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75" r:id="rId3"/>
    <p:sldId id="256" r:id="rId4"/>
    <p:sldId id="260" r:id="rId5"/>
    <p:sldId id="259" r:id="rId6"/>
    <p:sldId id="261" r:id="rId7"/>
    <p:sldId id="272" r:id="rId8"/>
    <p:sldId id="273" r:id="rId9"/>
    <p:sldId id="270" r:id="rId10"/>
    <p:sldId id="274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ВПР </a:t>
            </a:r>
          </a:p>
          <a:p>
            <a:pPr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Русский язык </a:t>
            </a:r>
          </a:p>
          <a:p>
            <a:pPr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5 класс </a:t>
            </a:r>
          </a:p>
          <a:p>
            <a:pPr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Осень, 2022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Завышенная отметка 29%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ВПР Русский язык 5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75-47C0-9E77-380C6A6C768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 58%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ВПР Русский язык 5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75-47C0-9E77-380C6A6C768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Заниженная отметка 13%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ВПР Русский язык 5 класс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75-47C0-9E77-380C6A6C76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2652592"/>
        <c:axId val="452656856"/>
      </c:barChart>
      <c:catAx>
        <c:axId val="45265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2656856"/>
        <c:crosses val="autoZero"/>
        <c:auto val="1"/>
        <c:lblAlgn val="ctr"/>
        <c:lblOffset val="100"/>
        <c:noMultiLvlLbl val="0"/>
      </c:catAx>
      <c:valAx>
        <c:axId val="452656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2652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Завышенная отметка 13,3%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ВПР математика 5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6F-4F2E-BAB4-44EE9E21236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 53%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ВПР математика 5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6F-4F2E-BAB4-44EE9E21236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Заниженная отметка 32%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ВПР математика 5 класс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6F-4F2E-BAB4-44EE9E212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573296"/>
        <c:axId val="463569688"/>
      </c:barChart>
      <c:catAx>
        <c:axId val="46357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3569688"/>
        <c:crosses val="autoZero"/>
        <c:auto val="1"/>
        <c:lblAlgn val="ctr"/>
        <c:lblOffset val="100"/>
        <c:noMultiLvlLbl val="0"/>
      </c:catAx>
      <c:valAx>
        <c:axId val="463569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357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800" b="1" i="0" baseline="0" dirty="0">
                <a:solidFill>
                  <a:schemeClr val="bg2">
                    <a:lumMod val="50000"/>
                  </a:schemeClr>
                </a:solidFill>
                <a:effectLst/>
              </a:rPr>
              <a:t>ВПР </a:t>
            </a:r>
            <a:endParaRPr lang="ru-RU" dirty="0"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1800" b="1" i="0" baseline="0" dirty="0">
                <a:solidFill>
                  <a:schemeClr val="bg2">
                    <a:lumMod val="50000"/>
                  </a:schemeClr>
                </a:solidFill>
                <a:effectLst/>
              </a:rPr>
              <a:t>Русский язык </a:t>
            </a:r>
            <a:endParaRPr lang="ru-RU" dirty="0"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1800" b="1" i="0" baseline="0" dirty="0">
                <a:solidFill>
                  <a:schemeClr val="bg2">
                    <a:lumMod val="50000"/>
                  </a:schemeClr>
                </a:solidFill>
                <a:effectLst/>
              </a:rPr>
              <a:t>6 класс </a:t>
            </a:r>
            <a:endParaRPr lang="ru-RU" dirty="0"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>
              <a:defRPr/>
            </a:pPr>
            <a:r>
              <a:rPr lang="ru-RU" sz="1800" b="1" i="0" baseline="0" dirty="0">
                <a:solidFill>
                  <a:schemeClr val="bg2">
                    <a:lumMod val="50000"/>
                  </a:schemeClr>
                </a:solidFill>
                <a:effectLst/>
              </a:rPr>
              <a:t>Осень, 2022 год</a:t>
            </a:r>
            <a:endParaRPr lang="ru-RU" dirty="0"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Завышенная отметка 17%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F5-4374-A165-A7879270C562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F5-4374-A165-A7879270C56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 61%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F5-4374-A165-A7879270C56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Заниженная отметка 22%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F5-4374-A165-A7879270C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2679272"/>
        <c:axId val="462681240"/>
      </c:barChart>
      <c:catAx>
        <c:axId val="4626792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62681240"/>
        <c:crosses val="autoZero"/>
        <c:auto val="1"/>
        <c:lblAlgn val="ctr"/>
        <c:lblOffset val="100"/>
        <c:noMultiLvlLbl val="0"/>
      </c:catAx>
      <c:valAx>
        <c:axId val="462681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2679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ВПР</a:t>
            </a:r>
          </a:p>
          <a:p>
            <a:pPr>
              <a:defRPr b="1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Математика, 6 класс</a:t>
            </a:r>
          </a:p>
          <a:p>
            <a:pPr>
              <a:defRPr b="1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Осень,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bg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Зывышенный результат 17%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22-4C3E-8890-A0A2FD99AE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 66%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22-4C3E-8890-A0A2FD99AEF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Заниженный результат 17%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22-4C3E-8890-A0A2FD99AE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9483560"/>
        <c:axId val="329483888"/>
      </c:barChart>
      <c:catAx>
        <c:axId val="3294835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9483888"/>
        <c:crosses val="autoZero"/>
        <c:auto val="1"/>
        <c:lblAlgn val="ctr"/>
        <c:lblOffset val="100"/>
        <c:noMultiLvlLbl val="0"/>
      </c:catAx>
      <c:valAx>
        <c:axId val="329483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948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ВПР русский язык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5-9 класс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Осень,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Завышено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17</c:v>
                </c:pt>
                <c:pt idx="2">
                  <c:v>26</c:v>
                </c:pt>
                <c:pt idx="3">
                  <c:v>42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CF-4D35-99DA-B66BD127F36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58</c:v>
                </c:pt>
                <c:pt idx="1">
                  <c:v>61</c:v>
                </c:pt>
                <c:pt idx="2">
                  <c:v>48</c:v>
                </c:pt>
                <c:pt idx="3">
                  <c:v>30</c:v>
                </c:pt>
                <c:pt idx="4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CF-4D35-99DA-B66BD127F36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Занижено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13</c:v>
                </c:pt>
                <c:pt idx="1">
                  <c:v>22</c:v>
                </c:pt>
                <c:pt idx="2">
                  <c:v>31</c:v>
                </c:pt>
                <c:pt idx="3">
                  <c:v>18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CF-4D35-99DA-B66BD127F3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2915288"/>
        <c:axId val="462914632"/>
      </c:barChart>
      <c:catAx>
        <c:axId val="462915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2914632"/>
        <c:crosses val="autoZero"/>
        <c:auto val="1"/>
        <c:lblAlgn val="ctr"/>
        <c:lblOffset val="100"/>
        <c:noMultiLvlLbl val="0"/>
      </c:catAx>
      <c:valAx>
        <c:axId val="462914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2915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bg1"/>
                </a:solidFill>
              </a:rPr>
              <a:t>ВПР математика 5-9 </a:t>
            </a:r>
          </a:p>
          <a:p>
            <a:pPr>
              <a:defRPr b="1">
                <a:solidFill>
                  <a:schemeClr val="bg1"/>
                </a:solidFill>
              </a:defRPr>
            </a:pPr>
            <a:r>
              <a:rPr lang="ru-RU" b="1" dirty="0">
                <a:solidFill>
                  <a:schemeClr val="bg1"/>
                </a:solidFill>
              </a:rPr>
              <a:t>Осень,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Завышена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математика 5 класс</c:v>
                </c:pt>
                <c:pt idx="1">
                  <c:v>математика 6 класс</c:v>
                </c:pt>
                <c:pt idx="2">
                  <c:v>математика 7 класс</c:v>
                </c:pt>
                <c:pt idx="3">
                  <c:v>математика 8 класс</c:v>
                </c:pt>
                <c:pt idx="4">
                  <c:v>математика 9 класс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13.3</c:v>
                </c:pt>
                <c:pt idx="1">
                  <c:v>17</c:v>
                </c:pt>
                <c:pt idx="2">
                  <c:v>25</c:v>
                </c:pt>
                <c:pt idx="3">
                  <c:v>36</c:v>
                </c:pt>
                <c:pt idx="4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4B-41CF-99D2-B1A113D1DD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математика 5 класс</c:v>
                </c:pt>
                <c:pt idx="1">
                  <c:v>математика 6 класс</c:v>
                </c:pt>
                <c:pt idx="2">
                  <c:v>математика 7 класс</c:v>
                </c:pt>
                <c:pt idx="3">
                  <c:v>математика 8 класс</c:v>
                </c:pt>
                <c:pt idx="4">
                  <c:v>математика 9 класс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53</c:v>
                </c:pt>
                <c:pt idx="1">
                  <c:v>66</c:v>
                </c:pt>
                <c:pt idx="2">
                  <c:v>23</c:v>
                </c:pt>
                <c:pt idx="3">
                  <c:v>38</c:v>
                </c:pt>
                <c:pt idx="4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4B-41CF-99D2-B1A113D1DD4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Занижена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математика 5 класс</c:v>
                </c:pt>
                <c:pt idx="1">
                  <c:v>математика 6 класс</c:v>
                </c:pt>
                <c:pt idx="2">
                  <c:v>математика 7 класс</c:v>
                </c:pt>
                <c:pt idx="3">
                  <c:v>математика 8 класс</c:v>
                </c:pt>
                <c:pt idx="4">
                  <c:v>математика 9 класс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32</c:v>
                </c:pt>
                <c:pt idx="1">
                  <c:v>17</c:v>
                </c:pt>
                <c:pt idx="2">
                  <c:v>15</c:v>
                </c:pt>
                <c:pt idx="3">
                  <c:v>17</c:v>
                </c:pt>
                <c:pt idx="4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4B-41CF-99D2-B1A113D1DD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2590000"/>
        <c:axId val="472590328"/>
      </c:barChart>
      <c:catAx>
        <c:axId val="472590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2590328"/>
        <c:crosses val="autoZero"/>
        <c:auto val="1"/>
        <c:lblAlgn val="ctr"/>
        <c:lblOffset val="100"/>
        <c:noMultiLvlLbl val="0"/>
      </c:catAx>
      <c:valAx>
        <c:axId val="472590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2590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2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ВПР биология 7-9 классы</a:t>
            </a:r>
          </a:p>
          <a:p>
            <a:pPr>
              <a:defRPr b="1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Осень,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bg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завышено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7 класс биология</c:v>
                </c:pt>
                <c:pt idx="1">
                  <c:v>8 кл биология</c:v>
                </c:pt>
                <c:pt idx="2">
                  <c:v>9 кл. биолог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</c:v>
                </c:pt>
                <c:pt idx="1">
                  <c:v>79</c:v>
                </c:pt>
                <c:pt idx="2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D1-4734-BC72-76CD6771DF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7 класс биология</c:v>
                </c:pt>
                <c:pt idx="1">
                  <c:v>8 кл биология</c:v>
                </c:pt>
                <c:pt idx="2">
                  <c:v>9 кл. биолог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25</c:v>
                </c:pt>
                <c:pt idx="1">
                  <c:v>32</c:v>
                </c:pt>
                <c:pt idx="2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D1-4734-BC72-76CD6771DF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Занижено 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7 класс биология</c:v>
                </c:pt>
                <c:pt idx="1">
                  <c:v>8 кл биология</c:v>
                </c:pt>
                <c:pt idx="2">
                  <c:v>9 кл. биолог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D1-4734-BC72-76CD6771DF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1323336"/>
        <c:axId val="471323664"/>
      </c:barChart>
      <c:catAx>
        <c:axId val="471323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1323664"/>
        <c:crosses val="autoZero"/>
        <c:auto val="1"/>
        <c:lblAlgn val="ctr"/>
        <c:lblOffset val="100"/>
        <c:noMultiLvlLbl val="0"/>
      </c:catAx>
      <c:valAx>
        <c:axId val="471323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1323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FFFF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ВПР Английский язык 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8 класс, </a:t>
            </a:r>
          </a:p>
          <a:p>
            <a:pPr>
              <a:defRPr/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Осень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Завышено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Английский язык 8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C4-4C4C-A4EB-89860C3D2B7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Соответствует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Английский язык 8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C4-4C4C-A4EB-89860C3D2B7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Английский язык 8 класс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2-F9C4-4C4C-A4EB-89860C3D2B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1193976"/>
        <c:axId val="261194304"/>
      </c:barChart>
      <c:catAx>
        <c:axId val="261193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1" u="none" strike="noStrike" kern="1200" baseline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1194304"/>
        <c:crosses val="autoZero"/>
        <c:auto val="1"/>
        <c:lblAlgn val="ctr"/>
        <c:lblOffset val="100"/>
        <c:noMultiLvlLbl val="0"/>
      </c:catAx>
      <c:valAx>
        <c:axId val="26119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1193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1" u="none" strike="noStrike" kern="1200" baseline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29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82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269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9444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87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5116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33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24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41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1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9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60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25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816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4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70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59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91BEE97-FB1A-4C5E-B8FC-7DA542257873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596FB99-9A7E-4768-80CA-D98C1F54E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516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706E2-3420-BB0A-9135-C2A866378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4487332"/>
            <a:ext cx="11186056" cy="193886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4000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  <a:t>«Великая цель образования- </a:t>
            </a:r>
            <a:br>
              <a:rPr lang="ru-RU" sz="4000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4000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  <a:t>это не знания, а действия»</a:t>
            </a:r>
            <a:br>
              <a:rPr lang="ru-RU" sz="4000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4000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  <a:t>Герберт Спенсер</a:t>
            </a:r>
            <a:br>
              <a:rPr lang="ru-RU" sz="4000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1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МБОУ </a:t>
            </a:r>
            <a:br>
              <a:rPr lang="ru-RU" sz="1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1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СОШ 25 г. Владивосток</a:t>
            </a:r>
            <a:br>
              <a:rPr lang="ru-RU" sz="1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1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Воронина Н.Н.</a:t>
            </a:r>
            <a:br>
              <a:rPr lang="ru-RU" sz="1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sz="1400" b="1" i="1" dirty="0">
              <a:solidFill>
                <a:schemeClr val="tx2">
                  <a:lumMod val="20000"/>
                  <a:lumOff val="8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E083DB-A7A8-0C52-D1C5-0AAFF09F6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Объективность оценивания образовательных результатов: проблемы и пути решения </a:t>
            </a:r>
          </a:p>
        </p:txBody>
      </p:sp>
    </p:spTree>
    <p:extLst>
      <p:ext uri="{BB962C8B-B14F-4D97-AF65-F5344CB8AC3E}">
        <p14:creationId xmlns:p14="http://schemas.microsoft.com/office/powerpoint/2010/main" val="1358968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383475"/>
              </p:ext>
            </p:extLst>
          </p:nvPr>
        </p:nvGraphicFramePr>
        <p:xfrm>
          <a:off x="684212" y="685800"/>
          <a:ext cx="10892091" cy="5779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3524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2B410D-1FDC-6179-22BD-D5A686020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032000"/>
            <a:ext cx="8534400" cy="3962399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1.</a:t>
            </a:r>
            <a:r>
              <a:rPr lang="ru-RU" dirty="0"/>
              <a:t> </a:t>
            </a:r>
            <a:r>
              <a:rPr lang="ru-RU" b="1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ОШибки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великодушия, снисхождения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B68D51-9A97-89E7-C351-34FF9807D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837228" cy="1636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</a:rPr>
              <a:t>Типичные ошибки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val="1954499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E505A6-C25D-5A7A-013B-5B1C2FC7F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5308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FDF95-4AFE-AA94-7319-A2E425B71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2. 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Ошибка -ц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ентральная тенденция (проявляется в стремлении избежать край­них отметок. Например, не ставить двоек и пятерок)</a:t>
            </a:r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358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03FC1-D871-2A1C-24C9-4444CB8B4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91068"/>
            <a:ext cx="8534400" cy="55033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073B86-57C7-8B6A-DE81-C10D462C8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863600"/>
            <a:ext cx="10534121" cy="3437467"/>
          </a:xfrm>
        </p:spPr>
        <p:txBody>
          <a:bodyPr>
            <a:noAutofit/>
          </a:bodyPr>
          <a:lstStyle/>
          <a:p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О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шибки ореола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 (проявляются в тенденции учителя оценивать только положительно или отрицательно тех учащихся, к которым он отно­сится соответственно либо положительно, либо отрицательно) 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перенос оценки за поведение на оценку по учебному предмету;</a:t>
            </a:r>
          </a:p>
          <a:p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07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810295-414A-1EC2-FEDA-231042AC4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A2A88E-A4A9-46BE-585A-0E165E815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18872"/>
            <a:ext cx="10818940" cy="66476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4.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YS Text"/>
              </a:rPr>
              <a:t>Ошибки "контраста" при оценивании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YS Text"/>
              </a:rPr>
              <a:t>: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YS Text"/>
              </a:rPr>
              <a:t> знания, качества личности и поведение обучающегося оцениваются выше или ниже в зависимости от того, выше или ниже выражены те же характеристики у самого педагога. Например, менее собранный и организованный педагог будет выше оценивать обучающихся, отличающихся высокой организованностью, аккуратностью и исполнительностью.</a:t>
            </a:r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A2026-9077-A525-457B-DB66BBA89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43EF18-5B5E-375F-73BE-DA8BDC32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5. Ошибка близости. 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У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чителю трудно сразу после двойки поставить пятерку и наоборот.</a:t>
            </a:r>
            <a:endParaRPr lang="ru-RU" sz="3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713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8C832-E7D2-39D9-22CF-260FA3F20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2EF2EF-6F07-B926-CE55-3D7ACFE7D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376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6. Логические ошибки.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За одинаковые ответы – разные отметки.</a:t>
            </a:r>
          </a:p>
        </p:txBody>
      </p:sp>
    </p:spTree>
    <p:extLst>
      <p:ext uri="{BB962C8B-B14F-4D97-AF65-F5344CB8AC3E}">
        <p14:creationId xmlns:p14="http://schemas.microsoft.com/office/powerpoint/2010/main" val="1411282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21B83-B932-A400-65A6-0FC19970B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786468"/>
            <a:ext cx="11152188" cy="4207932"/>
          </a:xfrm>
        </p:spPr>
        <p:txBody>
          <a:bodyPr/>
          <a:lstStyle/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1. Применение </a:t>
            </a:r>
            <a:r>
              <a:rPr lang="ru-RU" sz="2800" b="1" i="1" dirty="0" err="1">
                <a:solidFill>
                  <a:schemeClr val="accent2">
                    <a:lumMod val="50000"/>
                  </a:schemeClr>
                </a:solidFill>
              </a:rPr>
              <a:t>критериального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подхода в </a:t>
            </a:r>
            <a:r>
              <a:rPr lang="ru-RU" sz="2800" b="1" i="1">
                <a:solidFill>
                  <a:schemeClr val="accent2">
                    <a:lumMod val="50000"/>
                  </a:schemeClr>
                </a:solidFill>
              </a:rPr>
              <a:t>оценивании,</a:t>
            </a:r>
            <a:br>
              <a:rPr lang="ru-RU" sz="2800" b="1" i="1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2. Разработка четких критериев оценивания –роль</a:t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школьных предметных МО,</a:t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3. Участие в семинарах и вебинарах по </a:t>
            </a:r>
            <a:r>
              <a:rPr lang="ru-RU" sz="2800" b="1" i="1" dirty="0" err="1">
                <a:solidFill>
                  <a:schemeClr val="accent2">
                    <a:lumMod val="50000"/>
                  </a:schemeClr>
                </a:solidFill>
              </a:rPr>
              <a:t>критериальному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 оцениванию.</a:t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12F611-6292-0444-8357-C107FD7F9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176867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chemeClr val="accent6"/>
                </a:solidFill>
              </a:rPr>
              <a:t>Пути решения проблемы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val="3386880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248835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168" y="0"/>
            <a:ext cx="11777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19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2" y="5157216"/>
            <a:ext cx="8534400" cy="83718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161743"/>
              </p:ext>
            </p:extLst>
          </p:nvPr>
        </p:nvGraphicFramePr>
        <p:xfrm>
          <a:off x="684213" y="292608"/>
          <a:ext cx="8534400" cy="616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1623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992624"/>
            <a:ext cx="8534400" cy="10017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</a:rPr>
              <a:t>Впр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Математика 5 класс, </a:t>
            </a:r>
            <a:br>
              <a:rPr lang="ru-RU" sz="20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осень, 2022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5399543"/>
              </p:ext>
            </p:extLst>
          </p:nvPr>
        </p:nvGraphicFramePr>
        <p:xfrm>
          <a:off x="684213" y="768096"/>
          <a:ext cx="8534400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9158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548011"/>
              </p:ext>
            </p:extLst>
          </p:nvPr>
        </p:nvGraphicFramePr>
        <p:xfrm>
          <a:off x="684213" y="685799"/>
          <a:ext cx="8534400" cy="5308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9306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352719"/>
              </p:ext>
            </p:extLst>
          </p:nvPr>
        </p:nvGraphicFramePr>
        <p:xfrm>
          <a:off x="684212" y="685800"/>
          <a:ext cx="10581195" cy="6016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9210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15066"/>
              </p:ext>
            </p:extLst>
          </p:nvPr>
        </p:nvGraphicFramePr>
        <p:xfrm>
          <a:off x="684212" y="685800"/>
          <a:ext cx="11038395" cy="5897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682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16280"/>
              </p:ext>
            </p:extLst>
          </p:nvPr>
        </p:nvGraphicFramePr>
        <p:xfrm>
          <a:off x="684212" y="685800"/>
          <a:ext cx="10709212" cy="5650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3493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595820"/>
              </p:ext>
            </p:extLst>
          </p:nvPr>
        </p:nvGraphicFramePr>
        <p:xfrm>
          <a:off x="684212" y="685799"/>
          <a:ext cx="10764075" cy="6025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601868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528</TotalTime>
  <Words>308</Words>
  <Application>Microsoft Office PowerPoint</Application>
  <PresentationFormat>Широкоэкранный</PresentationFormat>
  <Paragraphs>40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Bahnschrift SemiBold</vt:lpstr>
      <vt:lpstr>Century Gothic</vt:lpstr>
      <vt:lpstr>Wingdings 3</vt:lpstr>
      <vt:lpstr>YS Text</vt:lpstr>
      <vt:lpstr>Сектор</vt:lpstr>
      <vt:lpstr>«Великая цель образования-  это не знания, а действия» Герберт Спенсер МБОУ  СОШ 25 г. Владивосток Воронина Н.Н. </vt:lpstr>
      <vt:lpstr>Презентация PowerPoint</vt:lpstr>
      <vt:lpstr>Презентация PowerPoint</vt:lpstr>
      <vt:lpstr>Впр  Математика 5 класс,  осень, 2022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ОШибки великодушия, снисхождения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Применение критериального подхода в оценивании,  2. Разработка четких критериев оценивания –роль  школьных предметных МО,  3. Участие в семинарах и вебинарах по критериальному оцениванию.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ASUS</cp:lastModifiedBy>
  <cp:revision>27</cp:revision>
  <dcterms:created xsi:type="dcterms:W3CDTF">2022-10-28T03:03:22Z</dcterms:created>
  <dcterms:modified xsi:type="dcterms:W3CDTF">2022-11-13T02:46:12Z</dcterms:modified>
</cp:coreProperties>
</file>