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701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id="{9639478A-A516-4839-BA8E-4E4696B1E10D}" name="Раздел без имени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</p14:sldIdLst>
        </p14:section>
      </p14:sectionLst>
    </p:ext>
  </p:extLst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5591"/>
    <p:restoredTop sz="94793"/>
  </p:normalViewPr>
  <p:slideViewPr>
    <p:cSldViewPr>
      <p:cViewPr varScale="1">
        <p:scale>
          <a:sx n="69" d="100"/>
          <a:sy n="69" d="100"/>
        </p:scale>
        <p:origin x="546" y="114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8.xml"  /><Relationship Id="rId11" Type="http://schemas.openxmlformats.org/officeDocument/2006/relationships/slide" Target="slides/slide9.xml"  /><Relationship Id="rId12" Type="http://schemas.openxmlformats.org/officeDocument/2006/relationships/slide" Target="slides/slide10.xml"  /><Relationship Id="rId13" Type="http://schemas.openxmlformats.org/officeDocument/2006/relationships/slide" Target="slides/slide11.xml"  /><Relationship Id="rId14" Type="http://schemas.openxmlformats.org/officeDocument/2006/relationships/slide" Target="slides/slide12.xml"  /><Relationship Id="rId15" Type="http://schemas.openxmlformats.org/officeDocument/2006/relationships/slide" Target="slides/slide13.xml"  /><Relationship Id="rId16" Type="http://schemas.openxmlformats.org/officeDocument/2006/relationships/slide" Target="slides/slide14.xml"  /><Relationship Id="rId17" Type="http://schemas.openxmlformats.org/officeDocument/2006/relationships/slide" Target="slides/slide15.xml"  /><Relationship Id="rId18" Type="http://schemas.openxmlformats.org/officeDocument/2006/relationships/slide" Target="slides/slide16.xml"  /><Relationship Id="rId19" Type="http://schemas.openxmlformats.org/officeDocument/2006/relationships/slide" Target="slides/slide17.xml"  /><Relationship Id="rId2" Type="http://schemas.openxmlformats.org/officeDocument/2006/relationships/notesMaster" Target="notesMasters/notesMaster1.xml"  /><Relationship Id="rId20" Type="http://schemas.openxmlformats.org/officeDocument/2006/relationships/presProps" Target="presProps.xml"  /><Relationship Id="rId21" Type="http://schemas.openxmlformats.org/officeDocument/2006/relationships/viewProps" Target="viewProps.xml"  /><Relationship Id="rId22" Type="http://schemas.openxmlformats.org/officeDocument/2006/relationships/theme" Target="theme/theme1.xml"  /><Relationship Id="rId23" Type="http://schemas.openxmlformats.org/officeDocument/2006/relationships/tableStyles" Target="tableStyles.xml"  /><Relationship Id="rId3" Type="http://schemas.openxmlformats.org/officeDocument/2006/relationships/slide" Target="slides/slide1.xml"  /><Relationship Id="rId4" Type="http://schemas.openxmlformats.org/officeDocument/2006/relationships/slide" Target="slides/slide2.xml"  /><Relationship Id="rId5" Type="http://schemas.openxmlformats.org/officeDocument/2006/relationships/slide" Target="slides/slide3.xml"  /><Relationship Id="rId6" Type="http://schemas.openxmlformats.org/officeDocument/2006/relationships/slide" Target="slides/slide4.xml"  /><Relationship Id="rId7" Type="http://schemas.openxmlformats.org/officeDocument/2006/relationships/slide" Target="slides/slide5.xml"  /><Relationship Id="rId8" Type="http://schemas.openxmlformats.org/officeDocument/2006/relationships/slide" Target="slides/slide6.xml"  /><Relationship Id="rId9" Type="http://schemas.openxmlformats.org/officeDocument/2006/relationships/slide" Target="slides/slide7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225EC3F-724E-44FA-96F3-FAF6BCB1F61A}" type="datetime1">
              <a:rPr lang="ru-RU"/>
              <a:pPr>
                <a:defRPr/>
              </a:pPr>
              <a:t>13-11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C144722-671B-49B3-AF1D-1C5C0ADA5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1" Type="http://schemas.openxmlformats.org/officeDocument/2006/relationships/slide" Target="../slides/slide10.xml"  /><Relationship Id="rId2" Type="http://schemas.openxmlformats.org/officeDocument/2006/relationships/notesMaster" Target="../notesMasters/notesMaster1.xml"  /></Relationships>
</file>

<file path=ppt/notesSlides/notesSlide1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144722-671B-49B3-AF1D-1C5C0ADA5AD7}" type="slidenum">
              <a:rPr lang="en-US"/>
              <a:pPr>
                <a:defRPr/>
              </a:pPr>
              <a:t>10</a:t>
            </a:fld>
            <a:endParaRPr lang="en-US"/>
          </a:p>
        </p:txBody>
      </p:sp>
    </p:spTree>
  </p:cSld>
</p:note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/>
        </p:nvSpPr>
        <p:spPr>
          <a:xfrm>
            <a:off x="1828800" y="3159125"/>
            <a:ext cx="457200" cy="1035050"/>
          </a:xfrm>
          <a:prstGeom prst="rect">
            <a:avLst/>
          </a:prstGeom>
          <a:noFill/>
        </p:spPr>
        <p:txBody>
          <a:bodyPr lIns="0" tIns="9144" rIns="0" bIns="9144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9E966-FDE5-4FE7-B673-86FB6369F161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294E0-81F8-4017-9A21-064916C036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E74AE-0A4C-4E1E-9C7B-F46E57DC03ED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50339-1177-4B84-81CC-AD2843F4D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4EDEA-27AA-46F5-B63A-1A8276563922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ADB1D-8398-45B2-97D1-83AE4ECCE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7AF76-1B20-4C08-B6D3-F6E2D9ACE6DC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F1B50-183A-48C6-A744-B5EF5267DC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"/>
          <p:cNvSpPr txBox="1"/>
          <p:nvPr/>
        </p:nvSpPr>
        <p:spPr>
          <a:xfrm>
            <a:off x="4267200" y="4075113"/>
            <a:ext cx="457200" cy="101441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DD3AC-20D1-4AE4-8CF4-DACC92137AFB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3A1A9-5FBA-4F4A-97B1-6CF816AB0A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1492E-4545-48DF-8ED4-6D3F44EC2B57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D1408-14C2-4F47-AC00-C2495BA04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2"/>
          <p:cNvSpPr txBox="1"/>
          <p:nvPr/>
        </p:nvSpPr>
        <p:spPr>
          <a:xfrm>
            <a:off x="1057275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8" name="TextBox 17"/>
          <p:cNvSpPr txBox="1"/>
          <p:nvPr/>
        </p:nvSpPr>
        <p:spPr>
          <a:xfrm>
            <a:off x="4779963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3708-4F0F-4B5C-BD82-F66DFD32EA78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6B615-B0F6-4F29-9B58-A0DDABA2B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FE1C8-23D4-4B33-847F-0CBDA7CE2670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6E46C-0907-4563-9F28-21B2761A1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A01A4-52E6-492D-BD63-AEFF8A7D34BF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62212-B6EE-4787-9DC4-F19D6173CE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5329238" y="1774825"/>
            <a:ext cx="457200" cy="12303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84599-2329-4F1A-8B23-256B9E068B80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88501-41B4-4E7C-A3CF-E7F7C028F8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2435225" y="3332163"/>
            <a:ext cx="457200" cy="9223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CAAF0-CC32-4EA7-84D2-94ABEB26075B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7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5DAD8-B842-40A6-8E05-752595764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0"/>
            <a:ext cx="60960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alpha val="6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3988E6F8-9E72-4969-ADFA-49FE2C68B440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325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alpha val="6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325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 smtClean="0">
                <a:solidFill>
                  <a:schemeClr val="tx1">
                    <a:alpha val="6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8CB4D97E-B79D-498C-9AA7-402FBF400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8" r:id="rId5"/>
    <p:sldLayoutId id="2147483693" r:id="rId6"/>
    <p:sldLayoutId id="2147483692" r:id="rId7"/>
    <p:sldLayoutId id="2147483699" r:id="rId8"/>
    <p:sldLayoutId id="2147483700" r:id="rId9"/>
    <p:sldLayoutId id="2147483691" r:id="rId10"/>
    <p:sldLayoutId id="2147483690" r:id="rId11"/>
  </p:sldLayoutIdLst>
  <p:transition spd="med">
    <p:fade/>
  </p:transition>
  <p:txStyles>
    <p:titleStyle>
      <a:lvl1pPr algn="l" rtl="0" fontAlgn="base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mbr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mbr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mbr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mbr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55588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9763" indent="-255588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5588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4650" indent="-255588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2.jpeg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notesSlide" Target="../notesSlides/notesSlide1.xml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13.png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14.png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15.jpeg"  /><Relationship Id="rId3" Type="http://schemas.openxmlformats.org/officeDocument/2006/relationships/image" Target="../media/image16.png"  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17.png"  /><Relationship Id="rId3" Type="http://schemas.openxmlformats.org/officeDocument/2006/relationships/image" Target="../media/image18.png"  /><Relationship Id="rId4" Type="http://schemas.openxmlformats.org/officeDocument/2006/relationships/image" Target="../media/image19.jpeg"  /></Relationships>
</file>

<file path=ppt/slides/_rels/slide1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_rels/slide1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20.png"  /><Relationship Id="rId3" Type="http://schemas.openxmlformats.org/officeDocument/2006/relationships/image" Target="../media/image21.jpeg"  /></Relationships>
</file>

<file path=ppt/slides/_rels/slide1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22.pn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3.pn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4.pn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5.jpeg"  /><Relationship Id="rId3" Type="http://schemas.openxmlformats.org/officeDocument/2006/relationships/image" Target="../media/image6.jpeg"  /><Relationship Id="rId4" Type="http://schemas.openxmlformats.org/officeDocument/2006/relationships/image" Target="../media/image7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8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9.png"  /><Relationship Id="rId3" Type="http://schemas.openxmlformats.org/officeDocument/2006/relationships/image" Target="../media/image10.pn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11.pn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12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4761"/>
            <a:ext cx="9144000" cy="6862762"/>
          </a:xfrm>
          <a:prstGeom prst="rect">
            <a:avLst/>
          </a:prstGeom>
          <a:noFill/>
          <a:ln w="9525">
            <a:solidFill>
              <a:schemeClr val="accent1"/>
            </a:solidFill>
            <a:miter/>
          </a:ln>
          <a:effectLst/>
        </p:spPr>
      </p:pic>
      <p:sp>
        <p:nvSpPr>
          <p:cNvPr id="5" name="Заголовок 1"/>
          <p:cNvSpPr txBox="1"/>
          <p:nvPr/>
        </p:nvSpPr>
        <p:spPr>
          <a:xfrm>
            <a:off x="395536" y="2492896"/>
            <a:ext cx="8568952" cy="856506"/>
          </a:xfrm>
          <a:prstGeom prst="rect">
            <a:avLst/>
          </a:prstGeom>
        </p:spPr>
        <p:txBody>
          <a:bodyPr vert="horz" lIns="91440" tIns="45720" rIns="91440" bIns="45720" anchor="b">
            <a:noAutofit/>
          </a:bodyPr>
          <a:lstStyle/>
          <a:p>
            <a:pPr marL="0" marR="0" lv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xmlns:mc="http://schemas.openxmlformats.org/markup-compatibility/2006" xmlns:hp="http://schemas.haansoft.com/office/presentation/8.0" kumimoji="0" lang="ru-RU" sz="6000" b="1" i="0" u="none" strike="noStrike" kern="1200" cap="none" spc="0" normalizeH="0" baseline="0" mc:Ignorable="hp" hp:hslEmbossed="0">
                <a:solidFill>
                  <a:srgbClr val="1305cd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Банковская система</a:t>
            </a:r>
            <a:endParaRPr xmlns:mc="http://schemas.openxmlformats.org/markup-compatibility/2006" xmlns:hp="http://schemas.haansoft.com/office/presentation/8.0" kumimoji="0" lang="ru-RU" sz="6000" b="1" i="0" u="none" strike="noStrike" kern="1200" cap="none" spc="0" normalizeH="0" baseline="0" mc:Ignorable="hp" hp:hslEmbossed="0">
              <a:solidFill>
                <a:srgbClr val="1305cd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750">
        <p:fade/>
      </p:transition>
    </mc:Choice>
    <mc:Fallback>
      <p:transition xmlns:mc="http://schemas.openxmlformats.org/markup-compatibility/2006" xmlns:hp="http://schemas.haansoft.com/office/presentation/8.0" mc:Ignorable="hp" hp:hslDur="75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7" cy="626368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Инструменты воздействия ЦБ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51520" y="1556792"/>
            <a:ext cx="849694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на  массу  денег: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операции  на открытом рынке – купля-продажа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государственных ценных бумаг;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 ставка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ключевая;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 норматив обязательных резервов.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на деятельность коммерческих банков,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(прежде всего на объем предоставляемых  кредитов):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осуществляя  надзор  за  их  деятельностью,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 устанавливая разного рода экономические нормативы: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171400"/>
            <a:ext cx="8856984" cy="91440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Баланс Центрального банка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1357" t="2940" r="1008"/>
          <a:stretch>
            <a:fillRect/>
          </a:stretch>
        </p:blipFill>
        <p:spPr bwMode="auto">
          <a:xfrm>
            <a:off x="323528" y="764704"/>
            <a:ext cx="8496944" cy="31683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23528" y="4005064"/>
            <a:ext cx="849694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Норма обязательных резервов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— установленная законом строго определённая доля обязательств коммерческого банка по привлечённым им депозитам, которую банк должен держать в резерве в центральном банке.  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Норма обязательных резервов устанавливает величину гарантийного фонда коммерческого банка, обеспечивающего надежное выполнение его обязательств перед клиентами. 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Используется Центральным банком как инструмент регулирования деятельности коммерческих банков.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17463"/>
            <a:ext cx="7543800" cy="9144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C00000"/>
                </a:solidFill>
              </a:rPr>
              <a:t>Коммерческие банки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388" y="981075"/>
            <a:ext cx="882015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Универсальные банки, занимающиеся непосредственным кредитованием всех субъектов экономики, в том числе предпринимательства</a:t>
            </a:r>
          </a:p>
        </p:txBody>
      </p:sp>
      <p:pic>
        <p:nvPicPr>
          <p:cNvPr id="4" name="Схема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475" y="2273300"/>
            <a:ext cx="8796338" cy="40719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63" y="0"/>
            <a:ext cx="9144000" cy="6715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Кредитно-финансовые организации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9238" y="565150"/>
            <a:ext cx="882015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Занимаются кредитованием определенных сфер и отраслей хозяйственной деятельности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060575"/>
            <a:ext cx="2806700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95288" y="1484313"/>
            <a:ext cx="3757612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Инвестиционные банки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1138" y="3673475"/>
            <a:ext cx="4721225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Специализируются на финансировании и долгосрочном кредитовании, вкладывая капитал в промышленность, строительство и другие отрасли, а также ценные бумаги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24525" y="1489075"/>
            <a:ext cx="2843213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Ипотечные банки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2035175"/>
            <a:ext cx="2212975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080000" y="4221163"/>
            <a:ext cx="414020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Предоставляют ссуды под имущественный залог, чаще всего под недвижимое имущество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317625"/>
            <a:ext cx="4986338" cy="576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63" y="0"/>
            <a:ext cx="9144000" cy="6715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Кредитно-финансовые организации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313" y="692150"/>
            <a:ext cx="36671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Сберегательные банки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850" y="1154113"/>
            <a:ext cx="4721225" cy="304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Привлекают  и хранят свободные денежные средства, денежные сбережения населения, выплачивая вкладчикам фиксированный процент, возрастающий с увеличением срока хранения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7950" y="4202113"/>
            <a:ext cx="3813175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984750" y="695325"/>
            <a:ext cx="3627438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Инновационные банки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03775" y="1317625"/>
            <a:ext cx="4721225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Кредитуют инновации, т.е. обеспечивают внедрение научно-технических достижений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9725" y="3141663"/>
            <a:ext cx="307022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543800" cy="626368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Коммерческие банки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323528" y="1196752"/>
            <a:ext cx="8424936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выполняют следующие основные функции: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мобилизация  временно  свободных  денежных  средств  и</a:t>
            </a:r>
            <a:r>
              <a:rPr lang="ru-RU" sz="2400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</a:rPr>
              <a:t>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сбережений  и  превращение  их  в  капитал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000" dirty="0" smtClean="0">
              <a:solidFill>
                <a:srgbClr val="0000FF"/>
              </a:solidFill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представление ссуд физическим и юридическим лицам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создание кредитных денег– выдавая ссуду, банки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осуществляют  безналичную  депозитно-кредитную  эмиссию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проведение денежных расчетов и кассовое обслуживание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Клиентов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выпуск, покупка, продажа платежных документов и ценных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бумаг.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115888"/>
            <a:ext cx="7543800" cy="64928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C00000"/>
                </a:solidFill>
              </a:rPr>
              <a:t>Банковские операции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850" y="836613"/>
            <a:ext cx="3211513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Активные операции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32350" y="881063"/>
            <a:ext cx="329882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Пассивные  операции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475" y="1112838"/>
            <a:ext cx="3338513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37150" y="1379538"/>
            <a:ext cx="2768600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5875" y="3051175"/>
            <a:ext cx="4127500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Предоставление кредитов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43438" y="2971800"/>
            <a:ext cx="4608512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Мобилизация денежных доходов и сбережений и их аккумуляцией</a:t>
            </a:r>
          </a:p>
        </p:txBody>
      </p:sp>
    </p:spTree>
    <p:extLst>
      <p:ext uri="{BB962C8B-B14F-4D97-AF65-F5344CB8AC3E}">
        <p14:creationId xmlns:p14="http://schemas.microsoft.com/office/powerpoint/2010/main" val="35809013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68952" cy="634008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Баланс коммерческого банка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1212" t="2247" r="833" b="1610"/>
          <a:stretch>
            <a:fillRect/>
          </a:stretch>
        </p:blipFill>
        <p:spPr bwMode="auto">
          <a:xfrm>
            <a:off x="323528" y="1052736"/>
            <a:ext cx="8424936" cy="32403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3528" y="4437112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   В России с 01 ноября 2009 года, норма обязательных резервов, установленная Центральным Банком РФ составляет </a:t>
            </a:r>
            <a:r>
              <a:rPr lang="ru-RU" sz="20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     </a:t>
            </a: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%</a:t>
            </a:r>
            <a:endParaRPr lang="ru-RU" sz="20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085184"/>
            <a:ext cx="83529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 Narrow" pitchFamily="34" charset="0"/>
              </a:rPr>
              <a:t>   </a:t>
            </a:r>
            <a:r>
              <a:rPr lang="ru-RU" sz="2000" b="1" dirty="0" err="1" smtClean="0">
                <a:latin typeface="Arial Narrow" pitchFamily="34" charset="0"/>
              </a:rPr>
              <a:t>Ста́вка</a:t>
            </a:r>
            <a:r>
              <a:rPr lang="ru-RU" sz="2000" b="1" dirty="0" smtClean="0">
                <a:latin typeface="Arial Narrow" pitchFamily="34" charset="0"/>
              </a:rPr>
              <a:t> </a:t>
            </a:r>
            <a:r>
              <a:rPr lang="ru-RU" sz="2000" b="1" dirty="0" smtClean="0">
                <a:latin typeface="Arial Narrow" pitchFamily="34" charset="0"/>
              </a:rPr>
              <a:t>ключевая</a:t>
            </a:r>
            <a:r>
              <a:rPr lang="ru-RU" sz="2000" dirty="0" smtClean="0">
                <a:latin typeface="Arial Narrow" pitchFamily="34" charset="0"/>
              </a:rPr>
              <a:t> — размер процентов в годовом исчислении, подлежащий уплате ЦБРФ  за кредиты, которые центральный банк предоставил кредитным организациям = 8,25% </a:t>
            </a:r>
          </a:p>
          <a:p>
            <a:r>
              <a:rPr lang="ru-RU" sz="2000" dirty="0" smtClean="0">
                <a:latin typeface="Arial Narrow" pitchFamily="34" charset="0"/>
              </a:rPr>
              <a:t>   В РФ с 1 января </a:t>
            </a:r>
            <a:r>
              <a:rPr lang="ru-RU" sz="2000" dirty="0" smtClean="0">
                <a:latin typeface="Arial Narrow" pitchFamily="34" charset="0"/>
              </a:rPr>
              <a:t>2019 </a:t>
            </a:r>
            <a:r>
              <a:rPr lang="ru-RU" sz="2000" dirty="0" smtClean="0">
                <a:latin typeface="Arial Narrow" pitchFamily="34" charset="0"/>
              </a:rPr>
              <a:t>года значение </a:t>
            </a:r>
            <a:r>
              <a:rPr lang="ru-RU" sz="2000" smtClean="0">
                <a:latin typeface="Arial Narrow" pitchFamily="34" charset="0"/>
              </a:rPr>
              <a:t>ставки </a:t>
            </a:r>
            <a:r>
              <a:rPr lang="ru-RU" sz="2000" smtClean="0">
                <a:latin typeface="Arial Narrow" pitchFamily="34" charset="0"/>
              </a:rPr>
              <a:t>ключевая</a:t>
            </a:r>
            <a:r>
              <a:rPr lang="ru-RU" sz="2000" smtClean="0">
                <a:latin typeface="Arial Narrow" pitchFamily="34" charset="0"/>
              </a:rPr>
              <a:t> </a:t>
            </a:r>
            <a:r>
              <a:rPr lang="ru-RU" sz="2000" dirty="0" smtClean="0">
                <a:latin typeface="Arial Narrow" pitchFamily="34" charset="0"/>
              </a:rPr>
              <a:t>будет приравнено к значению ключевой ставки = </a:t>
            </a:r>
            <a:r>
              <a:rPr lang="ru-RU" sz="2000" dirty="0">
                <a:latin typeface="Arial Narrow" pitchFamily="34" charset="0"/>
              </a:rPr>
              <a:t> </a:t>
            </a:r>
            <a:r>
              <a:rPr lang="ru-RU" sz="2000" dirty="0" smtClean="0">
                <a:latin typeface="Arial Narrow" pitchFamily="34" charset="0"/>
              </a:rPr>
              <a:t>     </a:t>
            </a:r>
            <a:r>
              <a:rPr lang="ru-RU" sz="2000" dirty="0" smtClean="0">
                <a:latin typeface="Arial Narrow" pitchFamily="34" charset="0"/>
              </a:rPr>
              <a:t>%</a:t>
            </a:r>
            <a:r>
              <a:rPr lang="ru-RU" sz="2000" dirty="0" smtClean="0">
                <a:latin typeface="Arial Narrow" pitchFamily="34" charset="0"/>
              </a:rPr>
              <a:t> </a:t>
            </a:r>
            <a:endParaRPr lang="ru-RU" sz="2000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825" y="188913"/>
            <a:ext cx="8785225" cy="1600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Банковская</a:t>
            </a: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система</a:t>
            </a: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– это совокупность действующих в стране банков, кредитных учреждений и отдельных экономических организаций, выполняющих банковские операции</a:t>
            </a:r>
          </a:p>
        </p:txBody>
      </p:sp>
      <p:pic>
        <p:nvPicPr>
          <p:cNvPr id="3" name="Схема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4013" y="1993900"/>
            <a:ext cx="9259888" cy="444976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476250"/>
            <a:ext cx="7543800" cy="5048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C00000"/>
                </a:solidFill>
              </a:rPr>
              <a:t>Банковская система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3" name="Схема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250" y="1377950"/>
            <a:ext cx="7791450" cy="51387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55436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Банковско-кредитная система</a:t>
            </a:r>
            <a:endParaRPr lang="ru-RU" sz="4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073459"/>
          <a:ext cx="9144000" cy="5792804"/>
        </p:xfrm>
        <a:graphic>
          <a:graphicData uri="http://schemas.openxmlformats.org/drawingml/2006/table">
            <a:tbl>
              <a:tblPr/>
              <a:tblGrid>
                <a:gridCol w="17115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60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22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341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3298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Банковская система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Парабанковская система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9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Times New Roman"/>
                          <a:ea typeface="Calibri"/>
                          <a:cs typeface="Times New Roman"/>
                        </a:rPr>
                        <a:t>Эмиссионные банки</a:t>
                      </a:r>
                      <a:endParaRPr lang="ru-RU" sz="20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Times New Roman"/>
                          <a:ea typeface="Calibri"/>
                          <a:cs typeface="Times New Roman"/>
                        </a:rPr>
                        <a:t>Неэмиссионные банки</a:t>
                      </a:r>
                      <a:endParaRPr lang="ru-RU" sz="2000" b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Times New Roman"/>
                          <a:ea typeface="Calibri"/>
                          <a:cs typeface="Times New Roman"/>
                        </a:rPr>
                        <a:t>(коммерческие)</a:t>
                      </a:r>
                      <a:endParaRPr lang="ru-RU" sz="20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Лизинговые компании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err="1">
                          <a:latin typeface="Times New Roman"/>
                          <a:ea typeface="Calibri"/>
                          <a:cs typeface="Times New Roman"/>
                        </a:rPr>
                        <a:t>Факторинговые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компании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Ломбарды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Кредитные союзы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Общества взаимного кредитования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Инвестиционные компании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Расчетные клиринговые центры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Страховые компании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Пенсионные фонды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Паевые  инвестиционные фонды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9081">
                <a:tc>
                  <a:txBody>
                    <a:bodyPr/>
                    <a:lstStyle/>
                    <a:p>
                      <a:pPr indent="-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Центральный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-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банк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Универсальные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-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банки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indent="-17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latin typeface="Times New Roman"/>
                          <a:ea typeface="Calibri"/>
                          <a:cs typeface="Times New Roman"/>
                        </a:rPr>
                        <a:t>Специализиров-е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-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банки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933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Инновационные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Инвестиционные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Сберегательные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Ипотечные и т.д.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6" name="Picture 2" descr="Люди News: Апрель 2011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0" y="3717032"/>
            <a:ext cx="2144093" cy="1374900"/>
          </a:xfrm>
          <a:prstGeom prst="rect">
            <a:avLst/>
          </a:prstGeom>
          <a:noFill/>
        </p:spPr>
      </p:pic>
      <p:pic>
        <p:nvPicPr>
          <p:cNvPr id="5" name="Picture 3" descr="L:\Научно исследовательская работа\фото\Сбербанк.jpg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913" y="5157192"/>
            <a:ext cx="2336391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L:\Научно исследовательская работа\фото\2012-04-09-017.jpg"/>
          <p:cNvPicPr>
            <a:picLocks noChangeAspect="1" noChangeArrowheads="1"/>
          </p:cNvPicPr>
          <p:nvPr/>
        </p:nvPicPr>
        <p:blipFill>
          <a:blip r:embed="rId4" cstate="print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0" r="11812" b="15325"/>
          <a:stretch>
            <a:fillRect/>
          </a:stretch>
        </p:blipFill>
        <p:spPr bwMode="auto">
          <a:xfrm>
            <a:off x="3563888" y="5157192"/>
            <a:ext cx="2433768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0.00601 L 0.0875 0.20976 " pathEditMode="fixed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75" y="107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476250"/>
            <a:ext cx="7543800" cy="5048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C00000"/>
                </a:solidFill>
              </a:rPr>
              <a:t>Банковская система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27584" y="1556792"/>
            <a:ext cx="7641315" cy="463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2500" y="188913"/>
            <a:ext cx="5651500" cy="914400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C00000"/>
                </a:solidFill>
              </a:rPr>
              <a:t>Центральный банк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0"/>
            <a:ext cx="3724275" cy="279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175125" y="1125538"/>
            <a:ext cx="49688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Принадлежит государству, является главным финансовым учреждением страны</a:t>
            </a:r>
          </a:p>
        </p:txBody>
      </p:sp>
      <p:pic>
        <p:nvPicPr>
          <p:cNvPr id="4" name="Схема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163" y="2792413"/>
            <a:ext cx="9088438" cy="41259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-39688"/>
            <a:ext cx="5653088" cy="914401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C00000"/>
                </a:solidFill>
              </a:rPr>
              <a:t>Центральный банк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Схема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3" y="2700338"/>
            <a:ext cx="9082087" cy="39020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981075"/>
            <a:ext cx="91440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Подотчетен Государственной Думе Российской Федерации, которая назначает его Председателя, по представлению Президента России,  и независим от исполнительных и распорядительных органов государственной власти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1426096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Задачи и функции Центрального банка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1628800"/>
            <a:ext cx="896448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Задачи  Центрального банка  в  рыночной  экономике: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обеспечение  стабильности банковской и финансовой систем,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контроль за денежным обращением страны,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проведение денежной политики, которая обеспечивала  бы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rgbClr val="0000FF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достижение  макроэкономических  целей,  прежде всего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rgbClr val="0000FF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безинфляционного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развития экономики. </a:t>
            </a:r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005064"/>
            <a:ext cx="4968552" cy="2542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1426096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Задачи и функции Центрального банка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997838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2400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Центральный банк выполняет четыре основные функции: </a:t>
            </a:r>
            <a:endParaRPr lang="ru-RU" sz="2400" dirty="0" smtClean="0">
              <a:latin typeface="Arial Narrow" pitchFamily="34" charset="0"/>
              <a:cs typeface="Arial" pitchFamily="34" charset="0"/>
            </a:endParaRPr>
          </a:p>
          <a:p>
            <a:pPr lvl="0" eaLnBrk="0" hangingPunct="0">
              <a:buFontTx/>
              <a:buChar char="•"/>
            </a:pPr>
            <a:r>
              <a:rPr lang="ru-RU" sz="2400" b="1" dirty="0" smtClean="0">
                <a:solidFill>
                  <a:srgbClr val="0000FF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 монопольно  осуществляет  эмиссию  банкнот</a:t>
            </a:r>
            <a:r>
              <a:rPr lang="ru-RU" sz="2400" dirty="0" smtClean="0">
                <a:solidFill>
                  <a:srgbClr val="0000FF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 (наличных денег). </a:t>
            </a:r>
          </a:p>
          <a:p>
            <a:pPr lvl="0" eaLnBrk="0" hangingPunct="0">
              <a:buFontTx/>
              <a:buChar char="•"/>
            </a:pPr>
            <a:r>
              <a:rPr lang="ru-RU" sz="2400" b="1" dirty="0" smtClean="0">
                <a:solidFill>
                  <a:srgbClr val="0000FF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 является банком банков. </a:t>
            </a:r>
            <a:endParaRPr lang="ru-RU" sz="2400" dirty="0" smtClean="0">
              <a:solidFill>
                <a:srgbClr val="0000FF"/>
              </a:solidFill>
              <a:latin typeface="Arial Narrow" pitchFamily="34" charset="0"/>
              <a:cs typeface="Arial" pitchFamily="34" charset="0"/>
            </a:endParaRPr>
          </a:p>
          <a:p>
            <a:pPr lvl="0" eaLnBrk="0" hangingPunct="0">
              <a:buFontTx/>
              <a:buChar char="•"/>
            </a:pPr>
            <a:r>
              <a:rPr lang="ru-RU" sz="2400" b="1" dirty="0" smtClean="0">
                <a:solidFill>
                  <a:srgbClr val="0000FF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 выступает  в  качестве  банкира  правительства.  </a:t>
            </a:r>
            <a:endParaRPr lang="ru-RU" sz="2400" dirty="0" smtClean="0">
              <a:solidFill>
                <a:srgbClr val="0000FF"/>
              </a:solidFill>
              <a:latin typeface="Arial Narrow" pitchFamily="34" charset="0"/>
              <a:cs typeface="Arial" pitchFamily="34" charset="0"/>
            </a:endParaRPr>
          </a:p>
          <a:p>
            <a:pPr lvl="0" eaLnBrk="0" hangingPunct="0">
              <a:buFontTx/>
              <a:buChar char="•"/>
            </a:pPr>
            <a:r>
              <a:rPr lang="ru-RU" sz="2400" b="1" dirty="0" smtClean="0">
                <a:solidFill>
                  <a:srgbClr val="0000FF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 регулирует безналичную эмиссию, осуществляемую </a:t>
            </a:r>
          </a:p>
          <a:p>
            <a:pPr lvl="0" eaLnBrk="0" hangingPunct="0"/>
            <a:r>
              <a:rPr lang="ru-RU" sz="2400" b="1" dirty="0" smtClean="0">
                <a:solidFill>
                  <a:srgbClr val="0000FF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  коммерческими банками. </a:t>
            </a:r>
            <a:endParaRPr lang="ru-RU" sz="2400" dirty="0" smtClean="0">
              <a:solidFill>
                <a:srgbClr val="0000FF"/>
              </a:solidFill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 ?><Relationships xmlns="http://schemas.openxmlformats.org/package/2006/relationships"><Relationship Id="rId1" Type="http://schemas.openxmlformats.org/officeDocument/2006/relationships/image" Target="../media/image1.jpeg"  /></Relationships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Базов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SimSun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MS PGothic"/>
        <a:font script="Hang" typeface="Malgun Gothic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 rotWithShape="1">
          <a:blip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>DG Win&amp;Soft</ep:Company>
  <ep:Words>502</ep:Words>
  <ep:PresentationFormat>Экран (4:3)</ep:PresentationFormat>
  <ep:Paragraphs>101</ep:Paragraphs>
  <ep:Slides>17</ep:Slides>
  <ep:Notes>1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17</vt:i4>
      </vt:variant>
    </vt:vector>
  </ep:HeadingPairs>
  <ep:TitlesOfParts>
    <vt:vector size="18" baseType="lpstr">
      <vt:lpstr>Базовая</vt:lpstr>
      <vt:lpstr>Слайд 1</vt:lpstr>
      <vt:lpstr>Задачи и функции Центрального банка</vt:lpstr>
      <vt:lpstr>Инструменты воздействия ЦБ</vt:lpstr>
      <vt:lpstr>Баланс Центрального банка</vt:lpstr>
      <vt:lpstr>Коммерческие банки</vt:lpstr>
      <vt:lpstr>Кредитно-финансовые организации</vt:lpstr>
      <vt:lpstr>Кредитно-финансовые организации</vt:lpstr>
      <vt:lpstr>Коммерческие банки</vt:lpstr>
      <vt:lpstr>Банковские операции</vt:lpstr>
      <vt:lpstr>Баланс коммерческого банка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2012-10-11T17:01:46.000</dcterms:created>
  <dc:creator>T-1000</dc:creator>
  <cp:lastModifiedBy>lenovo</cp:lastModifiedBy>
  <dcterms:modified xsi:type="dcterms:W3CDTF">2022-11-13T15:42:41.743</dcterms:modified>
  <cp:revision>44</cp:revision>
  <dc:title>Банковская система. Инфляция</dc:title>
  <cp:version>0906.0100.01</cp:version>
</cp:coreProperties>
</file>