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Воспитатель ни в коем случае не должен навязывать свою волю ребенку. </a:t>
            </a:r>
          </a:p>
          <a:p>
            <a:pPr algn="ctr"/>
            <a:r>
              <a:rPr lang="ru-RU" sz="2000" dirty="0" smtClean="0"/>
              <a:t>Он должен лишь способствовать естественному росту, создавать условия для развития его природы.</a:t>
            </a:r>
          </a:p>
          <a:p>
            <a:pPr algn="ctr"/>
            <a:r>
              <a:rPr lang="ru-RU" sz="2000" dirty="0" smtClean="0"/>
              <a:t>Жан Жак Руссо.</a:t>
            </a:r>
            <a:endParaRPr lang="ru-RU" sz="2000" dirty="0"/>
          </a:p>
        </p:txBody>
      </p:sp>
      <p:pic>
        <p:nvPicPr>
          <p:cNvPr id="14338" name="Picture 2" descr="http://cityforkids.ru/wp-content/uploads/11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429000"/>
            <a:ext cx="590550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7544" y="2060848"/>
            <a:ext cx="84249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Звуковой анализ слова: какой звук слышен в начале слова. Аня, утро, Оля.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звук слышен в конце слова: суп, кот, мука, шары и т.д.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 звуки в словах: мак, шуба.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Выделение слов в предложении: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Собака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лает. Первое слово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собака,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лает.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908720"/>
            <a:ext cx="6248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 Обследование языковых представлений.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332656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Сводные таблицы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5" y="836711"/>
          <a:ext cx="8712963" cy="5328592"/>
        </p:xfrm>
        <a:graphic>
          <a:graphicData uri="http://schemas.openxmlformats.org/drawingml/2006/table">
            <a:tbl>
              <a:tblPr/>
              <a:tblGrid>
                <a:gridCol w="401123"/>
                <a:gridCol w="1091626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  <a:gridCol w="401123"/>
              </a:tblGrid>
              <a:tr h="727035"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Arial Cyr"/>
                        </a:rPr>
                        <a:t>Уровень компетентности детей в усвоении Общеобразовательной программы дошкольного образования с осуществлением физического и психического развития, коррекции и оздоровления всех воспитанников. 2015-2016 </a:t>
                      </a:r>
                      <a:r>
                        <a:rPr lang="ru-RU" sz="1200" b="0" i="0" u="none" strike="noStrike" dirty="0" err="1">
                          <a:latin typeface="Arial Cyr"/>
                        </a:rPr>
                        <a:t>уч</a:t>
                      </a:r>
                      <a:r>
                        <a:rPr lang="ru-RU" sz="1200" b="0" i="0" u="none" strike="noStrike" dirty="0">
                          <a:latin typeface="Arial Cyr"/>
                        </a:rPr>
                        <a:t>. год. </a:t>
                      </a: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77"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Раздел: Умственное развитие.</a:t>
                      </a: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77"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МКДОУ Сортавальского МР РК ДС № 28</a:t>
                      </a: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77"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Учитель-дефектолог: </a:t>
                      </a:r>
                      <a:r>
                        <a:rPr lang="ru-RU" sz="1200" b="1" i="0" u="none" strike="noStrike">
                          <a:latin typeface="Arial Cyr"/>
                        </a:rPr>
                        <a:t>Ковкрак Н.А.</a:t>
                      </a:r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7035"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Используемая литература: Т.И. Тарабарина "Что необходимо знать к первому классу" Ярославль: Академия развития, 2003г.; Институт коррекционной педагогики РАО, научный руководитель: канд. пед. наук: Шевченко С.Г.; Педагоги-дефектологи Белова И.К., Былич Р.К.</a:t>
                      </a: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5180" marR="5180" marT="51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1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№ п/п.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Фамилия, имя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Эмоционально-волевая сфера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Ориентировка в окружающем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3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Контакт с педогогом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Понимание инструкции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Характер деятельности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Сведения ребенка о себе и о своей сеье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Временные понятия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Ориентировка в пространстве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Конструктивная деятельность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Родовые понятия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Конкретизация понятий</a:t>
                      </a:r>
                    </a:p>
                  </a:txBody>
                  <a:tcPr marL="5180" marR="5180" marT="5180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1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Н.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К.  г.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1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1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1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1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1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5180" marR="5180" marT="51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8" y="332656"/>
          <a:ext cx="8784978" cy="6120678"/>
        </p:xfrm>
        <a:graphic>
          <a:graphicData uri="http://schemas.openxmlformats.org/drawingml/2006/table">
            <a:tbl>
              <a:tblPr/>
              <a:tblGrid>
                <a:gridCol w="459170"/>
                <a:gridCol w="1309982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51129"/>
                <a:gridCol w="344375"/>
              </a:tblGrid>
              <a:tr h="471233">
                <a:tc gridSpan="2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Arial Cyr"/>
                        </a:rPr>
                        <a:t>Уровень компетентности детей в усвоении Общеобразовательной программы дошкольного образования с осуществлением физического и психического развития, коррекции и оздоровления всех воспитанников. 2015-2016 </a:t>
                      </a:r>
                      <a:r>
                        <a:rPr lang="ru-RU" sz="1200" b="0" i="0" u="none" strike="noStrike" dirty="0" err="1">
                          <a:latin typeface="Arial Cyr"/>
                        </a:rPr>
                        <a:t>уч</a:t>
                      </a:r>
                      <a:r>
                        <a:rPr lang="ru-RU" sz="1200" b="0" i="0" u="none" strike="noStrike" dirty="0">
                          <a:latin typeface="Arial Cyr"/>
                        </a:rPr>
                        <a:t>. год. </a:t>
                      </a:r>
                    </a:p>
                  </a:txBody>
                  <a:tcPr marL="6475" marR="6475" marT="6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715">
                <a:tc gridSpan="2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Раздел: Умственное развитие.</a:t>
                      </a:r>
                    </a:p>
                  </a:txBody>
                  <a:tcPr marL="6475" marR="6475" marT="6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715">
                <a:tc gridSpan="2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МКДОУ Сортавальского МР РК ДС № 28</a:t>
                      </a:r>
                    </a:p>
                  </a:txBody>
                  <a:tcPr marL="6475" marR="6475" marT="6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715">
                <a:tc gridSpan="2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Учитель-дефектолог: </a:t>
                      </a:r>
                      <a:r>
                        <a:rPr lang="ru-RU" sz="1200" b="1" i="0" u="none" strike="noStrike">
                          <a:latin typeface="Arial Cyr"/>
                        </a:rPr>
                        <a:t>Ковкрак Н.А.</a:t>
                      </a:r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6475" marR="6475" marT="6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2752">
                <a:tc gridSpan="2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Используемая литература: Т.И. Тарабарина "Что необходимо знать к первому классу" Ярославль: Академия развития, 2003г.; Институт коррекционной педагогики РАО, научный руководитель: канд. пед. наук: Шевченко С.Г.; Педагоги-дефектологи Белова И.К., Былич Р.К.</a:t>
                      </a:r>
                    </a:p>
                  </a:txBody>
                  <a:tcPr marL="6475" marR="6475" marT="64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385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№ п/п.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Фамилия, имя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ЭМП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Память           Мышление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0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Анализ первого десятка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Количественные отношения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Решение арифметических задач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Геометрические фигуры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Цвет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Зрительная память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Слуховая память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Смысловя память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Логическое мышление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Выделение лишнего</a:t>
                      </a:r>
                    </a:p>
                  </a:txBody>
                  <a:tcPr marL="6475" marR="6475" marT="6475" marB="0" vert="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2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 Cyr"/>
                        </a:rPr>
                        <a:t>Н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smtClean="0">
                          <a:latin typeface="Arial Cyr"/>
                        </a:rPr>
                        <a:t>К г</a:t>
                      </a:r>
                      <a:endParaRPr lang="ru-RU" sz="1200" b="0" i="0" u="none" strike="noStrike" dirty="0">
                        <a:latin typeface="Arial Cyr"/>
                      </a:endParaRP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4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5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6475" marR="6475" marT="64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564904"/>
            <a:ext cx="61622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83568" y="2215023"/>
            <a:ext cx="80648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Использование не апробированных, сомнительных диагностик.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Формальный подход к обработке данных.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Нет дидактического материала для использования в период обследования.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Результаты диагностики не используются педагогами, специалистами в планировании работы с детьми.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836712"/>
            <a:ext cx="3806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Ряд негативных тенденций: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043608" y="1916832"/>
            <a:ext cx="374441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Увидеть мир с позиции ребенка.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Относиться к ребенку, как к равному.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Понять, что нельзя сравнивать его с другими детьми.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Знать сильные и слабые стороны ребенка и учитывать их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/>
              <a:t>Искренняя заинтересованность, эмоциональная поддержка, совместное переживание радостей и горестей.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03483" y="764704"/>
            <a:ext cx="4500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и проблемы ребенка!</a:t>
            </a:r>
          </a:p>
        </p:txBody>
      </p:sp>
      <p:pic>
        <p:nvPicPr>
          <p:cNvPr id="12290" name="Picture 2" descr="http://lipetskddo.ru/files/cache/images/0e68552a91e6c1b3cdd1ea3eb02a8a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132856"/>
            <a:ext cx="345638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416858"/>
            <a:ext cx="7992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обследования познавательных процессов, диагностическое обучение, качественная оценка действий ребенка 6-7 лет.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115616" y="2780928"/>
            <a:ext cx="7200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Понимание инструкции и цели задания.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 деятельности при выполнении задания.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Контакт с педагогом.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916832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Эмоционально-волевая сфера и поведение ребенка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http://2.static.mama.ru/uploads/static/images/b7e825998a1528ff5823b16417332e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24555"/>
            <a:ext cx="3672408" cy="2442152"/>
          </a:xfrm>
          <a:prstGeom prst="rect">
            <a:avLst/>
          </a:prstGeom>
          <a:noFill/>
        </p:spPr>
      </p:pic>
      <p:pic>
        <p:nvPicPr>
          <p:cNvPr id="11268" name="Picture 4" descr="http://www.vseodetyah.com/editorfiles/detskaya-fotosjemka-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05064"/>
            <a:ext cx="3672408" cy="2444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83568" y="1943541"/>
            <a:ext cx="27363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Сведения ребенка о себе и о своей семье.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Представления о труде родителей и взрослых ближайшего окружения.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Временные понятия, последовательность, количество, сравнение времен года.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Ориентировка в пространстве.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Конструктивная деятельность.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4868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Запас представлений об окружающем и точность этих представлений.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://forchel.ru/uploads/posts/2011-08/1313842739_2011-08-20_105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484784"/>
            <a:ext cx="2448272" cy="1871486"/>
          </a:xfrm>
          <a:prstGeom prst="rect">
            <a:avLst/>
          </a:prstGeom>
          <a:noFill/>
        </p:spPr>
      </p:pic>
      <p:pic>
        <p:nvPicPr>
          <p:cNvPr id="10246" name="Picture 6" descr="http://58ds.ru/foto-dlya-saita/k%20matemati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924944"/>
            <a:ext cx="2088232" cy="2088232"/>
          </a:xfrm>
          <a:prstGeom prst="rect">
            <a:avLst/>
          </a:prstGeom>
          <a:noFill/>
        </p:spPr>
      </p:pic>
      <p:pic>
        <p:nvPicPr>
          <p:cNvPr id="10248" name="Picture 8" descr="http://adalin.mospsy.ru/img4/scet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4509120"/>
            <a:ext cx="2220917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99592" y="1156102"/>
            <a:ext cx="73448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Назови одним словом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овощи, фрукты, посуда, мебель, животные, инструменты, цветы, одежда, обувь и др.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Конкретизация понятий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 какие знаешь?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овощи, фрукты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посуду, одежду, мебель, цветы, деревья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476672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Обследование знакомых родовых понятий</a:t>
            </a:r>
            <a:endParaRPr lang="ru-RU" sz="2400" b="1" dirty="0"/>
          </a:p>
        </p:txBody>
      </p:sp>
      <p:pic>
        <p:nvPicPr>
          <p:cNvPr id="9218" name="Picture 2" descr="Картинки по запросу дети и овощ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80928"/>
            <a:ext cx="3168352" cy="1584176"/>
          </a:xfrm>
          <a:prstGeom prst="rect">
            <a:avLst/>
          </a:prstGeom>
          <a:noFill/>
        </p:spPr>
      </p:pic>
      <p:pic>
        <p:nvPicPr>
          <p:cNvPr id="9220" name="Picture 4" descr="http://detsad-kitty.ru/uploads/posts/2013-04/1366389340_bezimeni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973255"/>
            <a:ext cx="2232247" cy="2966859"/>
          </a:xfrm>
          <a:prstGeom prst="rect">
            <a:avLst/>
          </a:prstGeom>
          <a:noFill/>
        </p:spPr>
      </p:pic>
      <p:pic>
        <p:nvPicPr>
          <p:cNvPr id="9222" name="Picture 6" descr="http://img0.liveinternet.ru/images/attach/c/5/84/982/84982210_large_59300.jpg"/>
          <p:cNvPicPr>
            <a:picLocks noChangeAspect="1" noChangeArrowheads="1"/>
          </p:cNvPicPr>
          <p:nvPr/>
        </p:nvPicPr>
        <p:blipFill>
          <a:blip r:embed="rId4" cstate="print"/>
          <a:srcRect t="22296"/>
          <a:stretch>
            <a:fillRect/>
          </a:stretch>
        </p:blipFill>
        <p:spPr bwMode="auto">
          <a:xfrm>
            <a:off x="755576" y="4725144"/>
            <a:ext cx="2952327" cy="1628800"/>
          </a:xfrm>
          <a:prstGeom prst="rect">
            <a:avLst/>
          </a:prstGeom>
          <a:noFill/>
        </p:spPr>
      </p:pic>
      <p:pic>
        <p:nvPicPr>
          <p:cNvPr id="9224" name="Picture 8" descr="http://steshka.ru/wp-content/uploads/2012/04/detenushizhivotnuh-216x30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2924944"/>
            <a:ext cx="2161092" cy="3001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87624" y="1052736"/>
            <a:ext cx="68407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Серия картинок: разложи по порядку и составь рассказ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Исключение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4- лишний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Ответить на вопросы по рассказу типа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Горькое лекарство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476672"/>
            <a:ext cx="46508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Обследование мышления.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detsad25.spb.ru/wp-content/uploads/2013/02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3202068" cy="2350016"/>
          </a:xfrm>
          <a:prstGeom prst="rect">
            <a:avLst/>
          </a:prstGeom>
          <a:noFill/>
        </p:spPr>
      </p:pic>
      <p:pic>
        <p:nvPicPr>
          <p:cNvPr id="8196" name="Picture 4" descr="Картинки по запросу 4 лишний картинка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420888"/>
            <a:ext cx="3043039" cy="227934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5301208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Заболела мать Тани. Доктор прописал ей горькое лекарство. Видит Таня, что мать пьёт лекарство с трудом и говорит;</a:t>
            </a:r>
          </a:p>
          <a:p>
            <a:r>
              <a:rPr lang="ru-RU" sz="2000" dirty="0" smtClean="0"/>
              <a:t>-Милая мама! Давай, я выпью лекарство за тебя.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627784" y="1484784"/>
            <a:ext cx="410445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 имена воспитателей.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Расскажи стихотворение.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10 слов.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Пары слов.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изменилось? Чего не стало?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620688"/>
            <a:ext cx="3518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 Обследование памяти.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24744"/>
            <a:ext cx="17281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Примеры набора слов</a:t>
            </a:r>
          </a:p>
          <a:p>
            <a:pPr algn="just"/>
            <a:r>
              <a:rPr lang="ru-RU" i="1" dirty="0" smtClean="0"/>
              <a:t>1. Стол, вода, кот, лес, хлеб, брат, гриб, окно, мёд, дом.</a:t>
            </a:r>
            <a:endParaRPr lang="ru-RU" dirty="0" smtClean="0"/>
          </a:p>
          <a:p>
            <a:pPr algn="just"/>
            <a:r>
              <a:rPr lang="ru-RU" i="1" dirty="0" smtClean="0"/>
              <a:t>2. Дым, сон, шар, пух, звон, куст, час, лёд, ночь, пень.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1196752"/>
            <a:ext cx="20882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/>
            <a:r>
              <a:rPr lang="ru-RU" i="1" dirty="0" smtClean="0"/>
              <a:t>Можно использовать следующие пары слов:</a:t>
            </a:r>
          </a:p>
          <a:p>
            <a:pPr algn="just" fontAlgn="t"/>
            <a:r>
              <a:rPr lang="ru-RU" i="1" dirty="0" smtClean="0"/>
              <a:t>шум — вода</a:t>
            </a:r>
          </a:p>
          <a:p>
            <a:pPr algn="just" fontAlgn="t"/>
            <a:r>
              <a:rPr lang="ru-RU" i="1" dirty="0" smtClean="0"/>
              <a:t>мост — река</a:t>
            </a:r>
          </a:p>
          <a:p>
            <a:pPr algn="just" fontAlgn="t"/>
            <a:r>
              <a:rPr lang="ru-RU" i="1" dirty="0" smtClean="0"/>
              <a:t>лес — медведь</a:t>
            </a:r>
          </a:p>
          <a:p>
            <a:pPr algn="just" fontAlgn="t"/>
            <a:r>
              <a:rPr lang="ru-RU" i="1" dirty="0" smtClean="0"/>
              <a:t>дичь — выстрел</a:t>
            </a:r>
          </a:p>
          <a:p>
            <a:pPr algn="just" fontAlgn="t"/>
            <a:r>
              <a:rPr lang="ru-RU" i="1" dirty="0" smtClean="0"/>
              <a:t>час — время</a:t>
            </a:r>
          </a:p>
          <a:p>
            <a:pPr algn="just" fontAlgn="t"/>
            <a:r>
              <a:rPr lang="ru-RU" i="1" dirty="0" smtClean="0"/>
              <a:t>стол — обед</a:t>
            </a:r>
          </a:p>
          <a:p>
            <a:pPr algn="just" fontAlgn="t"/>
            <a:r>
              <a:rPr lang="ru-RU" i="1" dirty="0" smtClean="0"/>
              <a:t>рубль — копейка</a:t>
            </a:r>
          </a:p>
          <a:p>
            <a:pPr algn="just" fontAlgn="t"/>
            <a:r>
              <a:rPr lang="ru-RU" i="1" dirty="0" smtClean="0"/>
              <a:t>дуб — желудь</a:t>
            </a:r>
          </a:p>
          <a:p>
            <a:pPr algn="just" fontAlgn="t"/>
            <a:r>
              <a:rPr lang="ru-RU" i="1" dirty="0" smtClean="0"/>
              <a:t>рой — пчела</a:t>
            </a:r>
          </a:p>
          <a:p>
            <a:pPr algn="just" fontAlgn="t"/>
            <a:r>
              <a:rPr lang="ru-RU" i="1" dirty="0" smtClean="0"/>
              <a:t>гвоздь — доска</a:t>
            </a:r>
            <a:endParaRPr lang="ru-RU" i="1" dirty="0"/>
          </a:p>
        </p:txBody>
      </p:sp>
      <p:pic>
        <p:nvPicPr>
          <p:cNvPr id="7170" name="Picture 2" descr="http://sadikru.ru/wp-content/uploads/2015/06/a5bcecce58ed252b0b2fbe44414727fa.jpg"/>
          <p:cNvPicPr>
            <a:picLocks noChangeAspect="1" noChangeArrowheads="1"/>
          </p:cNvPicPr>
          <p:nvPr/>
        </p:nvPicPr>
        <p:blipFill>
          <a:blip r:embed="rId2" cstate="print"/>
          <a:srcRect r="48860"/>
          <a:stretch>
            <a:fillRect/>
          </a:stretch>
        </p:blipFill>
        <p:spPr bwMode="auto">
          <a:xfrm>
            <a:off x="2699792" y="3573016"/>
            <a:ext cx="3312368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27584" y="1268760"/>
            <a:ext cx="741682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первого десятка: счет от 1 до 10 и обратно, от заданного числа к заданному (от 2 до 6 ит.д.), сколько палочек? (отличает ли ребенок процесс счета от результата).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Количественные отношения: больше, меньше, поровну.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Счетные операции: 5+1, 8+1 и т.д..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 арифметических задач: на нахождение суммы, остатка.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Геометрические фигуры.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620688"/>
            <a:ext cx="3409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 Обследование ЭМП.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www.razumniki.ru/images/articles/razvitie_rechi/rec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933056"/>
            <a:ext cx="3528392" cy="2312224"/>
          </a:xfrm>
          <a:prstGeom prst="rect">
            <a:avLst/>
          </a:prstGeom>
          <a:noFill/>
        </p:spPr>
      </p:pic>
      <p:pic>
        <p:nvPicPr>
          <p:cNvPr id="6150" name="Picture 6" descr="http://www.poznayka.ru/uploads/color/thumbs/figur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33056"/>
            <a:ext cx="3568198" cy="229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945</Words>
  <Application>Microsoft Office PowerPoint</Application>
  <PresentationFormat>Экран (4:3)</PresentationFormat>
  <Paragraphs>353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28</cp:revision>
  <dcterms:created xsi:type="dcterms:W3CDTF">2016-02-07T11:19:29Z</dcterms:created>
  <dcterms:modified xsi:type="dcterms:W3CDTF">2016-02-07T18:28:21Z</dcterms:modified>
</cp:coreProperties>
</file>