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0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650" b="1" i="1">
                <a:solidFill>
                  <a:srgbClr val="A24A72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650" b="1" i="1">
                <a:solidFill>
                  <a:srgbClr val="A24A72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11/13/2022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650" b="1" i="1">
                <a:solidFill>
                  <a:srgbClr val="A24A72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11/13/2022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11/13/2022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52917" y="12"/>
            <a:ext cx="990358" cy="30382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52917" y="303847"/>
            <a:ext cx="990358" cy="30455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52917" y="608406"/>
            <a:ext cx="990358" cy="30455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8152917" y="912964"/>
            <a:ext cx="990358" cy="30455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8152917" y="1217523"/>
            <a:ext cx="990358" cy="30455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8152917" y="1522082"/>
            <a:ext cx="990358" cy="30455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8152917" y="1826641"/>
            <a:ext cx="990358" cy="30455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8152917" y="2131199"/>
            <a:ext cx="990358" cy="30455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8152917" y="2435758"/>
            <a:ext cx="990358" cy="30455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8152917" y="2740317"/>
            <a:ext cx="990358" cy="30455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8152917" y="3044875"/>
            <a:ext cx="990358" cy="30455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k object 27"/>
          <p:cNvSpPr/>
          <p:nvPr/>
        </p:nvSpPr>
        <p:spPr>
          <a:xfrm>
            <a:off x="8152917" y="3349447"/>
            <a:ext cx="990358" cy="30455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k object 28"/>
          <p:cNvSpPr/>
          <p:nvPr/>
        </p:nvSpPr>
        <p:spPr>
          <a:xfrm>
            <a:off x="8152917" y="3654006"/>
            <a:ext cx="990358" cy="30455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k object 29"/>
          <p:cNvSpPr/>
          <p:nvPr/>
        </p:nvSpPr>
        <p:spPr>
          <a:xfrm>
            <a:off x="8152917" y="3958564"/>
            <a:ext cx="990358" cy="30455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k object 30"/>
          <p:cNvSpPr/>
          <p:nvPr/>
        </p:nvSpPr>
        <p:spPr>
          <a:xfrm>
            <a:off x="8152917" y="4263123"/>
            <a:ext cx="990358" cy="30455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k object 31"/>
          <p:cNvSpPr/>
          <p:nvPr/>
        </p:nvSpPr>
        <p:spPr>
          <a:xfrm>
            <a:off x="8152917" y="4567682"/>
            <a:ext cx="990358" cy="30455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bk object 32"/>
          <p:cNvSpPr/>
          <p:nvPr/>
        </p:nvSpPr>
        <p:spPr>
          <a:xfrm>
            <a:off x="8152917" y="4872240"/>
            <a:ext cx="990358" cy="30455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bk object 33"/>
          <p:cNvSpPr/>
          <p:nvPr/>
        </p:nvSpPr>
        <p:spPr>
          <a:xfrm>
            <a:off x="8152917" y="5176799"/>
            <a:ext cx="990358" cy="30455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bk object 34"/>
          <p:cNvSpPr/>
          <p:nvPr/>
        </p:nvSpPr>
        <p:spPr>
          <a:xfrm>
            <a:off x="8152917" y="5481358"/>
            <a:ext cx="990358" cy="30455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bk object 35"/>
          <p:cNvSpPr/>
          <p:nvPr/>
        </p:nvSpPr>
        <p:spPr>
          <a:xfrm>
            <a:off x="8152917" y="5785916"/>
            <a:ext cx="990358" cy="30455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bk object 36"/>
          <p:cNvSpPr/>
          <p:nvPr/>
        </p:nvSpPr>
        <p:spPr>
          <a:xfrm>
            <a:off x="8152917" y="6090475"/>
            <a:ext cx="990358" cy="30455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bk object 37"/>
          <p:cNvSpPr/>
          <p:nvPr/>
        </p:nvSpPr>
        <p:spPr>
          <a:xfrm>
            <a:off x="8152917" y="6395046"/>
            <a:ext cx="990358" cy="30455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bk object 38"/>
          <p:cNvSpPr/>
          <p:nvPr/>
        </p:nvSpPr>
        <p:spPr>
          <a:xfrm>
            <a:off x="8152917" y="6699605"/>
            <a:ext cx="990358" cy="15768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90219" y="815657"/>
            <a:ext cx="7451725" cy="8394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50" b="1" i="1">
                <a:solidFill>
                  <a:srgbClr val="A24A72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21804" y="1566034"/>
            <a:ext cx="7051675" cy="35750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9143631" cy="68576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666517" y="12"/>
            <a:ext cx="6476758" cy="3038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666517" y="303847"/>
            <a:ext cx="6476758" cy="30455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666517" y="608406"/>
            <a:ext cx="6476758" cy="30455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666517" y="912964"/>
            <a:ext cx="6476758" cy="30455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666517" y="1217523"/>
            <a:ext cx="6476758" cy="30455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666517" y="1522082"/>
            <a:ext cx="6476758" cy="30455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666517" y="1826641"/>
            <a:ext cx="6476758" cy="30455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666517" y="2131199"/>
            <a:ext cx="6476758" cy="30455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666517" y="2435758"/>
            <a:ext cx="6476758" cy="30455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666517" y="2740317"/>
            <a:ext cx="6476758" cy="30455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666517" y="3044875"/>
            <a:ext cx="6476758" cy="30455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666517" y="3349447"/>
            <a:ext cx="6476758" cy="30455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666517" y="3654006"/>
            <a:ext cx="6476758" cy="30455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666517" y="3958564"/>
            <a:ext cx="6476758" cy="30455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666517" y="4263123"/>
            <a:ext cx="6476758" cy="30455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666517" y="4567682"/>
            <a:ext cx="6476758" cy="30455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666517" y="4872240"/>
            <a:ext cx="6476758" cy="30455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2666517" y="5176799"/>
            <a:ext cx="6476758" cy="30455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666517" y="5481358"/>
            <a:ext cx="6476758" cy="30455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2666517" y="5785916"/>
            <a:ext cx="6476758" cy="30455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666517" y="6090475"/>
            <a:ext cx="6476758" cy="30455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666517" y="6395046"/>
            <a:ext cx="6476758" cy="30455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2666517" y="6699605"/>
            <a:ext cx="6476758" cy="15768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666885" y="0"/>
            <a:ext cx="0" cy="6858000"/>
          </a:xfrm>
          <a:custGeom>
            <a:avLst/>
            <a:gdLst/>
            <a:ahLst/>
            <a:cxnLst/>
            <a:rect l="l" t="t" r="r" b="b"/>
            <a:pathLst>
              <a:path h="6858000">
                <a:moveTo>
                  <a:pt x="0" y="6858000"/>
                </a:moveTo>
                <a:lnTo>
                  <a:pt x="0" y="0"/>
                </a:lnTo>
              </a:path>
            </a:pathLst>
          </a:custGeom>
          <a:ln w="11519">
            <a:solidFill>
              <a:srgbClr val="F8F8F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>
            <a:spLocks noGrp="1"/>
          </p:cNvSpPr>
          <p:nvPr>
            <p:ph type="title"/>
          </p:nvPr>
        </p:nvSpPr>
        <p:spPr>
          <a:xfrm>
            <a:off x="2748140" y="11417"/>
            <a:ext cx="4646295" cy="30016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99"/>
              </a:lnSpc>
              <a:spcBef>
                <a:spcPts val="105"/>
              </a:spcBef>
            </a:pPr>
            <a:r>
              <a:rPr sz="3900" i="1" dirty="0">
                <a:solidFill>
                  <a:srgbClr val="FFFFFF"/>
                </a:solidFill>
              </a:rPr>
              <a:t>«ФОРМИРОВАНИЕ  </a:t>
            </a:r>
            <a:r>
              <a:rPr sz="3900" dirty="0">
                <a:solidFill>
                  <a:srgbClr val="FFFFFF"/>
                </a:solidFill>
              </a:rPr>
              <a:t>ЭЛЕМЕНТАРНЫХ  МАТЕМАТИЧЕСКИХ  ПРЕДСТАВЛЕНИЙ</a:t>
            </a:r>
            <a:r>
              <a:rPr sz="3900" spc="-65" dirty="0">
                <a:solidFill>
                  <a:srgbClr val="FFFFFF"/>
                </a:solidFill>
              </a:rPr>
              <a:t> </a:t>
            </a:r>
            <a:r>
              <a:rPr sz="3900" spc="5" dirty="0">
                <a:solidFill>
                  <a:srgbClr val="FFFFFF"/>
                </a:solidFill>
              </a:rPr>
              <a:t>У  </a:t>
            </a:r>
            <a:r>
              <a:rPr sz="3900" dirty="0">
                <a:solidFill>
                  <a:srgbClr val="FFFFFF"/>
                </a:solidFill>
              </a:rPr>
              <a:t>ДОШКОЛЬНИКОВ»</a:t>
            </a:r>
            <a:endParaRPr sz="3900" dirty="0"/>
          </a:p>
        </p:txBody>
      </p:sp>
      <p:sp>
        <p:nvSpPr>
          <p:cNvPr id="28" name="object 28"/>
          <p:cNvSpPr/>
          <p:nvPr/>
        </p:nvSpPr>
        <p:spPr>
          <a:xfrm>
            <a:off x="5072036" y="3142805"/>
            <a:ext cx="4071620" cy="2000250"/>
          </a:xfrm>
          <a:custGeom>
            <a:avLst/>
            <a:gdLst/>
            <a:ahLst/>
            <a:cxnLst/>
            <a:rect l="l" t="t" r="r" b="b"/>
            <a:pathLst>
              <a:path w="4071620" h="2000250">
                <a:moveTo>
                  <a:pt x="2035797" y="1999792"/>
                </a:moveTo>
                <a:lnTo>
                  <a:pt x="0" y="1999792"/>
                </a:lnTo>
                <a:lnTo>
                  <a:pt x="0" y="0"/>
                </a:lnTo>
                <a:lnTo>
                  <a:pt x="4071607" y="0"/>
                </a:lnTo>
                <a:lnTo>
                  <a:pt x="4071607" y="1999792"/>
                </a:lnTo>
                <a:lnTo>
                  <a:pt x="2035797" y="1999792"/>
                </a:lnTo>
                <a:close/>
              </a:path>
            </a:pathLst>
          </a:custGeom>
          <a:ln w="39959">
            <a:solidFill>
              <a:srgbClr val="872C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5092016" y="3162785"/>
            <a:ext cx="4051935" cy="1960245"/>
          </a:xfrm>
          <a:prstGeom prst="rect">
            <a:avLst/>
          </a:prstGeom>
          <a:solidFill>
            <a:srgbClr val="B73C67"/>
          </a:solidFill>
        </p:spPr>
        <p:txBody>
          <a:bodyPr vert="horz" wrap="square" lIns="0" tIns="190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5"/>
              </a:spcBef>
            </a:pPr>
            <a:endParaRPr sz="2000">
              <a:latin typeface="Times New Roman"/>
              <a:cs typeface="Times New Roman"/>
            </a:endParaRPr>
          </a:p>
          <a:p>
            <a:pPr marL="69850" marR="100965">
              <a:lnSpc>
                <a:spcPct val="100000"/>
              </a:lnSpc>
            </a:pP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ЦЕЛЬ: повышение </a:t>
            </a:r>
            <a:r>
              <a:rPr sz="1800" b="1" spc="-15" dirty="0">
                <a:solidFill>
                  <a:srgbClr val="FFFFFF"/>
                </a:solidFill>
                <a:latin typeface="Times New Roman"/>
                <a:cs typeface="Times New Roman"/>
              </a:rPr>
              <a:t>уровня 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знаний  </a:t>
            </a:r>
            <a:r>
              <a:rPr sz="1800" b="1" spc="-25" dirty="0">
                <a:solidFill>
                  <a:srgbClr val="FFFFFF"/>
                </a:solidFill>
                <a:latin typeface="Times New Roman"/>
                <a:cs typeface="Times New Roman"/>
              </a:rPr>
              <a:t>педагогов </a:t>
            </a:r>
            <a:r>
              <a:rPr sz="18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по </a:t>
            </a:r>
            <a:r>
              <a:rPr sz="1800" b="1" spc="-20" dirty="0">
                <a:solidFill>
                  <a:srgbClr val="FFFFFF"/>
                </a:solidFill>
                <a:latin typeface="Times New Roman"/>
                <a:cs typeface="Times New Roman"/>
              </a:rPr>
              <a:t>методике </a:t>
            </a:r>
            <a:r>
              <a:rPr sz="18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ФЭМП,  </a:t>
            </a:r>
            <a:r>
              <a:rPr sz="1800" b="1" spc="-15" dirty="0">
                <a:solidFill>
                  <a:srgbClr val="FFFFFF"/>
                </a:solidFill>
                <a:latin typeface="Times New Roman"/>
                <a:cs typeface="Times New Roman"/>
              </a:rPr>
              <a:t>формирование творческого </a:t>
            </a:r>
            <a:r>
              <a:rPr sz="1800" b="1" spc="-30" dirty="0">
                <a:solidFill>
                  <a:srgbClr val="FFFFFF"/>
                </a:solidFill>
                <a:latin typeface="Times New Roman"/>
                <a:cs typeface="Times New Roman"/>
              </a:rPr>
              <a:t>подхода 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в  </a:t>
            </a:r>
            <a:r>
              <a:rPr sz="1800" b="1" spc="-15" dirty="0">
                <a:solidFill>
                  <a:srgbClr val="FFFFFF"/>
                </a:solidFill>
                <a:latin typeface="Times New Roman"/>
                <a:cs typeface="Times New Roman"/>
              </a:rPr>
              <a:t>работе 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с </a:t>
            </a:r>
            <a:r>
              <a:rPr sz="18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детьми 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с 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учетом </a:t>
            </a:r>
            <a:r>
              <a:rPr sz="18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их  </a:t>
            </a:r>
            <a:r>
              <a:rPr sz="1800" b="1" spc="-15" dirty="0">
                <a:solidFill>
                  <a:srgbClr val="FFFFFF"/>
                </a:solidFill>
                <a:latin typeface="Times New Roman"/>
                <a:cs typeface="Times New Roman"/>
              </a:rPr>
              <a:t>возможностей</a:t>
            </a:r>
            <a:r>
              <a:rPr sz="1800" b="1" spc="-15" dirty="0">
                <a:solidFill>
                  <a:srgbClr val="F8B538"/>
                </a:solidFill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5435536" y="5890221"/>
            <a:ext cx="3630295" cy="8438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i="1" spc="-5" dirty="0">
                <a:latin typeface="Trebuchet MS"/>
                <a:cs typeface="Trebuchet MS"/>
              </a:rPr>
              <a:t>Подготовила воспитатель</a:t>
            </a:r>
            <a:r>
              <a:rPr sz="1800" i="1" spc="-35" dirty="0">
                <a:latin typeface="Trebuchet MS"/>
                <a:cs typeface="Trebuchet MS"/>
              </a:rPr>
              <a:t> </a:t>
            </a:r>
            <a:r>
              <a:rPr sz="1800" i="1" dirty="0">
                <a:latin typeface="Trebuchet MS"/>
                <a:cs typeface="Trebuchet MS"/>
              </a:rPr>
              <a:t>:</a:t>
            </a:r>
            <a:endParaRPr sz="1800" dirty="0">
              <a:latin typeface="Trebuchet MS"/>
              <a:cs typeface="Trebuchet MS"/>
            </a:endParaRPr>
          </a:p>
          <a:p>
            <a:pPr marL="1990725" marR="5080" indent="-575310">
              <a:lnSpc>
                <a:spcPct val="100000"/>
              </a:lnSpc>
            </a:pPr>
            <a:r>
              <a:rPr lang="ru-RU" sz="1800" i="1" spc="-5" dirty="0" smtClean="0">
                <a:latin typeface="Trebuchet MS"/>
                <a:cs typeface="Trebuchet MS"/>
              </a:rPr>
              <a:t>Барчук  </a:t>
            </a:r>
            <a:r>
              <a:rPr lang="ru-RU" i="1" spc="-5" dirty="0" smtClean="0">
                <a:latin typeface="Trebuchet MS"/>
                <a:cs typeface="Trebuchet MS"/>
              </a:rPr>
              <a:t>Светлана Николаевна</a:t>
            </a:r>
            <a:endParaRPr sz="1800" dirty="0">
              <a:latin typeface="Trebuchet MS"/>
              <a:cs typeface="Trebuchet MS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0" y="3571557"/>
            <a:ext cx="5079606" cy="328571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70700" y="1339824"/>
            <a:ext cx="7606030" cy="314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900" i="1" spc="-5" dirty="0"/>
              <a:t>КРАТКОЕ </a:t>
            </a:r>
            <a:r>
              <a:rPr sz="1900" i="1" dirty="0"/>
              <a:t>СОДЕРЖАНИЕ </a:t>
            </a:r>
            <a:r>
              <a:rPr sz="1900" i="1" spc="-5" dirty="0"/>
              <a:t>РАЗДЕЛОВ ПРОГРАММЫ </a:t>
            </a:r>
            <a:r>
              <a:rPr sz="1900" i="1" dirty="0"/>
              <a:t>ПО ФЭМП В</a:t>
            </a:r>
            <a:r>
              <a:rPr sz="1900" i="1" spc="65" dirty="0"/>
              <a:t> </a:t>
            </a:r>
            <a:r>
              <a:rPr sz="1900" i="1" dirty="0"/>
              <a:t>ДОУ</a:t>
            </a:r>
            <a:endParaRPr sz="1900"/>
          </a:p>
        </p:txBody>
      </p:sp>
      <p:sp>
        <p:nvSpPr>
          <p:cNvPr id="3" name="object 3"/>
          <p:cNvSpPr txBox="1"/>
          <p:nvPr/>
        </p:nvSpPr>
        <p:spPr>
          <a:xfrm>
            <a:off x="564997" y="1746262"/>
            <a:ext cx="7068820" cy="40043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10185" marR="631190" indent="-185420">
              <a:lnSpc>
                <a:spcPct val="101000"/>
              </a:lnSpc>
              <a:spcBef>
                <a:spcPts val="95"/>
              </a:spcBef>
              <a:buClr>
                <a:srgbClr val="B03E99"/>
              </a:buClr>
              <a:buSzPct val="71428"/>
              <a:buFont typeface="Wingdings 2"/>
              <a:buChar char=""/>
              <a:tabLst>
                <a:tab pos="210820" algn="l"/>
              </a:tabLst>
            </a:pPr>
            <a:r>
              <a:rPr sz="1750" b="1" spc="5" dirty="0">
                <a:solidFill>
                  <a:srgbClr val="A24A72"/>
                </a:solidFill>
                <a:latin typeface="Trebuchet MS"/>
                <a:cs typeface="Trebuchet MS"/>
              </a:rPr>
              <a:t>«Количество </a:t>
            </a:r>
            <a:r>
              <a:rPr sz="1750" b="1" spc="10" dirty="0">
                <a:solidFill>
                  <a:srgbClr val="A24A72"/>
                </a:solidFill>
                <a:latin typeface="Trebuchet MS"/>
                <a:cs typeface="Trebuchet MS"/>
              </a:rPr>
              <a:t>и </a:t>
            </a:r>
            <a:r>
              <a:rPr sz="1750" b="1" dirty="0">
                <a:solidFill>
                  <a:srgbClr val="A24A72"/>
                </a:solidFill>
                <a:latin typeface="Trebuchet MS"/>
                <a:cs typeface="Trebuchet MS"/>
              </a:rPr>
              <a:t>счет»: </a:t>
            </a:r>
            <a:r>
              <a:rPr sz="1750" dirty="0">
                <a:latin typeface="Trebuchet MS"/>
                <a:cs typeface="Trebuchet MS"/>
              </a:rPr>
              <a:t>представления </a:t>
            </a:r>
            <a:r>
              <a:rPr sz="1750" spc="10" dirty="0">
                <a:latin typeface="Trebuchet MS"/>
                <a:cs typeface="Trebuchet MS"/>
              </a:rPr>
              <a:t>о </a:t>
            </a:r>
            <a:r>
              <a:rPr sz="1750" dirty="0">
                <a:latin typeface="Trebuchet MS"/>
                <a:cs typeface="Trebuchet MS"/>
              </a:rPr>
              <a:t>множестве, числе,  счете, арифметических действиях, текстовых</a:t>
            </a:r>
            <a:r>
              <a:rPr sz="1750" spc="15" dirty="0">
                <a:latin typeface="Trebuchet MS"/>
                <a:cs typeface="Trebuchet MS"/>
              </a:rPr>
              <a:t> </a:t>
            </a:r>
            <a:r>
              <a:rPr sz="1750" dirty="0">
                <a:latin typeface="Trebuchet MS"/>
                <a:cs typeface="Trebuchet MS"/>
              </a:rPr>
              <a:t>задачах.</a:t>
            </a:r>
            <a:endParaRPr sz="1750">
              <a:latin typeface="Trebuchet MS"/>
              <a:cs typeface="Trebuchet MS"/>
            </a:endParaRPr>
          </a:p>
          <a:p>
            <a:pPr marL="210185" marR="658495" indent="-185420">
              <a:lnSpc>
                <a:spcPct val="101000"/>
              </a:lnSpc>
              <a:spcBef>
                <a:spcPts val="409"/>
              </a:spcBef>
              <a:buClr>
                <a:srgbClr val="B03E99"/>
              </a:buClr>
              <a:buSzPct val="71428"/>
              <a:buFont typeface="Wingdings 2"/>
              <a:buChar char=""/>
              <a:tabLst>
                <a:tab pos="210820" algn="l"/>
              </a:tabLst>
            </a:pPr>
            <a:r>
              <a:rPr sz="1750" b="1" dirty="0">
                <a:solidFill>
                  <a:srgbClr val="A24A72"/>
                </a:solidFill>
                <a:latin typeface="Trebuchet MS"/>
                <a:cs typeface="Trebuchet MS"/>
              </a:rPr>
              <a:t>«Величина»: </a:t>
            </a:r>
            <a:r>
              <a:rPr sz="1750" dirty="0">
                <a:latin typeface="Trebuchet MS"/>
                <a:cs typeface="Trebuchet MS"/>
              </a:rPr>
              <a:t>представления </a:t>
            </a:r>
            <a:r>
              <a:rPr sz="1750" spc="10" dirty="0">
                <a:latin typeface="Trebuchet MS"/>
                <a:cs typeface="Trebuchet MS"/>
              </a:rPr>
              <a:t>о </a:t>
            </a:r>
            <a:r>
              <a:rPr sz="1750" dirty="0">
                <a:latin typeface="Trebuchet MS"/>
                <a:cs typeface="Trebuchet MS"/>
              </a:rPr>
              <a:t>различных величинах, </a:t>
            </a:r>
            <a:r>
              <a:rPr sz="1750" spc="5" dirty="0">
                <a:latin typeface="Trebuchet MS"/>
                <a:cs typeface="Trebuchet MS"/>
              </a:rPr>
              <a:t>их  </a:t>
            </a:r>
            <a:r>
              <a:rPr sz="1750" dirty="0">
                <a:latin typeface="Trebuchet MS"/>
                <a:cs typeface="Trebuchet MS"/>
              </a:rPr>
              <a:t>сравнения </a:t>
            </a:r>
            <a:r>
              <a:rPr sz="1750" spc="10" dirty="0">
                <a:latin typeface="Trebuchet MS"/>
                <a:cs typeface="Trebuchet MS"/>
              </a:rPr>
              <a:t>и </a:t>
            </a:r>
            <a:r>
              <a:rPr sz="1750" dirty="0">
                <a:latin typeface="Trebuchet MS"/>
                <a:cs typeface="Trebuchet MS"/>
              </a:rPr>
              <a:t>измерения (длине, ширине, </a:t>
            </a:r>
            <a:r>
              <a:rPr sz="1750" spc="5" dirty="0">
                <a:latin typeface="Trebuchet MS"/>
                <a:cs typeface="Trebuchet MS"/>
              </a:rPr>
              <a:t>высоте, </a:t>
            </a:r>
            <a:r>
              <a:rPr sz="1750" dirty="0">
                <a:latin typeface="Trebuchet MS"/>
                <a:cs typeface="Trebuchet MS"/>
              </a:rPr>
              <a:t>толщине,  площади, объеме, массе,</a:t>
            </a:r>
            <a:r>
              <a:rPr sz="1750" spc="-15" dirty="0">
                <a:latin typeface="Trebuchet MS"/>
                <a:cs typeface="Trebuchet MS"/>
              </a:rPr>
              <a:t> </a:t>
            </a:r>
            <a:r>
              <a:rPr sz="1750" dirty="0">
                <a:latin typeface="Trebuchet MS"/>
                <a:cs typeface="Trebuchet MS"/>
              </a:rPr>
              <a:t>времени).</a:t>
            </a:r>
            <a:endParaRPr sz="1750">
              <a:latin typeface="Trebuchet MS"/>
              <a:cs typeface="Trebuchet MS"/>
            </a:endParaRPr>
          </a:p>
          <a:p>
            <a:pPr marL="210185" marR="17780" indent="-185420">
              <a:lnSpc>
                <a:spcPct val="101000"/>
              </a:lnSpc>
              <a:spcBef>
                <a:spcPts val="409"/>
              </a:spcBef>
              <a:buClr>
                <a:srgbClr val="B03E99"/>
              </a:buClr>
              <a:buSzPct val="71428"/>
              <a:buFont typeface="Wingdings 2"/>
              <a:buChar char=""/>
              <a:tabLst>
                <a:tab pos="210820" algn="l"/>
              </a:tabLst>
            </a:pPr>
            <a:r>
              <a:rPr sz="1750" b="1" spc="5" dirty="0">
                <a:solidFill>
                  <a:srgbClr val="A24A72"/>
                </a:solidFill>
                <a:latin typeface="Trebuchet MS"/>
                <a:cs typeface="Trebuchet MS"/>
              </a:rPr>
              <a:t>«Форма»: </a:t>
            </a:r>
            <a:r>
              <a:rPr sz="1750" dirty="0">
                <a:latin typeface="Trebuchet MS"/>
                <a:cs typeface="Trebuchet MS"/>
              </a:rPr>
              <a:t>представления </a:t>
            </a:r>
            <a:r>
              <a:rPr sz="1750" spc="10" dirty="0">
                <a:latin typeface="Trebuchet MS"/>
                <a:cs typeface="Trebuchet MS"/>
              </a:rPr>
              <a:t>о </a:t>
            </a:r>
            <a:r>
              <a:rPr sz="1750" dirty="0">
                <a:latin typeface="Trebuchet MS"/>
                <a:cs typeface="Trebuchet MS"/>
              </a:rPr>
              <a:t>форме предметов, </a:t>
            </a:r>
            <a:r>
              <a:rPr sz="1750" spc="10" dirty="0">
                <a:latin typeface="Trebuchet MS"/>
                <a:cs typeface="Trebuchet MS"/>
              </a:rPr>
              <a:t>о </a:t>
            </a:r>
            <a:r>
              <a:rPr sz="1750" spc="5" dirty="0">
                <a:latin typeface="Trebuchet MS"/>
                <a:cs typeface="Trebuchet MS"/>
              </a:rPr>
              <a:t>геометрических  фигурах </a:t>
            </a:r>
            <a:r>
              <a:rPr sz="1750" dirty="0">
                <a:latin typeface="Trebuchet MS"/>
                <a:cs typeface="Trebuchet MS"/>
              </a:rPr>
              <a:t>(плоских </a:t>
            </a:r>
            <a:r>
              <a:rPr sz="1750" spc="10" dirty="0">
                <a:latin typeface="Trebuchet MS"/>
                <a:cs typeface="Trebuchet MS"/>
              </a:rPr>
              <a:t>и </a:t>
            </a:r>
            <a:r>
              <a:rPr sz="1750" dirty="0">
                <a:latin typeface="Trebuchet MS"/>
                <a:cs typeface="Trebuchet MS"/>
              </a:rPr>
              <a:t>объемных), </a:t>
            </a:r>
            <a:r>
              <a:rPr sz="1750" spc="5" dirty="0">
                <a:latin typeface="Trebuchet MS"/>
                <a:cs typeface="Trebuchet MS"/>
              </a:rPr>
              <a:t>их свойствах </a:t>
            </a:r>
            <a:r>
              <a:rPr sz="1750" spc="10" dirty="0">
                <a:latin typeface="Trebuchet MS"/>
                <a:cs typeface="Trebuchet MS"/>
              </a:rPr>
              <a:t>и</a:t>
            </a:r>
            <a:r>
              <a:rPr sz="1750" spc="-50" dirty="0">
                <a:latin typeface="Trebuchet MS"/>
                <a:cs typeface="Trebuchet MS"/>
              </a:rPr>
              <a:t> </a:t>
            </a:r>
            <a:r>
              <a:rPr sz="1750" dirty="0">
                <a:latin typeface="Trebuchet MS"/>
                <a:cs typeface="Trebuchet MS"/>
              </a:rPr>
              <a:t>отношениях.</a:t>
            </a:r>
            <a:endParaRPr sz="1750">
              <a:latin typeface="Trebuchet MS"/>
              <a:cs typeface="Trebuchet MS"/>
            </a:endParaRPr>
          </a:p>
          <a:p>
            <a:pPr marL="210185" marR="97790" indent="-185420">
              <a:lnSpc>
                <a:spcPct val="100899"/>
              </a:lnSpc>
              <a:spcBef>
                <a:spcPts val="409"/>
              </a:spcBef>
              <a:buClr>
                <a:srgbClr val="B03E99"/>
              </a:buClr>
              <a:buSzPct val="71428"/>
              <a:buFont typeface="Wingdings 2"/>
              <a:buChar char=""/>
              <a:tabLst>
                <a:tab pos="210820" algn="l"/>
              </a:tabLst>
            </a:pPr>
            <a:r>
              <a:rPr sz="1750" b="1" dirty="0">
                <a:solidFill>
                  <a:srgbClr val="A24A72"/>
                </a:solidFill>
                <a:latin typeface="Trebuchet MS"/>
                <a:cs typeface="Trebuchet MS"/>
              </a:rPr>
              <a:t>«Ориентировка </a:t>
            </a:r>
            <a:r>
              <a:rPr sz="1750" b="1" spc="10" dirty="0">
                <a:solidFill>
                  <a:srgbClr val="A24A72"/>
                </a:solidFill>
                <a:latin typeface="Trebuchet MS"/>
                <a:cs typeface="Trebuchet MS"/>
              </a:rPr>
              <a:t>в </a:t>
            </a:r>
            <a:r>
              <a:rPr sz="1750" b="1" spc="5" dirty="0">
                <a:solidFill>
                  <a:srgbClr val="A24A72"/>
                </a:solidFill>
                <a:latin typeface="Trebuchet MS"/>
                <a:cs typeface="Trebuchet MS"/>
              </a:rPr>
              <a:t>пространстве»: </a:t>
            </a:r>
            <a:r>
              <a:rPr sz="1750" spc="5" dirty="0">
                <a:latin typeface="Trebuchet MS"/>
                <a:cs typeface="Trebuchet MS"/>
              </a:rPr>
              <a:t>ориентировка на </a:t>
            </a:r>
            <a:r>
              <a:rPr sz="1750" dirty="0">
                <a:latin typeface="Trebuchet MS"/>
                <a:cs typeface="Trebuchet MS"/>
              </a:rPr>
              <a:t>своем теле,  относительно себя, относительно предметов, относительно  </a:t>
            </a:r>
            <a:r>
              <a:rPr sz="1750" spc="5" dirty="0">
                <a:latin typeface="Trebuchet MS"/>
                <a:cs typeface="Trebuchet MS"/>
              </a:rPr>
              <a:t>другого лица, </a:t>
            </a:r>
            <a:r>
              <a:rPr sz="1750" dirty="0">
                <a:latin typeface="Trebuchet MS"/>
                <a:cs typeface="Trebuchet MS"/>
              </a:rPr>
              <a:t>ориентировка </a:t>
            </a:r>
            <a:r>
              <a:rPr sz="1750" spc="5" dirty="0">
                <a:latin typeface="Trebuchet MS"/>
                <a:cs typeface="Trebuchet MS"/>
              </a:rPr>
              <a:t>на </a:t>
            </a:r>
            <a:r>
              <a:rPr sz="1750" dirty="0">
                <a:latin typeface="Trebuchet MS"/>
                <a:cs typeface="Trebuchet MS"/>
              </a:rPr>
              <a:t>плоскости </a:t>
            </a:r>
            <a:r>
              <a:rPr sz="1750" spc="10" dirty="0">
                <a:latin typeface="Trebuchet MS"/>
                <a:cs typeface="Trebuchet MS"/>
              </a:rPr>
              <a:t>и </a:t>
            </a:r>
            <a:r>
              <a:rPr sz="1750" spc="5" dirty="0">
                <a:latin typeface="Trebuchet MS"/>
                <a:cs typeface="Trebuchet MS"/>
              </a:rPr>
              <a:t>в </a:t>
            </a:r>
            <a:r>
              <a:rPr sz="1750" dirty="0">
                <a:latin typeface="Trebuchet MS"/>
                <a:cs typeface="Trebuchet MS"/>
              </a:rPr>
              <a:t>пространстве, </a:t>
            </a:r>
            <a:r>
              <a:rPr sz="1750" spc="5" dirty="0">
                <a:latin typeface="Trebuchet MS"/>
                <a:cs typeface="Trebuchet MS"/>
              </a:rPr>
              <a:t>на  листе </a:t>
            </a:r>
            <a:r>
              <a:rPr sz="1750" dirty="0">
                <a:latin typeface="Trebuchet MS"/>
                <a:cs typeface="Trebuchet MS"/>
              </a:rPr>
              <a:t>бумаги (чистом </a:t>
            </a:r>
            <a:r>
              <a:rPr sz="1750" spc="10" dirty="0">
                <a:latin typeface="Trebuchet MS"/>
                <a:cs typeface="Trebuchet MS"/>
              </a:rPr>
              <a:t>и </a:t>
            </a:r>
            <a:r>
              <a:rPr sz="1750" spc="5" dirty="0">
                <a:latin typeface="Trebuchet MS"/>
                <a:cs typeface="Trebuchet MS"/>
              </a:rPr>
              <a:t>в клетку), </a:t>
            </a:r>
            <a:r>
              <a:rPr sz="1750" dirty="0">
                <a:latin typeface="Trebuchet MS"/>
                <a:cs typeface="Trebuchet MS"/>
              </a:rPr>
              <a:t>ориентировка </a:t>
            </a:r>
            <a:r>
              <a:rPr sz="1750" spc="5" dirty="0">
                <a:latin typeface="Trebuchet MS"/>
                <a:cs typeface="Trebuchet MS"/>
              </a:rPr>
              <a:t>в</a:t>
            </a:r>
            <a:r>
              <a:rPr sz="1750" spc="-50" dirty="0">
                <a:latin typeface="Trebuchet MS"/>
                <a:cs typeface="Trebuchet MS"/>
              </a:rPr>
              <a:t> </a:t>
            </a:r>
            <a:r>
              <a:rPr sz="1750" dirty="0">
                <a:latin typeface="Trebuchet MS"/>
                <a:cs typeface="Trebuchet MS"/>
              </a:rPr>
              <a:t>движении.</a:t>
            </a:r>
            <a:endParaRPr sz="1750">
              <a:latin typeface="Trebuchet MS"/>
              <a:cs typeface="Trebuchet MS"/>
            </a:endParaRPr>
          </a:p>
          <a:p>
            <a:pPr marL="210185" marR="356870" indent="-185420">
              <a:lnSpc>
                <a:spcPct val="101000"/>
              </a:lnSpc>
              <a:spcBef>
                <a:spcPts val="409"/>
              </a:spcBef>
              <a:buClr>
                <a:srgbClr val="B03E99"/>
              </a:buClr>
              <a:buSzPct val="71428"/>
              <a:buFont typeface="Wingdings 2"/>
              <a:buChar char=""/>
              <a:tabLst>
                <a:tab pos="210820" algn="l"/>
              </a:tabLst>
            </a:pPr>
            <a:r>
              <a:rPr sz="1750" b="1" dirty="0">
                <a:solidFill>
                  <a:srgbClr val="A24A72"/>
                </a:solidFill>
                <a:latin typeface="Trebuchet MS"/>
                <a:cs typeface="Trebuchet MS"/>
              </a:rPr>
              <a:t>«Ориентировка </a:t>
            </a:r>
            <a:r>
              <a:rPr sz="1750" b="1" spc="5" dirty="0">
                <a:solidFill>
                  <a:srgbClr val="A24A72"/>
                </a:solidFill>
                <a:latin typeface="Trebuchet MS"/>
                <a:cs typeface="Trebuchet MS"/>
              </a:rPr>
              <a:t>во </a:t>
            </a:r>
            <a:r>
              <a:rPr sz="1750" b="1" dirty="0">
                <a:solidFill>
                  <a:srgbClr val="A24A72"/>
                </a:solidFill>
                <a:latin typeface="Trebuchet MS"/>
                <a:cs typeface="Trebuchet MS"/>
              </a:rPr>
              <a:t>времени»: </a:t>
            </a:r>
            <a:r>
              <a:rPr sz="1750" dirty="0">
                <a:latin typeface="Trebuchet MS"/>
                <a:cs typeface="Trebuchet MS"/>
              </a:rPr>
              <a:t>представление </a:t>
            </a:r>
            <a:r>
              <a:rPr sz="1750" spc="10" dirty="0">
                <a:latin typeface="Trebuchet MS"/>
                <a:cs typeface="Trebuchet MS"/>
              </a:rPr>
              <a:t>о </a:t>
            </a:r>
            <a:r>
              <a:rPr sz="1750" dirty="0">
                <a:latin typeface="Trebuchet MS"/>
                <a:cs typeface="Trebuchet MS"/>
              </a:rPr>
              <a:t>частях суток,  </a:t>
            </a:r>
            <a:r>
              <a:rPr sz="1750" spc="5" dirty="0">
                <a:latin typeface="Trebuchet MS"/>
                <a:cs typeface="Trebuchet MS"/>
              </a:rPr>
              <a:t>днях </a:t>
            </a:r>
            <a:r>
              <a:rPr sz="1750" dirty="0">
                <a:latin typeface="Trebuchet MS"/>
                <a:cs typeface="Trebuchet MS"/>
              </a:rPr>
              <a:t>недели, месяцах </a:t>
            </a:r>
            <a:r>
              <a:rPr sz="1750" spc="10" dirty="0">
                <a:latin typeface="Trebuchet MS"/>
                <a:cs typeface="Trebuchet MS"/>
              </a:rPr>
              <a:t>и </a:t>
            </a:r>
            <a:r>
              <a:rPr sz="1750" dirty="0">
                <a:latin typeface="Trebuchet MS"/>
                <a:cs typeface="Trebuchet MS"/>
              </a:rPr>
              <a:t>временах года; </a:t>
            </a:r>
            <a:r>
              <a:rPr sz="1750" spc="5" dirty="0">
                <a:latin typeface="Trebuchet MS"/>
                <a:cs typeface="Trebuchet MS"/>
              </a:rPr>
              <a:t>развитие «чувства  </a:t>
            </a:r>
            <a:r>
              <a:rPr sz="1750" dirty="0">
                <a:latin typeface="Trebuchet MS"/>
                <a:cs typeface="Trebuchet MS"/>
              </a:rPr>
              <a:t>времени».</a:t>
            </a:r>
            <a:endParaRPr sz="175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9739" y="170180"/>
            <a:ext cx="6935470" cy="1305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100000"/>
              </a:lnSpc>
              <a:spcBef>
                <a:spcPts val="100"/>
              </a:spcBef>
            </a:pPr>
            <a:r>
              <a:rPr sz="2800" i="1" spc="-15" dirty="0">
                <a:latin typeface="Times New Roman"/>
                <a:cs typeface="Times New Roman"/>
              </a:rPr>
              <a:t>ФОРМЫ </a:t>
            </a:r>
            <a:r>
              <a:rPr sz="2800" i="1" spc="-50" dirty="0">
                <a:latin typeface="Times New Roman"/>
                <a:cs typeface="Times New Roman"/>
              </a:rPr>
              <a:t>РАБОТЫ </a:t>
            </a:r>
            <a:r>
              <a:rPr sz="2800" i="1" spc="-5" dirty="0">
                <a:latin typeface="Times New Roman"/>
                <a:cs typeface="Times New Roman"/>
              </a:rPr>
              <a:t>ПО </a:t>
            </a:r>
            <a:r>
              <a:rPr sz="2800" i="1" spc="-25" dirty="0">
                <a:latin typeface="Times New Roman"/>
                <a:cs typeface="Times New Roman"/>
              </a:rPr>
              <a:t>ФОРМИРОВАНИЮ  </a:t>
            </a:r>
            <a:r>
              <a:rPr sz="2800" spc="-25" dirty="0">
                <a:latin typeface="Times New Roman"/>
                <a:cs typeface="Times New Roman"/>
              </a:rPr>
              <a:t>ЭЛЕМЕНТАРНЫХ МАТЕМАТИЧЕСКИХ  ПРЕДСТАВЛЕНИЙ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21804" y="1564599"/>
            <a:ext cx="6256020" cy="4055745"/>
          </a:xfrm>
          <a:prstGeom prst="rect">
            <a:avLst/>
          </a:prstGeom>
        </p:spPr>
        <p:txBody>
          <a:bodyPr vert="horz" wrap="square" lIns="0" tIns="90170" rIns="0" bIns="0" rtlCol="0">
            <a:spAutoFit/>
          </a:bodyPr>
          <a:lstStyle/>
          <a:p>
            <a:pPr marL="299720" indent="-274320">
              <a:lnSpc>
                <a:spcPct val="100000"/>
              </a:lnSpc>
              <a:spcBef>
                <a:spcPts val="710"/>
              </a:spcBef>
              <a:buClr>
                <a:srgbClr val="B03E99"/>
              </a:buClr>
              <a:buSzPct val="73076"/>
              <a:buFont typeface="Wingdings 2"/>
              <a:buChar char=""/>
              <a:tabLst>
                <a:tab pos="299720" algn="l"/>
              </a:tabLst>
            </a:pPr>
            <a:r>
              <a:rPr sz="2600" spc="-5" dirty="0">
                <a:latin typeface="Trebuchet MS"/>
                <a:cs typeface="Trebuchet MS"/>
              </a:rPr>
              <a:t>Игровая деятельность</a:t>
            </a:r>
            <a:endParaRPr sz="2600">
              <a:latin typeface="Trebuchet MS"/>
              <a:cs typeface="Trebuchet MS"/>
            </a:endParaRPr>
          </a:p>
          <a:p>
            <a:pPr marL="299085" marR="571500" indent="-274320">
              <a:lnSpc>
                <a:spcPct val="100000"/>
              </a:lnSpc>
              <a:spcBef>
                <a:spcPts val="610"/>
              </a:spcBef>
              <a:buClr>
                <a:srgbClr val="B03E99"/>
              </a:buClr>
              <a:buSzPct val="73076"/>
              <a:buFont typeface="Wingdings 2"/>
              <a:buChar char=""/>
              <a:tabLst>
                <a:tab pos="299720" algn="l"/>
              </a:tabLst>
            </a:pPr>
            <a:r>
              <a:rPr sz="2600" spc="-5" dirty="0">
                <a:latin typeface="Trebuchet MS"/>
                <a:cs typeface="Trebuchet MS"/>
              </a:rPr>
              <a:t>Непосредственно образовательная  деятельность</a:t>
            </a:r>
            <a:endParaRPr sz="2600">
              <a:latin typeface="Trebuchet MS"/>
              <a:cs typeface="Trebuchet MS"/>
            </a:endParaRPr>
          </a:p>
          <a:p>
            <a:pPr marL="299085" marR="1560195" indent="-274320">
              <a:lnSpc>
                <a:spcPct val="100000"/>
              </a:lnSpc>
              <a:spcBef>
                <a:spcPts val="610"/>
              </a:spcBef>
              <a:buClr>
                <a:srgbClr val="B03E99"/>
              </a:buClr>
              <a:buSzPct val="73076"/>
              <a:buFont typeface="Wingdings 2"/>
              <a:buChar char=""/>
              <a:tabLst>
                <a:tab pos="299720" algn="l"/>
              </a:tabLst>
            </a:pPr>
            <a:r>
              <a:rPr sz="2600" spc="-5" dirty="0">
                <a:latin typeface="Trebuchet MS"/>
                <a:cs typeface="Trebuchet MS"/>
              </a:rPr>
              <a:t>Организация РППС («Центры  познавательного</a:t>
            </a:r>
            <a:r>
              <a:rPr sz="2600" spc="-20" dirty="0">
                <a:latin typeface="Trebuchet MS"/>
                <a:cs typeface="Trebuchet MS"/>
              </a:rPr>
              <a:t> </a:t>
            </a:r>
            <a:r>
              <a:rPr sz="2600" spc="-5" dirty="0">
                <a:latin typeface="Trebuchet MS"/>
                <a:cs typeface="Trebuchet MS"/>
              </a:rPr>
              <a:t>развития»)</a:t>
            </a:r>
            <a:endParaRPr sz="2600">
              <a:latin typeface="Trebuchet MS"/>
              <a:cs typeface="Trebuchet MS"/>
            </a:endParaRPr>
          </a:p>
          <a:p>
            <a:pPr marL="299720" indent="-274320">
              <a:lnSpc>
                <a:spcPct val="100000"/>
              </a:lnSpc>
              <a:spcBef>
                <a:spcPts val="600"/>
              </a:spcBef>
              <a:buClr>
                <a:srgbClr val="B03E99"/>
              </a:buClr>
              <a:buSzPct val="73076"/>
              <a:buFont typeface="Wingdings 2"/>
              <a:buChar char=""/>
              <a:tabLst>
                <a:tab pos="299720" algn="l"/>
              </a:tabLst>
            </a:pPr>
            <a:r>
              <a:rPr sz="2600" spc="-5" dirty="0">
                <a:latin typeface="Trebuchet MS"/>
                <a:cs typeface="Trebuchet MS"/>
              </a:rPr>
              <a:t>Досуги (викторины,</a:t>
            </a:r>
            <a:r>
              <a:rPr sz="2600" spc="-10" dirty="0">
                <a:latin typeface="Trebuchet MS"/>
                <a:cs typeface="Trebuchet MS"/>
              </a:rPr>
              <a:t> </a:t>
            </a:r>
            <a:r>
              <a:rPr sz="2600" spc="-5" dirty="0">
                <a:latin typeface="Trebuchet MS"/>
                <a:cs typeface="Trebuchet MS"/>
              </a:rPr>
              <a:t>КВН)</a:t>
            </a:r>
            <a:endParaRPr sz="2600">
              <a:latin typeface="Trebuchet MS"/>
              <a:cs typeface="Trebuchet MS"/>
            </a:endParaRPr>
          </a:p>
          <a:p>
            <a:pPr marL="299085" marR="17780" indent="-274320">
              <a:lnSpc>
                <a:spcPct val="100000"/>
              </a:lnSpc>
              <a:spcBef>
                <a:spcPts val="610"/>
              </a:spcBef>
              <a:buClr>
                <a:srgbClr val="B03E99"/>
              </a:buClr>
              <a:buSzPct val="73076"/>
              <a:buFont typeface="Wingdings 2"/>
              <a:buChar char=""/>
              <a:tabLst>
                <a:tab pos="299720" algn="l"/>
              </a:tabLst>
            </a:pPr>
            <a:r>
              <a:rPr sz="2600" spc="-5" dirty="0">
                <a:latin typeface="Trebuchet MS"/>
                <a:cs typeface="Trebuchet MS"/>
              </a:rPr>
              <a:t>Совместная деятельность </a:t>
            </a:r>
            <a:r>
              <a:rPr sz="2600" dirty="0">
                <a:latin typeface="Trebuchet MS"/>
                <a:cs typeface="Trebuchet MS"/>
              </a:rPr>
              <a:t>в </a:t>
            </a:r>
            <a:r>
              <a:rPr sz="2600" spc="-5" dirty="0">
                <a:latin typeface="Trebuchet MS"/>
                <a:cs typeface="Trebuchet MS"/>
              </a:rPr>
              <a:t>режимных  моментах</a:t>
            </a:r>
            <a:endParaRPr sz="2600">
              <a:latin typeface="Trebuchet MS"/>
              <a:cs typeface="Trebuchet MS"/>
            </a:endParaRPr>
          </a:p>
          <a:p>
            <a:pPr marL="299720" indent="-274320">
              <a:lnSpc>
                <a:spcPct val="100000"/>
              </a:lnSpc>
              <a:spcBef>
                <a:spcPts val="610"/>
              </a:spcBef>
              <a:buClr>
                <a:srgbClr val="B03E99"/>
              </a:buClr>
              <a:buSzPct val="73076"/>
              <a:buFont typeface="Wingdings 2"/>
              <a:buChar char=""/>
              <a:tabLst>
                <a:tab pos="299720" algn="l"/>
              </a:tabLst>
            </a:pPr>
            <a:r>
              <a:rPr sz="2600" spc="-5" dirty="0">
                <a:latin typeface="Trebuchet MS"/>
                <a:cs typeface="Trebuchet MS"/>
              </a:rPr>
              <a:t>Самостоятельная деятельность</a:t>
            </a:r>
            <a:endParaRPr sz="26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3048000" cy="682625"/>
          </a:xfrm>
          <a:custGeom>
            <a:avLst/>
            <a:gdLst/>
            <a:ahLst/>
            <a:cxnLst/>
            <a:rect l="l" t="t" r="r" b="b"/>
            <a:pathLst>
              <a:path w="3048000" h="682625">
                <a:moveTo>
                  <a:pt x="0" y="682294"/>
                </a:moveTo>
                <a:lnTo>
                  <a:pt x="3047758" y="682294"/>
                </a:lnTo>
                <a:lnTo>
                  <a:pt x="3047758" y="0"/>
                </a:lnTo>
                <a:lnTo>
                  <a:pt x="0" y="0"/>
                </a:lnTo>
                <a:lnTo>
                  <a:pt x="0" y="682294"/>
                </a:lnTo>
                <a:close/>
              </a:path>
            </a:pathLst>
          </a:custGeom>
          <a:solidFill>
            <a:srgbClr val="B73C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30937" y="0"/>
            <a:ext cx="133858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i="0" spc="-20" dirty="0">
                <a:solidFill>
                  <a:srgbClr val="000000"/>
                </a:solidFill>
                <a:latin typeface="Times New Roman"/>
                <a:cs typeface="Times New Roman"/>
              </a:rPr>
              <a:t>Виды</a:t>
            </a:r>
            <a:r>
              <a:rPr sz="2400" i="0" spc="-114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i="0" spc="-15" dirty="0">
                <a:solidFill>
                  <a:srgbClr val="000000"/>
                </a:solidFill>
                <a:latin typeface="Times New Roman"/>
                <a:cs typeface="Times New Roman"/>
              </a:rPr>
              <a:t>игр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047758" y="0"/>
            <a:ext cx="3048000" cy="682625"/>
          </a:xfrm>
          <a:custGeom>
            <a:avLst/>
            <a:gdLst/>
            <a:ahLst/>
            <a:cxnLst/>
            <a:rect l="l" t="t" r="r" b="b"/>
            <a:pathLst>
              <a:path w="3048000" h="682625">
                <a:moveTo>
                  <a:pt x="0" y="682294"/>
                </a:moveTo>
                <a:lnTo>
                  <a:pt x="3047758" y="682294"/>
                </a:lnTo>
                <a:lnTo>
                  <a:pt x="3047758" y="0"/>
                </a:lnTo>
                <a:lnTo>
                  <a:pt x="0" y="0"/>
                </a:lnTo>
                <a:lnTo>
                  <a:pt x="0" y="682294"/>
                </a:lnTo>
                <a:close/>
              </a:path>
            </a:pathLst>
          </a:custGeom>
          <a:solidFill>
            <a:srgbClr val="B73C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3338906" y="0"/>
            <a:ext cx="160909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latin typeface="Times New Roman"/>
                <a:cs typeface="Times New Roman"/>
              </a:rPr>
              <a:t>Названия</a:t>
            </a:r>
            <a:r>
              <a:rPr sz="2000" b="1" spc="-80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игр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6095517" y="0"/>
            <a:ext cx="3048635" cy="682625"/>
          </a:xfrm>
          <a:custGeom>
            <a:avLst/>
            <a:gdLst/>
            <a:ahLst/>
            <a:cxnLst/>
            <a:rect l="l" t="t" r="r" b="b"/>
            <a:pathLst>
              <a:path w="3048634" h="682625">
                <a:moveTo>
                  <a:pt x="0" y="682294"/>
                </a:moveTo>
                <a:lnTo>
                  <a:pt x="3048127" y="682294"/>
                </a:lnTo>
                <a:lnTo>
                  <a:pt x="3048127" y="0"/>
                </a:lnTo>
                <a:lnTo>
                  <a:pt x="0" y="0"/>
                </a:lnTo>
                <a:lnTo>
                  <a:pt x="0" y="682294"/>
                </a:lnTo>
                <a:close/>
              </a:path>
            </a:pathLst>
          </a:custGeom>
          <a:solidFill>
            <a:srgbClr val="B73C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6442824" y="0"/>
            <a:ext cx="1980564" cy="434340"/>
          </a:xfrm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 marL="12700" marR="5080">
              <a:lnSpc>
                <a:spcPts val="1540"/>
              </a:lnSpc>
              <a:spcBef>
                <a:spcPts val="265"/>
              </a:spcBef>
            </a:pPr>
            <a:r>
              <a:rPr sz="1400" b="1" spc="-15" dirty="0">
                <a:latin typeface="Times New Roman"/>
                <a:cs typeface="Times New Roman"/>
              </a:rPr>
              <a:t>Задача </a:t>
            </a:r>
            <a:r>
              <a:rPr sz="1400" b="1" spc="-20" dirty="0">
                <a:latin typeface="Times New Roman"/>
                <a:cs typeface="Times New Roman"/>
              </a:rPr>
              <a:t>математического  </a:t>
            </a:r>
            <a:r>
              <a:rPr sz="1400" b="1" spc="-10" dirty="0">
                <a:latin typeface="Times New Roman"/>
                <a:cs typeface="Times New Roman"/>
              </a:rPr>
              <a:t>развития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0" y="715950"/>
            <a:ext cx="3048000" cy="845185"/>
          </a:xfrm>
          <a:custGeom>
            <a:avLst/>
            <a:gdLst/>
            <a:ahLst/>
            <a:cxnLst/>
            <a:rect l="l" t="t" r="r" b="b"/>
            <a:pathLst>
              <a:path w="3048000" h="845185">
                <a:moveTo>
                  <a:pt x="0" y="845006"/>
                </a:moveTo>
                <a:lnTo>
                  <a:pt x="3047758" y="845006"/>
                </a:lnTo>
                <a:lnTo>
                  <a:pt x="3047758" y="0"/>
                </a:lnTo>
                <a:lnTo>
                  <a:pt x="0" y="0"/>
                </a:lnTo>
                <a:lnTo>
                  <a:pt x="0" y="845006"/>
                </a:lnTo>
                <a:close/>
              </a:path>
            </a:pathLst>
          </a:custGeom>
          <a:solidFill>
            <a:srgbClr val="E5CDD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2865" y="652589"/>
            <a:ext cx="185737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30" dirty="0">
                <a:latin typeface="Times New Roman"/>
                <a:cs typeface="Times New Roman"/>
              </a:rPr>
              <a:t>Строительные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047758" y="715950"/>
            <a:ext cx="3048000" cy="845185"/>
          </a:xfrm>
          <a:custGeom>
            <a:avLst/>
            <a:gdLst/>
            <a:ahLst/>
            <a:cxnLst/>
            <a:rect l="l" t="t" r="r" b="b"/>
            <a:pathLst>
              <a:path w="3048000" h="845185">
                <a:moveTo>
                  <a:pt x="0" y="845006"/>
                </a:moveTo>
                <a:lnTo>
                  <a:pt x="3047758" y="845006"/>
                </a:lnTo>
                <a:lnTo>
                  <a:pt x="3047758" y="0"/>
                </a:lnTo>
                <a:lnTo>
                  <a:pt x="0" y="0"/>
                </a:lnTo>
                <a:lnTo>
                  <a:pt x="0" y="845006"/>
                </a:lnTo>
                <a:close/>
              </a:path>
            </a:pathLst>
          </a:custGeom>
          <a:solidFill>
            <a:srgbClr val="E5CDD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3060623" y="659053"/>
            <a:ext cx="2853690" cy="6127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310"/>
              </a:lnSpc>
              <a:spcBef>
                <a:spcPts val="100"/>
              </a:spcBef>
            </a:pPr>
            <a:r>
              <a:rPr sz="2000" spc="5" dirty="0">
                <a:latin typeface="Times New Roman"/>
                <a:cs typeface="Times New Roman"/>
              </a:rPr>
              <a:t>«Построим </a:t>
            </a:r>
            <a:r>
              <a:rPr sz="2000" spc="-10" dirty="0">
                <a:latin typeface="Times New Roman"/>
                <a:cs typeface="Times New Roman"/>
              </a:rPr>
              <a:t>кукле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домик»,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ts val="2310"/>
              </a:lnSpc>
            </a:pPr>
            <a:r>
              <a:rPr sz="2000" spc="-10" dirty="0">
                <a:latin typeface="Times New Roman"/>
                <a:cs typeface="Times New Roman"/>
              </a:rPr>
              <a:t>«Чья </a:t>
            </a:r>
            <a:r>
              <a:rPr sz="2000" spc="-15" dirty="0">
                <a:latin typeface="Times New Roman"/>
                <a:cs typeface="Times New Roman"/>
              </a:rPr>
              <a:t>башня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выше?»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6095517" y="715950"/>
            <a:ext cx="3048635" cy="845185"/>
          </a:xfrm>
          <a:custGeom>
            <a:avLst/>
            <a:gdLst/>
            <a:ahLst/>
            <a:cxnLst/>
            <a:rect l="l" t="t" r="r" b="b"/>
            <a:pathLst>
              <a:path w="3048634" h="845185">
                <a:moveTo>
                  <a:pt x="0" y="845006"/>
                </a:moveTo>
                <a:lnTo>
                  <a:pt x="3048127" y="845006"/>
                </a:lnTo>
                <a:lnTo>
                  <a:pt x="3048127" y="0"/>
                </a:lnTo>
                <a:lnTo>
                  <a:pt x="0" y="0"/>
                </a:lnTo>
                <a:lnTo>
                  <a:pt x="0" y="845006"/>
                </a:lnTo>
                <a:close/>
              </a:path>
            </a:pathLst>
          </a:custGeom>
          <a:solidFill>
            <a:srgbClr val="E5CDD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6107303" y="666623"/>
            <a:ext cx="2861310" cy="829944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12700" marR="5080">
              <a:lnSpc>
                <a:spcPts val="1550"/>
              </a:lnSpc>
              <a:spcBef>
                <a:spcPts val="260"/>
              </a:spcBef>
            </a:pPr>
            <a:r>
              <a:rPr sz="1400" dirty="0">
                <a:latin typeface="Times New Roman"/>
                <a:cs typeface="Times New Roman"/>
              </a:rPr>
              <a:t>Закрепить </a:t>
            </a:r>
            <a:r>
              <a:rPr sz="1400" spc="-5" dirty="0">
                <a:latin typeface="Times New Roman"/>
                <a:cs typeface="Times New Roman"/>
              </a:rPr>
              <a:t>умение сравнивать  предметы по величине. </a:t>
            </a:r>
            <a:r>
              <a:rPr sz="1400" spc="-10" dirty="0">
                <a:latin typeface="Times New Roman"/>
                <a:cs typeface="Times New Roman"/>
              </a:rPr>
              <a:t>Повторить  </a:t>
            </a:r>
            <a:r>
              <a:rPr sz="1400" spc="-5" dirty="0">
                <a:latin typeface="Times New Roman"/>
                <a:cs typeface="Times New Roman"/>
              </a:rPr>
              <a:t>названия </a:t>
            </a:r>
            <a:r>
              <a:rPr sz="1400" dirty="0">
                <a:latin typeface="Times New Roman"/>
                <a:cs typeface="Times New Roman"/>
              </a:rPr>
              <a:t>и признаки геометрических  </a:t>
            </a:r>
            <a:r>
              <a:rPr sz="1400" spc="10" dirty="0">
                <a:latin typeface="Times New Roman"/>
                <a:cs typeface="Times New Roman"/>
              </a:rPr>
              <a:t>фигур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0" y="1560957"/>
            <a:ext cx="3048000" cy="862330"/>
          </a:xfrm>
          <a:custGeom>
            <a:avLst/>
            <a:gdLst/>
            <a:ahLst/>
            <a:cxnLst/>
            <a:rect l="l" t="t" r="r" b="b"/>
            <a:pathLst>
              <a:path w="3048000" h="862330">
                <a:moveTo>
                  <a:pt x="0" y="0"/>
                </a:moveTo>
                <a:lnTo>
                  <a:pt x="3047758" y="0"/>
                </a:lnTo>
                <a:lnTo>
                  <a:pt x="3047758" y="861847"/>
                </a:lnTo>
                <a:lnTo>
                  <a:pt x="0" y="861847"/>
                </a:lnTo>
                <a:lnTo>
                  <a:pt x="0" y="0"/>
                </a:lnTo>
                <a:close/>
              </a:path>
            </a:pathLst>
          </a:custGeom>
          <a:solidFill>
            <a:srgbClr val="F1E7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12865" y="1515148"/>
            <a:ext cx="154940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25" dirty="0">
                <a:latin typeface="Times New Roman"/>
                <a:cs typeface="Times New Roman"/>
              </a:rPr>
              <a:t>П</a:t>
            </a:r>
            <a:r>
              <a:rPr sz="2400" spc="-80" dirty="0">
                <a:latin typeface="Times New Roman"/>
                <a:cs typeface="Times New Roman"/>
              </a:rPr>
              <a:t>о</a:t>
            </a:r>
            <a:r>
              <a:rPr sz="2400" spc="-25" dirty="0">
                <a:latin typeface="Times New Roman"/>
                <a:cs typeface="Times New Roman"/>
              </a:rPr>
              <a:t>д</a:t>
            </a:r>
            <a:r>
              <a:rPr sz="2400" spc="-15" dirty="0">
                <a:latin typeface="Times New Roman"/>
                <a:cs typeface="Times New Roman"/>
              </a:rPr>
              <a:t>ви</a:t>
            </a:r>
            <a:r>
              <a:rPr sz="2400" spc="-20" dirty="0">
                <a:latin typeface="Times New Roman"/>
                <a:cs typeface="Times New Roman"/>
              </a:rPr>
              <a:t>ж</a:t>
            </a:r>
            <a:r>
              <a:rPr sz="2400" spc="-15" dirty="0">
                <a:latin typeface="Times New Roman"/>
                <a:cs typeface="Times New Roman"/>
              </a:rPr>
              <a:t>ны</a:t>
            </a:r>
            <a:r>
              <a:rPr sz="2400" dirty="0">
                <a:latin typeface="Times New Roman"/>
                <a:cs typeface="Times New Roman"/>
              </a:rPr>
              <a:t>е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3047758" y="1560957"/>
            <a:ext cx="3048000" cy="862330"/>
          </a:xfrm>
          <a:custGeom>
            <a:avLst/>
            <a:gdLst/>
            <a:ahLst/>
            <a:cxnLst/>
            <a:rect l="l" t="t" r="r" b="b"/>
            <a:pathLst>
              <a:path w="3048000" h="862330">
                <a:moveTo>
                  <a:pt x="0" y="0"/>
                </a:moveTo>
                <a:lnTo>
                  <a:pt x="3047758" y="0"/>
                </a:lnTo>
                <a:lnTo>
                  <a:pt x="3047758" y="861847"/>
                </a:lnTo>
                <a:lnTo>
                  <a:pt x="0" y="861847"/>
                </a:lnTo>
                <a:lnTo>
                  <a:pt x="0" y="0"/>
                </a:lnTo>
                <a:close/>
              </a:path>
            </a:pathLst>
          </a:custGeom>
          <a:solidFill>
            <a:srgbClr val="F1E7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3060623" y="1521256"/>
            <a:ext cx="2904490" cy="6127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310"/>
              </a:lnSpc>
              <a:spcBef>
                <a:spcPts val="100"/>
              </a:spcBef>
            </a:pPr>
            <a:r>
              <a:rPr sz="2000" spc="-5" dirty="0">
                <a:latin typeface="Times New Roman"/>
                <a:cs typeface="Times New Roman"/>
              </a:rPr>
              <a:t>«Найди </a:t>
            </a:r>
            <a:r>
              <a:rPr sz="2000" dirty="0">
                <a:latin typeface="Times New Roman"/>
                <a:cs typeface="Times New Roman"/>
              </a:rPr>
              <a:t>свой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домик»,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ts val="2310"/>
              </a:lnSpc>
            </a:pPr>
            <a:r>
              <a:rPr sz="2000" spc="-15" dirty="0">
                <a:latin typeface="Times New Roman"/>
                <a:cs typeface="Times New Roman"/>
              </a:rPr>
              <a:t>«Гаражи», </a:t>
            </a:r>
            <a:r>
              <a:rPr sz="2000" spc="-10" dirty="0">
                <a:latin typeface="Times New Roman"/>
                <a:cs typeface="Times New Roman"/>
              </a:rPr>
              <a:t>«Найди</a:t>
            </a:r>
            <a:r>
              <a:rPr sz="2000" spc="-7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секрет»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6095517" y="1560957"/>
            <a:ext cx="3048635" cy="862330"/>
          </a:xfrm>
          <a:custGeom>
            <a:avLst/>
            <a:gdLst/>
            <a:ahLst/>
            <a:cxnLst/>
            <a:rect l="l" t="t" r="r" b="b"/>
            <a:pathLst>
              <a:path w="3048634" h="862330">
                <a:moveTo>
                  <a:pt x="0" y="0"/>
                </a:moveTo>
                <a:lnTo>
                  <a:pt x="3048127" y="0"/>
                </a:lnTo>
                <a:lnTo>
                  <a:pt x="3048127" y="861847"/>
                </a:lnTo>
                <a:lnTo>
                  <a:pt x="0" y="861847"/>
                </a:lnTo>
                <a:lnTo>
                  <a:pt x="0" y="0"/>
                </a:lnTo>
                <a:close/>
              </a:path>
            </a:pathLst>
          </a:custGeom>
          <a:solidFill>
            <a:srgbClr val="F1E7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6107303" y="1529181"/>
            <a:ext cx="2781300" cy="828675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marL="12700" marR="5080">
              <a:lnSpc>
                <a:spcPct val="92100"/>
              </a:lnSpc>
              <a:spcBef>
                <a:spcPts val="229"/>
              </a:spcBef>
            </a:pPr>
            <a:r>
              <a:rPr sz="1400" spc="5" dirty="0">
                <a:latin typeface="Times New Roman"/>
                <a:cs typeface="Times New Roman"/>
              </a:rPr>
              <a:t>Закрепить </a:t>
            </a:r>
            <a:r>
              <a:rPr sz="1400" dirty="0">
                <a:latin typeface="Times New Roman"/>
                <a:cs typeface="Times New Roman"/>
              </a:rPr>
              <a:t>знания о </a:t>
            </a:r>
            <a:r>
              <a:rPr sz="1400" spc="5" dirty="0">
                <a:latin typeface="Times New Roman"/>
                <a:cs typeface="Times New Roman"/>
              </a:rPr>
              <a:t>геометрических  фигурах. </a:t>
            </a:r>
            <a:r>
              <a:rPr sz="1400" spc="-10" dirty="0">
                <a:latin typeface="Times New Roman"/>
                <a:cs typeface="Times New Roman"/>
              </a:rPr>
              <a:t>Повторить </a:t>
            </a:r>
            <a:r>
              <a:rPr sz="1400" dirty="0">
                <a:latin typeface="Times New Roman"/>
                <a:cs typeface="Times New Roman"/>
              </a:rPr>
              <a:t>состав </a:t>
            </a:r>
            <a:r>
              <a:rPr sz="1400" spc="-5" dirty="0">
                <a:latin typeface="Times New Roman"/>
                <a:cs typeface="Times New Roman"/>
              </a:rPr>
              <a:t>чисел из  </a:t>
            </a:r>
            <a:r>
              <a:rPr sz="1400" spc="-15" dirty="0">
                <a:latin typeface="Times New Roman"/>
                <a:cs typeface="Times New Roman"/>
              </a:rPr>
              <a:t>двух </a:t>
            </a:r>
            <a:r>
              <a:rPr sz="1400" spc="-5" dirty="0">
                <a:latin typeface="Times New Roman"/>
                <a:cs typeface="Times New Roman"/>
              </a:rPr>
              <a:t>меньших. Закрепить </a:t>
            </a:r>
            <a:r>
              <a:rPr sz="1400" spc="-10" dirty="0">
                <a:latin typeface="Times New Roman"/>
                <a:cs typeface="Times New Roman"/>
              </a:rPr>
              <a:t>умение  ориентироваться </a:t>
            </a:r>
            <a:r>
              <a:rPr sz="1400" dirty="0">
                <a:latin typeface="Times New Roman"/>
                <a:cs typeface="Times New Roman"/>
              </a:rPr>
              <a:t>в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движении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0" y="2422804"/>
            <a:ext cx="3048000" cy="1437005"/>
          </a:xfrm>
          <a:custGeom>
            <a:avLst/>
            <a:gdLst/>
            <a:ahLst/>
            <a:cxnLst/>
            <a:rect l="l" t="t" r="r" b="b"/>
            <a:pathLst>
              <a:path w="3048000" h="1437004">
                <a:moveTo>
                  <a:pt x="0" y="0"/>
                </a:moveTo>
                <a:lnTo>
                  <a:pt x="3047758" y="0"/>
                </a:lnTo>
                <a:lnTo>
                  <a:pt x="3047758" y="1436395"/>
                </a:lnTo>
                <a:lnTo>
                  <a:pt x="0" y="1436395"/>
                </a:lnTo>
                <a:lnTo>
                  <a:pt x="0" y="0"/>
                </a:lnTo>
                <a:close/>
              </a:path>
            </a:pathLst>
          </a:custGeom>
          <a:solidFill>
            <a:srgbClr val="E5CDD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12865" y="2375903"/>
            <a:ext cx="269367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20" dirty="0">
                <a:latin typeface="Times New Roman"/>
                <a:cs typeface="Times New Roman"/>
              </a:rPr>
              <a:t>Настольно-печатные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3047758" y="2422804"/>
            <a:ext cx="3048000" cy="1437005"/>
          </a:xfrm>
          <a:custGeom>
            <a:avLst/>
            <a:gdLst/>
            <a:ahLst/>
            <a:cxnLst/>
            <a:rect l="l" t="t" r="r" b="b"/>
            <a:pathLst>
              <a:path w="3048000" h="1437004">
                <a:moveTo>
                  <a:pt x="0" y="0"/>
                </a:moveTo>
                <a:lnTo>
                  <a:pt x="3047758" y="0"/>
                </a:lnTo>
                <a:lnTo>
                  <a:pt x="3047758" y="1436395"/>
                </a:lnTo>
                <a:lnTo>
                  <a:pt x="0" y="1436395"/>
                </a:lnTo>
                <a:lnTo>
                  <a:pt x="0" y="0"/>
                </a:lnTo>
                <a:close/>
              </a:path>
            </a:pathLst>
          </a:custGeom>
          <a:solidFill>
            <a:srgbClr val="E5CDD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3060623" y="2383459"/>
            <a:ext cx="2669540" cy="893444"/>
          </a:xfrm>
          <a:prstGeom prst="rect">
            <a:avLst/>
          </a:prstGeom>
        </p:spPr>
        <p:txBody>
          <a:bodyPr vert="horz" wrap="square" lIns="0" tIns="36195" rIns="0" bIns="0" rtlCol="0">
            <a:spAutoFit/>
          </a:bodyPr>
          <a:lstStyle/>
          <a:p>
            <a:pPr marL="12700" marR="5080" algn="just">
              <a:lnSpc>
                <a:spcPct val="92300"/>
              </a:lnSpc>
              <a:spcBef>
                <a:spcPts val="285"/>
              </a:spcBef>
            </a:pPr>
            <a:r>
              <a:rPr sz="2000" spc="-10" dirty="0">
                <a:latin typeface="Times New Roman"/>
                <a:cs typeface="Times New Roman"/>
              </a:rPr>
              <a:t>«Собери </a:t>
            </a:r>
            <a:r>
              <a:rPr sz="2000" dirty="0">
                <a:latin typeface="Times New Roman"/>
                <a:cs typeface="Times New Roman"/>
              </a:rPr>
              <a:t>машину», </a:t>
            </a:r>
            <a:r>
              <a:rPr sz="2000" spc="-30" dirty="0">
                <a:latin typeface="Times New Roman"/>
                <a:cs typeface="Times New Roman"/>
              </a:rPr>
              <a:t>«Кто  </a:t>
            </a:r>
            <a:r>
              <a:rPr sz="2000" spc="-40" dirty="0">
                <a:latin typeface="Times New Roman"/>
                <a:cs typeface="Times New Roman"/>
              </a:rPr>
              <a:t>где </a:t>
            </a:r>
            <a:r>
              <a:rPr sz="2000" spc="-10" dirty="0">
                <a:latin typeface="Times New Roman"/>
                <a:cs typeface="Times New Roman"/>
              </a:rPr>
              <a:t>живет?», «Придумай  </a:t>
            </a:r>
            <a:r>
              <a:rPr sz="2000" spc="-15" dirty="0">
                <a:latin typeface="Times New Roman"/>
                <a:cs typeface="Times New Roman"/>
              </a:rPr>
              <a:t>задачу»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6095517" y="2422804"/>
            <a:ext cx="3048635" cy="1437005"/>
          </a:xfrm>
          <a:custGeom>
            <a:avLst/>
            <a:gdLst/>
            <a:ahLst/>
            <a:cxnLst/>
            <a:rect l="l" t="t" r="r" b="b"/>
            <a:pathLst>
              <a:path w="3048634" h="1437004">
                <a:moveTo>
                  <a:pt x="0" y="0"/>
                </a:moveTo>
                <a:lnTo>
                  <a:pt x="3048127" y="0"/>
                </a:lnTo>
                <a:lnTo>
                  <a:pt x="3048127" y="1436395"/>
                </a:lnTo>
                <a:lnTo>
                  <a:pt x="0" y="1436395"/>
                </a:lnTo>
                <a:lnTo>
                  <a:pt x="0" y="0"/>
                </a:lnTo>
                <a:close/>
              </a:path>
            </a:pathLst>
          </a:custGeom>
          <a:solidFill>
            <a:srgbClr val="E5CDD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6107303" y="2389936"/>
            <a:ext cx="2938145" cy="1222375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12700" marR="224790">
              <a:lnSpc>
                <a:spcPts val="1550"/>
              </a:lnSpc>
              <a:spcBef>
                <a:spcPts val="260"/>
              </a:spcBef>
            </a:pPr>
            <a:r>
              <a:rPr sz="1400" spc="-10" dirty="0">
                <a:latin typeface="Times New Roman"/>
                <a:cs typeface="Times New Roman"/>
              </a:rPr>
              <a:t>Повторить названия </a:t>
            </a:r>
            <a:r>
              <a:rPr sz="1400" dirty="0">
                <a:latin typeface="Times New Roman"/>
                <a:cs typeface="Times New Roman"/>
              </a:rPr>
              <a:t>и </a:t>
            </a:r>
            <a:r>
              <a:rPr sz="1400" spc="-10" dirty="0">
                <a:latin typeface="Times New Roman"/>
                <a:cs typeface="Times New Roman"/>
              </a:rPr>
              <a:t>свойства  </a:t>
            </a:r>
            <a:r>
              <a:rPr sz="1400" spc="-5" dirty="0">
                <a:latin typeface="Times New Roman"/>
                <a:cs typeface="Times New Roman"/>
              </a:rPr>
              <a:t>геометрических </a:t>
            </a:r>
            <a:r>
              <a:rPr sz="1400" spc="10" dirty="0">
                <a:latin typeface="Times New Roman"/>
                <a:cs typeface="Times New Roman"/>
              </a:rPr>
              <a:t>фигур. </a:t>
            </a:r>
            <a:r>
              <a:rPr sz="1400" spc="-10" dirty="0">
                <a:latin typeface="Times New Roman"/>
                <a:cs typeface="Times New Roman"/>
              </a:rPr>
              <a:t>Закрепить  умение определять </a:t>
            </a:r>
            <a:r>
              <a:rPr sz="1400" spc="-15" dirty="0">
                <a:latin typeface="Times New Roman"/>
                <a:cs typeface="Times New Roman"/>
              </a:rPr>
              <a:t>положение пред  </a:t>
            </a:r>
            <a:r>
              <a:rPr sz="1400" spc="-5" dirty="0">
                <a:latin typeface="Times New Roman"/>
                <a:cs typeface="Times New Roman"/>
              </a:rPr>
              <a:t>метов относительно друг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друга.</a:t>
            </a:r>
            <a:endParaRPr sz="1400">
              <a:latin typeface="Times New Roman"/>
              <a:cs typeface="Times New Roman"/>
            </a:endParaRPr>
          </a:p>
          <a:p>
            <a:pPr marL="12700" marR="5080">
              <a:lnSpc>
                <a:spcPts val="1540"/>
              </a:lnSpc>
              <a:spcBef>
                <a:spcPts val="10"/>
              </a:spcBef>
            </a:pPr>
            <a:r>
              <a:rPr sz="1400" spc="-10" dirty="0">
                <a:latin typeface="Times New Roman"/>
                <a:cs typeface="Times New Roman"/>
              </a:rPr>
              <a:t>Закрепить </a:t>
            </a:r>
            <a:r>
              <a:rPr sz="1400" spc="-15" dirty="0">
                <a:latin typeface="Times New Roman"/>
                <a:cs typeface="Times New Roman"/>
              </a:rPr>
              <a:t>умение </a:t>
            </a:r>
            <a:r>
              <a:rPr sz="1400" spc="-10" dirty="0">
                <a:latin typeface="Times New Roman"/>
                <a:cs typeface="Times New Roman"/>
              </a:rPr>
              <a:t>составлять </a:t>
            </a:r>
            <a:r>
              <a:rPr sz="1400" dirty="0">
                <a:latin typeface="Times New Roman"/>
                <a:cs typeface="Times New Roman"/>
              </a:rPr>
              <a:t>и</a:t>
            </a:r>
            <a:r>
              <a:rPr sz="1400" spc="-100" dirty="0">
                <a:latin typeface="Times New Roman"/>
                <a:cs typeface="Times New Roman"/>
              </a:rPr>
              <a:t> </a:t>
            </a:r>
            <a:r>
              <a:rPr sz="1400" spc="-15" dirty="0">
                <a:latin typeface="Times New Roman"/>
                <a:cs typeface="Times New Roman"/>
              </a:rPr>
              <a:t>решать  </a:t>
            </a:r>
            <a:r>
              <a:rPr sz="1400" spc="-5" dirty="0">
                <a:latin typeface="Times New Roman"/>
                <a:cs typeface="Times New Roman"/>
              </a:rPr>
              <a:t>арифметические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spc="-15" dirty="0">
                <a:latin typeface="Times New Roman"/>
                <a:cs typeface="Times New Roman"/>
              </a:rPr>
              <a:t>задачи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0" y="3859199"/>
            <a:ext cx="3048000" cy="1149350"/>
          </a:xfrm>
          <a:custGeom>
            <a:avLst/>
            <a:gdLst/>
            <a:ahLst/>
            <a:cxnLst/>
            <a:rect l="l" t="t" r="r" b="b"/>
            <a:pathLst>
              <a:path w="3048000" h="1149350">
                <a:moveTo>
                  <a:pt x="0" y="0"/>
                </a:moveTo>
                <a:lnTo>
                  <a:pt x="3047758" y="0"/>
                </a:lnTo>
                <a:lnTo>
                  <a:pt x="3047758" y="1149121"/>
                </a:lnTo>
                <a:lnTo>
                  <a:pt x="0" y="1149121"/>
                </a:lnTo>
                <a:lnTo>
                  <a:pt x="0" y="0"/>
                </a:lnTo>
                <a:close/>
              </a:path>
            </a:pathLst>
          </a:custGeom>
          <a:solidFill>
            <a:srgbClr val="F1E7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12865" y="3812311"/>
            <a:ext cx="142494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30" dirty="0">
                <a:latin typeface="Times New Roman"/>
                <a:cs typeface="Times New Roman"/>
              </a:rPr>
              <a:t>Словесные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3047758" y="3859199"/>
            <a:ext cx="3048000" cy="1149350"/>
          </a:xfrm>
          <a:custGeom>
            <a:avLst/>
            <a:gdLst/>
            <a:ahLst/>
            <a:cxnLst/>
            <a:rect l="l" t="t" r="r" b="b"/>
            <a:pathLst>
              <a:path w="3048000" h="1149350">
                <a:moveTo>
                  <a:pt x="0" y="0"/>
                </a:moveTo>
                <a:lnTo>
                  <a:pt x="3047758" y="0"/>
                </a:lnTo>
                <a:lnTo>
                  <a:pt x="3047758" y="1149121"/>
                </a:lnTo>
                <a:lnTo>
                  <a:pt x="0" y="1149121"/>
                </a:lnTo>
                <a:lnTo>
                  <a:pt x="0" y="0"/>
                </a:lnTo>
                <a:close/>
              </a:path>
            </a:pathLst>
          </a:custGeom>
          <a:solidFill>
            <a:srgbClr val="F1E7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3060623" y="3819855"/>
            <a:ext cx="2936240" cy="6127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310"/>
              </a:lnSpc>
              <a:spcBef>
                <a:spcPts val="100"/>
              </a:spcBef>
            </a:pPr>
            <a:r>
              <a:rPr sz="2000" spc="-15" dirty="0">
                <a:latin typeface="Times New Roman"/>
                <a:cs typeface="Times New Roman"/>
              </a:rPr>
              <a:t>«Продолжи</a:t>
            </a:r>
            <a:r>
              <a:rPr sz="2000" spc="-70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предложение»,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ts val="2310"/>
              </a:lnSpc>
            </a:pPr>
            <a:r>
              <a:rPr sz="2000" spc="-10" dirty="0">
                <a:latin typeface="Times New Roman"/>
                <a:cs typeface="Times New Roman"/>
              </a:rPr>
              <a:t>«Назови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соседей»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6095517" y="3859199"/>
            <a:ext cx="3048635" cy="1149350"/>
          </a:xfrm>
          <a:custGeom>
            <a:avLst/>
            <a:gdLst/>
            <a:ahLst/>
            <a:cxnLst/>
            <a:rect l="l" t="t" r="r" b="b"/>
            <a:pathLst>
              <a:path w="3048634" h="1149350">
                <a:moveTo>
                  <a:pt x="0" y="0"/>
                </a:moveTo>
                <a:lnTo>
                  <a:pt x="3048127" y="0"/>
                </a:lnTo>
                <a:lnTo>
                  <a:pt x="3048127" y="1149121"/>
                </a:lnTo>
                <a:lnTo>
                  <a:pt x="0" y="1149121"/>
                </a:lnTo>
                <a:lnTo>
                  <a:pt x="0" y="0"/>
                </a:lnTo>
                <a:close/>
              </a:path>
            </a:pathLst>
          </a:custGeom>
          <a:solidFill>
            <a:srgbClr val="F1E7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6107303" y="3826344"/>
            <a:ext cx="2813050" cy="1026794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12700" marR="5080">
              <a:lnSpc>
                <a:spcPts val="1550"/>
              </a:lnSpc>
              <a:spcBef>
                <a:spcPts val="260"/>
              </a:spcBef>
            </a:pPr>
            <a:r>
              <a:rPr sz="1400" spc="-5" dirty="0">
                <a:latin typeface="Times New Roman"/>
                <a:cs typeface="Times New Roman"/>
              </a:rPr>
              <a:t>Закрепить </a:t>
            </a:r>
            <a:r>
              <a:rPr sz="1400" spc="-10" dirty="0">
                <a:latin typeface="Times New Roman"/>
                <a:cs typeface="Times New Roman"/>
              </a:rPr>
              <a:t>умение </a:t>
            </a:r>
            <a:r>
              <a:rPr sz="1400" spc="-15" dirty="0">
                <a:latin typeface="Times New Roman"/>
                <a:cs typeface="Times New Roman"/>
              </a:rPr>
              <a:t>сравнивать  </a:t>
            </a:r>
            <a:r>
              <a:rPr sz="1400" spc="-10" dirty="0">
                <a:latin typeface="Times New Roman"/>
                <a:cs typeface="Times New Roman"/>
              </a:rPr>
              <a:t>предметы </a:t>
            </a:r>
            <a:r>
              <a:rPr sz="1400" spc="-5" dirty="0">
                <a:latin typeface="Times New Roman"/>
                <a:cs typeface="Times New Roman"/>
              </a:rPr>
              <a:t>по длине, </a:t>
            </a:r>
            <a:r>
              <a:rPr sz="1400" dirty="0">
                <a:latin typeface="Times New Roman"/>
                <a:cs typeface="Times New Roman"/>
              </a:rPr>
              <a:t>ширине,</a:t>
            </a:r>
            <a:r>
              <a:rPr sz="1400" spc="-9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высоте.  </a:t>
            </a:r>
            <a:r>
              <a:rPr sz="1400" spc="-15" dirty="0">
                <a:latin typeface="Times New Roman"/>
                <a:cs typeface="Times New Roman"/>
              </a:rPr>
              <a:t>Повторить последовательность </a:t>
            </a:r>
            <a:r>
              <a:rPr sz="1400" spc="-10" dirty="0">
                <a:latin typeface="Times New Roman"/>
                <a:cs typeface="Times New Roman"/>
              </a:rPr>
              <a:t>дней  </a:t>
            </a:r>
            <a:r>
              <a:rPr sz="1400" spc="-15" dirty="0">
                <a:latin typeface="Times New Roman"/>
                <a:cs typeface="Times New Roman"/>
              </a:rPr>
              <a:t>недели </a:t>
            </a:r>
            <a:r>
              <a:rPr sz="1400" spc="-5" dirty="0">
                <a:latin typeface="Times New Roman"/>
                <a:cs typeface="Times New Roman"/>
              </a:rPr>
              <a:t>(частей суток). </a:t>
            </a:r>
            <a:r>
              <a:rPr sz="1400" dirty="0">
                <a:latin typeface="Times New Roman"/>
                <a:cs typeface="Times New Roman"/>
              </a:rPr>
              <a:t>Закрепить  знание </a:t>
            </a:r>
            <a:r>
              <a:rPr sz="1400" spc="-10" dirty="0">
                <a:latin typeface="Times New Roman"/>
                <a:cs typeface="Times New Roman"/>
              </a:rPr>
              <a:t>числового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ряда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0" y="5008321"/>
            <a:ext cx="3048000" cy="1149350"/>
          </a:xfrm>
          <a:custGeom>
            <a:avLst/>
            <a:gdLst/>
            <a:ahLst/>
            <a:cxnLst/>
            <a:rect l="l" t="t" r="r" b="b"/>
            <a:pathLst>
              <a:path w="3048000" h="1149350">
                <a:moveTo>
                  <a:pt x="0" y="0"/>
                </a:moveTo>
                <a:lnTo>
                  <a:pt x="3047758" y="0"/>
                </a:lnTo>
                <a:lnTo>
                  <a:pt x="3047758" y="1149121"/>
                </a:lnTo>
                <a:lnTo>
                  <a:pt x="0" y="1149121"/>
                </a:lnTo>
                <a:lnTo>
                  <a:pt x="0" y="0"/>
                </a:lnTo>
                <a:close/>
              </a:path>
            </a:pathLst>
          </a:custGeom>
          <a:solidFill>
            <a:srgbClr val="E5CDD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12865" y="4961788"/>
            <a:ext cx="140843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35" dirty="0">
                <a:latin typeface="Times New Roman"/>
                <a:cs typeface="Times New Roman"/>
              </a:rPr>
              <a:t>Сюжетные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3047758" y="5008321"/>
            <a:ext cx="3048000" cy="1149350"/>
          </a:xfrm>
          <a:custGeom>
            <a:avLst/>
            <a:gdLst/>
            <a:ahLst/>
            <a:cxnLst/>
            <a:rect l="l" t="t" r="r" b="b"/>
            <a:pathLst>
              <a:path w="3048000" h="1149350">
                <a:moveTo>
                  <a:pt x="0" y="0"/>
                </a:moveTo>
                <a:lnTo>
                  <a:pt x="3047758" y="0"/>
                </a:lnTo>
                <a:lnTo>
                  <a:pt x="3047758" y="1149121"/>
                </a:lnTo>
                <a:lnTo>
                  <a:pt x="0" y="1149121"/>
                </a:lnTo>
                <a:lnTo>
                  <a:pt x="0" y="0"/>
                </a:lnTo>
                <a:close/>
              </a:path>
            </a:pathLst>
          </a:custGeom>
          <a:solidFill>
            <a:srgbClr val="E5CDD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3060623" y="4968252"/>
            <a:ext cx="2443480" cy="6127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310"/>
              </a:lnSpc>
              <a:spcBef>
                <a:spcPts val="100"/>
              </a:spcBef>
            </a:pPr>
            <a:r>
              <a:rPr sz="2000" spc="-10" dirty="0">
                <a:latin typeface="Times New Roman"/>
                <a:cs typeface="Times New Roman"/>
              </a:rPr>
              <a:t>«Магазин»,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«Ателье»,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ts val="2310"/>
              </a:lnSpc>
            </a:pPr>
            <a:r>
              <a:rPr sz="2000" spc="-25" dirty="0">
                <a:latin typeface="Times New Roman"/>
                <a:cs typeface="Times New Roman"/>
              </a:rPr>
              <a:t>«Угостим </a:t>
            </a:r>
            <a:r>
              <a:rPr sz="2000" spc="-30" dirty="0">
                <a:latin typeface="Times New Roman"/>
                <a:cs typeface="Times New Roman"/>
              </a:rPr>
              <a:t>кукол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чаем»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6095517" y="5008321"/>
            <a:ext cx="3048635" cy="1149350"/>
          </a:xfrm>
          <a:custGeom>
            <a:avLst/>
            <a:gdLst/>
            <a:ahLst/>
            <a:cxnLst/>
            <a:rect l="l" t="t" r="r" b="b"/>
            <a:pathLst>
              <a:path w="3048634" h="1149350">
                <a:moveTo>
                  <a:pt x="0" y="0"/>
                </a:moveTo>
                <a:lnTo>
                  <a:pt x="3048127" y="0"/>
                </a:lnTo>
                <a:lnTo>
                  <a:pt x="3048127" y="1149121"/>
                </a:lnTo>
                <a:lnTo>
                  <a:pt x="0" y="1149121"/>
                </a:lnTo>
                <a:lnTo>
                  <a:pt x="0" y="0"/>
                </a:lnTo>
                <a:close/>
              </a:path>
            </a:pathLst>
          </a:custGeom>
          <a:solidFill>
            <a:srgbClr val="E5CDD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 txBox="1"/>
          <p:nvPr/>
        </p:nvSpPr>
        <p:spPr>
          <a:xfrm>
            <a:off x="6107303" y="4975821"/>
            <a:ext cx="2804795" cy="1025525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marL="12700" marR="5080">
              <a:lnSpc>
                <a:spcPct val="92100"/>
              </a:lnSpc>
              <a:spcBef>
                <a:spcPts val="229"/>
              </a:spcBef>
            </a:pPr>
            <a:r>
              <a:rPr sz="1400" dirty="0">
                <a:latin typeface="Times New Roman"/>
                <a:cs typeface="Times New Roman"/>
              </a:rPr>
              <a:t>Закрепить знание денежных </a:t>
            </a:r>
            <a:r>
              <a:rPr sz="1400" spc="-10" dirty="0">
                <a:latin typeface="Times New Roman"/>
                <a:cs typeface="Times New Roman"/>
              </a:rPr>
              <a:t>знаков.  Выработать </a:t>
            </a:r>
            <a:r>
              <a:rPr sz="1400" spc="-5" dirty="0">
                <a:latin typeface="Times New Roman"/>
                <a:cs typeface="Times New Roman"/>
              </a:rPr>
              <a:t>навыки </a:t>
            </a:r>
            <a:r>
              <a:rPr sz="1400" spc="-10" dirty="0">
                <a:latin typeface="Times New Roman"/>
                <a:cs typeface="Times New Roman"/>
              </a:rPr>
              <a:t>измерительной  </a:t>
            </a:r>
            <a:r>
              <a:rPr sz="1400" spc="-5" dirty="0">
                <a:latin typeface="Times New Roman"/>
                <a:cs typeface="Times New Roman"/>
              </a:rPr>
              <a:t>деятельности. </a:t>
            </a:r>
            <a:r>
              <a:rPr sz="1400" spc="-10" dirty="0">
                <a:latin typeface="Times New Roman"/>
                <a:cs typeface="Times New Roman"/>
              </a:rPr>
              <a:t>Закрепить умение  устанавливать </a:t>
            </a:r>
            <a:r>
              <a:rPr sz="1400" spc="-15" dirty="0">
                <a:latin typeface="Times New Roman"/>
                <a:cs typeface="Times New Roman"/>
              </a:rPr>
              <a:t>взаимно-однозначные  </a:t>
            </a:r>
            <a:r>
              <a:rPr sz="1400" spc="-10" dirty="0">
                <a:latin typeface="Times New Roman"/>
                <a:cs typeface="Times New Roman"/>
              </a:rPr>
              <a:t>соответствия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0" y="6157442"/>
            <a:ext cx="3048000" cy="700405"/>
          </a:xfrm>
          <a:custGeom>
            <a:avLst/>
            <a:gdLst/>
            <a:ahLst/>
            <a:cxnLst/>
            <a:rect l="l" t="t" r="r" b="b"/>
            <a:pathLst>
              <a:path w="3048000" h="700404">
                <a:moveTo>
                  <a:pt x="0" y="0"/>
                </a:moveTo>
                <a:lnTo>
                  <a:pt x="3047758" y="0"/>
                </a:lnTo>
                <a:lnTo>
                  <a:pt x="3047758" y="700201"/>
                </a:lnTo>
                <a:lnTo>
                  <a:pt x="0" y="700201"/>
                </a:lnTo>
                <a:lnTo>
                  <a:pt x="0" y="0"/>
                </a:lnTo>
                <a:close/>
              </a:path>
            </a:pathLst>
          </a:custGeom>
          <a:solidFill>
            <a:srgbClr val="F1E7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 txBox="1"/>
          <p:nvPr/>
        </p:nvSpPr>
        <p:spPr>
          <a:xfrm>
            <a:off x="12865" y="6111265"/>
            <a:ext cx="239458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25" dirty="0">
                <a:latin typeface="Times New Roman"/>
                <a:cs typeface="Times New Roman"/>
              </a:rPr>
              <a:t>Театрализованные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3047758" y="6157442"/>
            <a:ext cx="3048000" cy="700405"/>
          </a:xfrm>
          <a:custGeom>
            <a:avLst/>
            <a:gdLst/>
            <a:ahLst/>
            <a:cxnLst/>
            <a:rect l="l" t="t" r="r" b="b"/>
            <a:pathLst>
              <a:path w="3048000" h="700404">
                <a:moveTo>
                  <a:pt x="0" y="0"/>
                </a:moveTo>
                <a:lnTo>
                  <a:pt x="3047758" y="0"/>
                </a:lnTo>
                <a:lnTo>
                  <a:pt x="3047758" y="700201"/>
                </a:lnTo>
                <a:lnTo>
                  <a:pt x="0" y="700201"/>
                </a:lnTo>
                <a:lnTo>
                  <a:pt x="0" y="0"/>
                </a:lnTo>
                <a:close/>
              </a:path>
            </a:pathLst>
          </a:custGeom>
          <a:solidFill>
            <a:srgbClr val="F1E7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/>
          <p:nvPr/>
        </p:nvSpPr>
        <p:spPr>
          <a:xfrm>
            <a:off x="3060623" y="6117374"/>
            <a:ext cx="2253615" cy="6127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604">
              <a:lnSpc>
                <a:spcPts val="2310"/>
              </a:lnSpc>
              <a:spcBef>
                <a:spcPts val="100"/>
              </a:spcBef>
            </a:pPr>
            <a:r>
              <a:rPr sz="2000" spc="-15" dirty="0">
                <a:latin typeface="Times New Roman"/>
                <a:cs typeface="Times New Roman"/>
              </a:rPr>
              <a:t>«Репка»,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«Теремок»,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ts val="2310"/>
              </a:lnSpc>
            </a:pPr>
            <a:r>
              <a:rPr sz="2000" spc="-5" dirty="0">
                <a:latin typeface="Times New Roman"/>
                <a:cs typeface="Times New Roman"/>
              </a:rPr>
              <a:t>«Веселый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счет»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6095517" y="6157442"/>
            <a:ext cx="3048635" cy="700405"/>
          </a:xfrm>
          <a:custGeom>
            <a:avLst/>
            <a:gdLst/>
            <a:ahLst/>
            <a:cxnLst/>
            <a:rect l="l" t="t" r="r" b="b"/>
            <a:pathLst>
              <a:path w="3048634" h="700404">
                <a:moveTo>
                  <a:pt x="0" y="0"/>
                </a:moveTo>
                <a:lnTo>
                  <a:pt x="3048127" y="0"/>
                </a:lnTo>
                <a:lnTo>
                  <a:pt x="3048127" y="700201"/>
                </a:lnTo>
                <a:lnTo>
                  <a:pt x="0" y="700201"/>
                </a:lnTo>
                <a:lnTo>
                  <a:pt x="0" y="0"/>
                </a:lnTo>
                <a:close/>
              </a:path>
            </a:pathLst>
          </a:custGeom>
          <a:solidFill>
            <a:srgbClr val="F1E7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 txBox="1"/>
          <p:nvPr/>
        </p:nvSpPr>
        <p:spPr>
          <a:xfrm>
            <a:off x="6107303" y="6125298"/>
            <a:ext cx="2872105" cy="435609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12700" marR="5080">
              <a:lnSpc>
                <a:spcPts val="1550"/>
              </a:lnSpc>
              <a:spcBef>
                <a:spcPts val="260"/>
              </a:spcBef>
            </a:pPr>
            <a:r>
              <a:rPr sz="1400" dirty="0">
                <a:latin typeface="Times New Roman"/>
                <a:cs typeface="Times New Roman"/>
              </a:rPr>
              <a:t>Закрепить знание </a:t>
            </a:r>
            <a:r>
              <a:rPr sz="1400" spc="-10" dirty="0">
                <a:latin typeface="Times New Roman"/>
                <a:cs typeface="Times New Roman"/>
              </a:rPr>
              <a:t>количественного </a:t>
            </a:r>
            <a:r>
              <a:rPr sz="1400" dirty="0">
                <a:latin typeface="Times New Roman"/>
                <a:cs typeface="Times New Roman"/>
              </a:rPr>
              <a:t>и  </a:t>
            </a:r>
            <a:r>
              <a:rPr sz="1400" spc="-10" dirty="0">
                <a:latin typeface="Times New Roman"/>
                <a:cs typeface="Times New Roman"/>
              </a:rPr>
              <a:t>порядкового счета. Повторить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цифры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0" y="2705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3631" y="0"/>
                </a:lnTo>
              </a:path>
            </a:pathLst>
          </a:custGeom>
          <a:ln w="538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2699" y="12"/>
            <a:ext cx="0" cy="682625"/>
          </a:xfrm>
          <a:custGeom>
            <a:avLst/>
            <a:gdLst/>
            <a:ahLst/>
            <a:cxnLst/>
            <a:rect l="l" t="t" r="r" b="b"/>
            <a:pathLst>
              <a:path h="682625">
                <a:moveTo>
                  <a:pt x="0" y="0"/>
                </a:moveTo>
                <a:lnTo>
                  <a:pt x="0" y="682281"/>
                </a:lnTo>
              </a:path>
            </a:pathLst>
          </a:custGeom>
          <a:ln w="539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2699" y="715950"/>
            <a:ext cx="0" cy="6141720"/>
          </a:xfrm>
          <a:custGeom>
            <a:avLst/>
            <a:gdLst/>
            <a:ahLst/>
            <a:cxnLst/>
            <a:rect l="l" t="t" r="r" b="b"/>
            <a:pathLst>
              <a:path h="6141720">
                <a:moveTo>
                  <a:pt x="0" y="0"/>
                </a:moveTo>
                <a:lnTo>
                  <a:pt x="0" y="6141694"/>
                </a:lnTo>
              </a:path>
            </a:pathLst>
          </a:custGeom>
          <a:ln w="539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3047758" y="12"/>
            <a:ext cx="0" cy="682625"/>
          </a:xfrm>
          <a:custGeom>
            <a:avLst/>
            <a:gdLst/>
            <a:ahLst/>
            <a:cxnLst/>
            <a:rect l="l" t="t" r="r" b="b"/>
            <a:pathLst>
              <a:path h="682625">
                <a:moveTo>
                  <a:pt x="0" y="0"/>
                </a:moveTo>
                <a:lnTo>
                  <a:pt x="0" y="682281"/>
                </a:lnTo>
              </a:path>
            </a:pathLst>
          </a:custGeom>
          <a:ln w="1079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047758" y="715950"/>
            <a:ext cx="0" cy="6141720"/>
          </a:xfrm>
          <a:custGeom>
            <a:avLst/>
            <a:gdLst/>
            <a:ahLst/>
            <a:cxnLst/>
            <a:rect l="l" t="t" r="r" b="b"/>
            <a:pathLst>
              <a:path h="6141720">
                <a:moveTo>
                  <a:pt x="0" y="0"/>
                </a:moveTo>
                <a:lnTo>
                  <a:pt x="0" y="6141694"/>
                </a:lnTo>
              </a:path>
            </a:pathLst>
          </a:custGeom>
          <a:ln w="1079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6095517" y="12"/>
            <a:ext cx="0" cy="682625"/>
          </a:xfrm>
          <a:custGeom>
            <a:avLst/>
            <a:gdLst/>
            <a:ahLst/>
            <a:cxnLst/>
            <a:rect l="l" t="t" r="r" b="b"/>
            <a:pathLst>
              <a:path h="682625">
                <a:moveTo>
                  <a:pt x="0" y="0"/>
                </a:moveTo>
                <a:lnTo>
                  <a:pt x="0" y="682281"/>
                </a:lnTo>
              </a:path>
            </a:pathLst>
          </a:custGeom>
          <a:ln w="1079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6095517" y="715950"/>
            <a:ext cx="0" cy="6141720"/>
          </a:xfrm>
          <a:custGeom>
            <a:avLst/>
            <a:gdLst/>
            <a:ahLst/>
            <a:cxnLst/>
            <a:rect l="l" t="t" r="r" b="b"/>
            <a:pathLst>
              <a:path h="6141720">
                <a:moveTo>
                  <a:pt x="0" y="0"/>
                </a:moveTo>
                <a:lnTo>
                  <a:pt x="0" y="6141694"/>
                </a:lnTo>
              </a:path>
            </a:pathLst>
          </a:custGeom>
          <a:ln w="1079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9140938" y="12"/>
            <a:ext cx="0" cy="682625"/>
          </a:xfrm>
          <a:custGeom>
            <a:avLst/>
            <a:gdLst/>
            <a:ahLst/>
            <a:cxnLst/>
            <a:rect l="l" t="t" r="r" b="b"/>
            <a:pathLst>
              <a:path h="682625">
                <a:moveTo>
                  <a:pt x="0" y="0"/>
                </a:moveTo>
                <a:lnTo>
                  <a:pt x="0" y="682281"/>
                </a:lnTo>
              </a:path>
            </a:pathLst>
          </a:custGeom>
          <a:ln w="538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9140938" y="715950"/>
            <a:ext cx="0" cy="6141720"/>
          </a:xfrm>
          <a:custGeom>
            <a:avLst/>
            <a:gdLst/>
            <a:ahLst/>
            <a:cxnLst/>
            <a:rect l="l" t="t" r="r" b="b"/>
            <a:pathLst>
              <a:path h="6141720">
                <a:moveTo>
                  <a:pt x="0" y="0"/>
                </a:moveTo>
                <a:lnTo>
                  <a:pt x="0" y="6141694"/>
                </a:lnTo>
              </a:path>
            </a:pathLst>
          </a:custGeom>
          <a:ln w="538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0" y="699122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3631" y="0"/>
                </a:lnTo>
              </a:path>
            </a:pathLst>
          </a:custGeom>
          <a:ln w="3365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0" y="1560957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3631" y="0"/>
                </a:lnTo>
              </a:path>
            </a:pathLst>
          </a:custGeom>
          <a:ln w="1079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0" y="2422804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3631" y="0"/>
                </a:lnTo>
              </a:path>
            </a:pathLst>
          </a:custGeom>
          <a:ln w="1079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0" y="3859199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3631" y="0"/>
                </a:lnTo>
              </a:path>
            </a:pathLst>
          </a:custGeom>
          <a:ln w="1079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0" y="5008321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3631" y="0"/>
                </a:lnTo>
              </a:path>
            </a:pathLst>
          </a:custGeom>
          <a:ln w="1079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0" y="6157442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3631" y="0"/>
                </a:lnTo>
              </a:path>
            </a:pathLst>
          </a:custGeom>
          <a:ln w="1079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0" y="6854945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3631" y="0"/>
                </a:lnTo>
              </a:path>
            </a:pathLst>
          </a:custGeom>
          <a:ln w="539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04266" y="0"/>
            <a:ext cx="7138034" cy="1488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3175" algn="ctr">
              <a:lnSpc>
                <a:spcPct val="100000"/>
              </a:lnSpc>
              <a:spcBef>
                <a:spcPts val="100"/>
              </a:spcBef>
            </a:pPr>
            <a:r>
              <a:rPr sz="3200" i="1" spc="-5" dirty="0"/>
              <a:t>НЕПОСРЕДСТВЕННО  </a:t>
            </a:r>
            <a:r>
              <a:rPr sz="3200" spc="-5" dirty="0"/>
              <a:t>ОБРАЗОВАТЕЛЬНАЯ ДЕЯТЕЛЬНОСТЬ  ПО</a:t>
            </a:r>
            <a:r>
              <a:rPr sz="3200" spc="-15" dirty="0"/>
              <a:t> </a:t>
            </a:r>
            <a:r>
              <a:rPr sz="3200" dirty="0"/>
              <a:t>ФЭМП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521804" y="1564599"/>
            <a:ext cx="6713220" cy="4403090"/>
          </a:xfrm>
          <a:prstGeom prst="rect">
            <a:avLst/>
          </a:prstGeom>
        </p:spPr>
        <p:txBody>
          <a:bodyPr vert="horz" wrap="square" lIns="0" tIns="90170" rIns="0" bIns="0" rtlCol="0">
            <a:spAutoFit/>
          </a:bodyPr>
          <a:lstStyle/>
          <a:p>
            <a:pPr marL="299720" indent="-274320">
              <a:lnSpc>
                <a:spcPct val="100000"/>
              </a:lnSpc>
              <a:spcBef>
                <a:spcPts val="710"/>
              </a:spcBef>
              <a:buClr>
                <a:srgbClr val="B03E99"/>
              </a:buClr>
              <a:buSzPct val="73076"/>
              <a:buFont typeface="Wingdings 2"/>
              <a:buChar char=""/>
              <a:tabLst>
                <a:tab pos="299720" algn="l"/>
              </a:tabLst>
            </a:pPr>
            <a:r>
              <a:rPr sz="2600" b="1" spc="-5" dirty="0">
                <a:latin typeface="Trebuchet MS"/>
                <a:cs typeface="Trebuchet MS"/>
              </a:rPr>
              <a:t>1. Организация</a:t>
            </a:r>
            <a:r>
              <a:rPr sz="2600" b="1" spc="-10" dirty="0">
                <a:latin typeface="Trebuchet MS"/>
                <a:cs typeface="Trebuchet MS"/>
              </a:rPr>
              <a:t> </a:t>
            </a:r>
            <a:r>
              <a:rPr sz="2600" b="1" dirty="0">
                <a:latin typeface="Trebuchet MS"/>
                <a:cs typeface="Trebuchet MS"/>
              </a:rPr>
              <a:t>занятия</a:t>
            </a:r>
            <a:endParaRPr sz="2600">
              <a:latin typeface="Trebuchet MS"/>
              <a:cs typeface="Trebuchet MS"/>
            </a:endParaRPr>
          </a:p>
          <a:p>
            <a:pPr marL="299720" indent="-274320">
              <a:lnSpc>
                <a:spcPct val="100000"/>
              </a:lnSpc>
              <a:spcBef>
                <a:spcPts val="610"/>
              </a:spcBef>
              <a:buClr>
                <a:srgbClr val="B03E99"/>
              </a:buClr>
              <a:buSzPct val="73076"/>
              <a:buFont typeface="Wingdings 2"/>
              <a:buChar char=""/>
              <a:tabLst>
                <a:tab pos="299720" algn="l"/>
              </a:tabLst>
            </a:pPr>
            <a:r>
              <a:rPr sz="2600" b="1" spc="-5" dirty="0">
                <a:latin typeface="Trebuchet MS"/>
                <a:cs typeface="Trebuchet MS"/>
              </a:rPr>
              <a:t>2. </a:t>
            </a:r>
            <a:r>
              <a:rPr sz="2600" b="1" dirty="0">
                <a:latin typeface="Trebuchet MS"/>
                <a:cs typeface="Trebuchet MS"/>
              </a:rPr>
              <a:t>Ход</a:t>
            </a:r>
            <a:r>
              <a:rPr sz="2600" b="1" spc="-10" dirty="0">
                <a:latin typeface="Trebuchet MS"/>
                <a:cs typeface="Trebuchet MS"/>
              </a:rPr>
              <a:t> </a:t>
            </a:r>
            <a:r>
              <a:rPr sz="2600" b="1" dirty="0">
                <a:latin typeface="Trebuchet MS"/>
                <a:cs typeface="Trebuchet MS"/>
              </a:rPr>
              <a:t>занятия</a:t>
            </a:r>
            <a:endParaRPr sz="2600">
              <a:latin typeface="Trebuchet MS"/>
              <a:cs typeface="Trebuchet MS"/>
            </a:endParaRPr>
          </a:p>
          <a:p>
            <a:pPr marL="25400">
              <a:lnSpc>
                <a:spcPct val="100000"/>
              </a:lnSpc>
              <a:spcBef>
                <a:spcPts val="600"/>
              </a:spcBef>
            </a:pPr>
            <a:r>
              <a:rPr sz="2000" b="1" i="1" dirty="0">
                <a:solidFill>
                  <a:srgbClr val="A24A72"/>
                </a:solidFill>
                <a:latin typeface="Trebuchet MS"/>
                <a:cs typeface="Trebuchet MS"/>
              </a:rPr>
              <a:t>Примерные части </a:t>
            </a:r>
            <a:r>
              <a:rPr sz="2000" b="1" i="1" spc="-5" dirty="0">
                <a:solidFill>
                  <a:srgbClr val="A24A72"/>
                </a:solidFill>
                <a:latin typeface="Trebuchet MS"/>
                <a:cs typeface="Trebuchet MS"/>
              </a:rPr>
              <a:t>хода </a:t>
            </a:r>
            <a:r>
              <a:rPr sz="2000" b="1" i="1" dirty="0">
                <a:solidFill>
                  <a:srgbClr val="A24A72"/>
                </a:solidFill>
                <a:latin typeface="Trebuchet MS"/>
                <a:cs typeface="Trebuchet MS"/>
              </a:rPr>
              <a:t>математического</a:t>
            </a:r>
            <a:r>
              <a:rPr sz="2000" b="1" i="1" spc="-35" dirty="0">
                <a:solidFill>
                  <a:srgbClr val="A24A72"/>
                </a:solidFill>
                <a:latin typeface="Trebuchet MS"/>
                <a:cs typeface="Trebuchet MS"/>
              </a:rPr>
              <a:t> </a:t>
            </a:r>
            <a:r>
              <a:rPr sz="2000" b="1" i="1" spc="-5" dirty="0">
                <a:solidFill>
                  <a:srgbClr val="A24A72"/>
                </a:solidFill>
                <a:latin typeface="Trebuchet MS"/>
                <a:cs typeface="Trebuchet MS"/>
              </a:rPr>
              <a:t>занятия</a:t>
            </a:r>
            <a:endParaRPr sz="2000">
              <a:latin typeface="Trebuchet MS"/>
              <a:cs typeface="Trebuchet MS"/>
            </a:endParaRPr>
          </a:p>
          <a:p>
            <a:pPr marL="299085" marR="17780" indent="-274320">
              <a:lnSpc>
                <a:spcPct val="100000"/>
              </a:lnSpc>
              <a:spcBef>
                <a:spcPts val="600"/>
              </a:spcBef>
            </a:pPr>
            <a:r>
              <a:rPr sz="2400" spc="-5" dirty="0">
                <a:solidFill>
                  <a:srgbClr val="A24A72"/>
                </a:solidFill>
                <a:latin typeface="Trebuchet MS"/>
                <a:cs typeface="Trebuchet MS"/>
              </a:rPr>
              <a:t>Математическая разминка </a:t>
            </a:r>
            <a:r>
              <a:rPr sz="2400" spc="-5" dirty="0">
                <a:latin typeface="Trebuchet MS"/>
                <a:cs typeface="Trebuchet MS"/>
              </a:rPr>
              <a:t>(обычно со старшей  </a:t>
            </a:r>
            <a:r>
              <a:rPr sz="2400" spc="-10" dirty="0">
                <a:latin typeface="Trebuchet MS"/>
                <a:cs typeface="Trebuchet MS"/>
              </a:rPr>
              <a:t>группы)</a:t>
            </a:r>
            <a:endParaRPr sz="2400">
              <a:latin typeface="Trebuchet MS"/>
              <a:cs typeface="Trebuchet MS"/>
            </a:endParaRPr>
          </a:p>
          <a:p>
            <a:pPr marL="25400">
              <a:lnSpc>
                <a:spcPct val="100000"/>
              </a:lnSpc>
              <a:spcBef>
                <a:spcPts val="600"/>
              </a:spcBef>
            </a:pPr>
            <a:r>
              <a:rPr sz="2400" spc="-5" dirty="0">
                <a:solidFill>
                  <a:srgbClr val="A24A72"/>
                </a:solidFill>
                <a:latin typeface="Trebuchet MS"/>
                <a:cs typeface="Trebuchet MS"/>
              </a:rPr>
              <a:t>Работа </a:t>
            </a:r>
            <a:r>
              <a:rPr sz="2400" dirty="0">
                <a:solidFill>
                  <a:srgbClr val="A24A72"/>
                </a:solidFill>
                <a:latin typeface="Trebuchet MS"/>
                <a:cs typeface="Trebuchet MS"/>
              </a:rPr>
              <a:t>с </a:t>
            </a:r>
            <a:r>
              <a:rPr sz="2400" spc="-5" dirty="0">
                <a:solidFill>
                  <a:srgbClr val="A24A72"/>
                </a:solidFill>
                <a:latin typeface="Trebuchet MS"/>
                <a:cs typeface="Trebuchet MS"/>
              </a:rPr>
              <a:t>демонстрационным</a:t>
            </a:r>
            <a:r>
              <a:rPr sz="2400" spc="-40" dirty="0">
                <a:solidFill>
                  <a:srgbClr val="A24A72"/>
                </a:solidFill>
                <a:latin typeface="Trebuchet MS"/>
                <a:cs typeface="Trebuchet MS"/>
              </a:rPr>
              <a:t> </a:t>
            </a:r>
            <a:r>
              <a:rPr sz="2400" spc="-5" dirty="0">
                <a:solidFill>
                  <a:srgbClr val="A24A72"/>
                </a:solidFill>
                <a:latin typeface="Trebuchet MS"/>
                <a:cs typeface="Trebuchet MS"/>
              </a:rPr>
              <a:t>материалом</a:t>
            </a:r>
            <a:endParaRPr sz="2400">
              <a:latin typeface="Trebuchet MS"/>
              <a:cs typeface="Trebuchet MS"/>
            </a:endParaRPr>
          </a:p>
          <a:p>
            <a:pPr marL="25400" marR="1742439">
              <a:lnSpc>
                <a:spcPct val="120800"/>
              </a:lnSpc>
              <a:spcBef>
                <a:spcPts val="10"/>
              </a:spcBef>
            </a:pPr>
            <a:r>
              <a:rPr sz="2400" spc="-5" dirty="0">
                <a:solidFill>
                  <a:srgbClr val="A24A72"/>
                </a:solidFill>
                <a:latin typeface="Trebuchet MS"/>
                <a:cs typeface="Trebuchet MS"/>
              </a:rPr>
              <a:t>Работа </a:t>
            </a:r>
            <a:r>
              <a:rPr sz="2400" dirty="0">
                <a:solidFill>
                  <a:srgbClr val="A24A72"/>
                </a:solidFill>
                <a:latin typeface="Trebuchet MS"/>
                <a:cs typeface="Trebuchet MS"/>
              </a:rPr>
              <a:t>с </a:t>
            </a:r>
            <a:r>
              <a:rPr sz="2400" spc="-5" dirty="0">
                <a:solidFill>
                  <a:srgbClr val="A24A72"/>
                </a:solidFill>
                <a:latin typeface="Trebuchet MS"/>
                <a:cs typeface="Trebuchet MS"/>
              </a:rPr>
              <a:t>раздаточным материалом  Физкультминутка</a:t>
            </a:r>
            <a:endParaRPr sz="2400">
              <a:latin typeface="Trebuchet MS"/>
              <a:cs typeface="Trebuchet MS"/>
            </a:endParaRPr>
          </a:p>
          <a:p>
            <a:pPr marL="25400">
              <a:lnSpc>
                <a:spcPct val="100000"/>
              </a:lnSpc>
              <a:spcBef>
                <a:spcPts val="600"/>
              </a:spcBef>
            </a:pPr>
            <a:r>
              <a:rPr sz="2400" spc="-5" dirty="0">
                <a:solidFill>
                  <a:srgbClr val="A24A72"/>
                </a:solidFill>
                <a:latin typeface="Trebuchet MS"/>
                <a:cs typeface="Trebuchet MS"/>
              </a:rPr>
              <a:t>Дидактическая</a:t>
            </a:r>
            <a:r>
              <a:rPr sz="2400" spc="-10" dirty="0">
                <a:solidFill>
                  <a:srgbClr val="A24A72"/>
                </a:solidFill>
                <a:latin typeface="Trebuchet MS"/>
                <a:cs typeface="Trebuchet MS"/>
              </a:rPr>
              <a:t> </a:t>
            </a:r>
            <a:r>
              <a:rPr sz="2400" spc="-5" dirty="0">
                <a:solidFill>
                  <a:srgbClr val="A24A72"/>
                </a:solidFill>
                <a:latin typeface="Trebuchet MS"/>
                <a:cs typeface="Trebuchet MS"/>
              </a:rPr>
              <a:t>игра</a:t>
            </a:r>
            <a:endParaRPr sz="2400">
              <a:latin typeface="Trebuchet MS"/>
              <a:cs typeface="Trebuchet MS"/>
            </a:endParaRPr>
          </a:p>
          <a:p>
            <a:pPr marL="299720" indent="-274320">
              <a:lnSpc>
                <a:spcPct val="100000"/>
              </a:lnSpc>
              <a:spcBef>
                <a:spcPts val="600"/>
              </a:spcBef>
              <a:buClr>
                <a:srgbClr val="B03E99"/>
              </a:buClr>
              <a:buSzPct val="73076"/>
              <a:buFont typeface="Wingdings 2"/>
              <a:buChar char=""/>
              <a:tabLst>
                <a:tab pos="299720" algn="l"/>
              </a:tabLst>
            </a:pPr>
            <a:r>
              <a:rPr sz="2600" b="1" spc="-5" dirty="0">
                <a:latin typeface="Trebuchet MS"/>
                <a:cs typeface="Trebuchet MS"/>
              </a:rPr>
              <a:t>3. Итог</a:t>
            </a:r>
            <a:r>
              <a:rPr sz="2600" b="1" dirty="0">
                <a:latin typeface="Trebuchet MS"/>
                <a:cs typeface="Trebuchet MS"/>
              </a:rPr>
              <a:t> </a:t>
            </a:r>
            <a:r>
              <a:rPr sz="2600" b="1" spc="-5" dirty="0">
                <a:latin typeface="Trebuchet MS"/>
                <a:cs typeface="Trebuchet MS"/>
              </a:rPr>
              <a:t>занятия</a:t>
            </a:r>
            <a:endParaRPr sz="2600">
              <a:latin typeface="Trebuchet MS"/>
              <a:cs typeface="Trebuchet M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572074" y="4178871"/>
            <a:ext cx="3571557" cy="26784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 marR="5080" indent="107950">
              <a:lnSpc>
                <a:spcPct val="101200"/>
              </a:lnSpc>
              <a:spcBef>
                <a:spcPts val="70"/>
              </a:spcBef>
            </a:pPr>
            <a:r>
              <a:rPr i="1" dirty="0"/>
              <a:t>СПОСОБЫ </a:t>
            </a:r>
            <a:r>
              <a:rPr i="1" spc="5" dirty="0"/>
              <a:t>ПОДДЕРЖАНИЯ </a:t>
            </a:r>
            <a:r>
              <a:rPr i="1" dirty="0"/>
              <a:t>ХОРОШЕЙ  </a:t>
            </a:r>
            <a:r>
              <a:rPr dirty="0"/>
              <a:t>РАБОТОСПОСОБНОСТИ </a:t>
            </a:r>
            <a:r>
              <a:rPr spc="5" dirty="0"/>
              <a:t>У ДЕТЕЙ </a:t>
            </a:r>
            <a:r>
              <a:rPr dirty="0"/>
              <a:t>НА</a:t>
            </a:r>
            <a:r>
              <a:rPr spc="25" dirty="0"/>
              <a:t> </a:t>
            </a:r>
            <a:r>
              <a:rPr spc="5" dirty="0"/>
              <a:t>ЗАНЯТИИ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299720" indent="-274320">
              <a:lnSpc>
                <a:spcPct val="100000"/>
              </a:lnSpc>
              <a:spcBef>
                <a:spcPts val="700"/>
              </a:spcBef>
              <a:buClr>
                <a:srgbClr val="B03E99"/>
              </a:buClr>
              <a:buSzPct val="73076"/>
              <a:buFont typeface="Wingdings 2"/>
              <a:buChar char=""/>
              <a:tabLst>
                <a:tab pos="299720" algn="l"/>
              </a:tabLst>
            </a:pPr>
            <a:r>
              <a:rPr sz="2600" spc="-5" dirty="0"/>
              <a:t>Словесная</a:t>
            </a:r>
            <a:r>
              <a:rPr sz="2600" spc="-15" dirty="0"/>
              <a:t> </a:t>
            </a:r>
            <a:r>
              <a:rPr sz="2600" spc="-5" dirty="0"/>
              <a:t>активизация</a:t>
            </a:r>
            <a:endParaRPr sz="2600"/>
          </a:p>
          <a:p>
            <a:pPr marL="299085" marR="2009775" indent="-274320">
              <a:lnSpc>
                <a:spcPts val="3110"/>
              </a:lnSpc>
              <a:spcBef>
                <a:spcPts val="710"/>
              </a:spcBef>
              <a:buClr>
                <a:srgbClr val="B03E99"/>
              </a:buClr>
              <a:buSzPct val="73076"/>
              <a:buFont typeface="Wingdings 2"/>
              <a:buChar char=""/>
              <a:tabLst>
                <a:tab pos="299720" algn="l"/>
              </a:tabLst>
            </a:pPr>
            <a:r>
              <a:rPr sz="2600" spc="-5" dirty="0"/>
              <a:t>Чередование различных </a:t>
            </a:r>
            <a:r>
              <a:rPr sz="2600" dirty="0"/>
              <a:t>видов  </a:t>
            </a:r>
            <a:r>
              <a:rPr sz="2600" spc="-5" dirty="0"/>
              <a:t>деятельности</a:t>
            </a:r>
            <a:endParaRPr sz="2600"/>
          </a:p>
          <a:p>
            <a:pPr marL="299720" indent="-274320">
              <a:lnSpc>
                <a:spcPct val="100000"/>
              </a:lnSpc>
              <a:spcBef>
                <a:spcPts val="500"/>
              </a:spcBef>
              <a:buClr>
                <a:srgbClr val="B03E99"/>
              </a:buClr>
              <a:buSzPct val="73076"/>
              <a:buFont typeface="Wingdings 2"/>
              <a:buChar char=""/>
              <a:tabLst>
                <a:tab pos="299720" algn="l"/>
              </a:tabLst>
            </a:pPr>
            <a:r>
              <a:rPr sz="2600" dirty="0"/>
              <a:t>Смена </a:t>
            </a:r>
            <a:r>
              <a:rPr sz="2600" spc="-5" dirty="0"/>
              <a:t>наглядного</a:t>
            </a:r>
            <a:r>
              <a:rPr sz="2600" spc="-10" dirty="0"/>
              <a:t> </a:t>
            </a:r>
            <a:r>
              <a:rPr sz="2600" spc="-5" dirty="0"/>
              <a:t>материала</a:t>
            </a:r>
            <a:endParaRPr sz="2600"/>
          </a:p>
          <a:p>
            <a:pPr marL="299720" indent="-274320">
              <a:lnSpc>
                <a:spcPct val="100000"/>
              </a:lnSpc>
              <a:spcBef>
                <a:spcPts val="595"/>
              </a:spcBef>
              <a:buClr>
                <a:srgbClr val="B03E99"/>
              </a:buClr>
              <a:buSzPct val="73076"/>
              <a:buFont typeface="Wingdings 2"/>
              <a:buChar char=""/>
              <a:tabLst>
                <a:tab pos="299720" algn="l"/>
              </a:tabLst>
            </a:pPr>
            <a:r>
              <a:rPr sz="2600" spc="-5" dirty="0"/>
              <a:t>Физкультминутки </a:t>
            </a:r>
            <a:r>
              <a:rPr sz="2600" dirty="0"/>
              <a:t>и</a:t>
            </a:r>
            <a:r>
              <a:rPr sz="2600" spc="-20" dirty="0"/>
              <a:t> </a:t>
            </a:r>
            <a:r>
              <a:rPr sz="2600" spc="-5" dirty="0"/>
              <a:t>релаксация</a:t>
            </a:r>
            <a:endParaRPr sz="2600"/>
          </a:p>
          <a:p>
            <a:pPr marL="299085" marR="17780" indent="-274320">
              <a:lnSpc>
                <a:spcPct val="100000"/>
              </a:lnSpc>
              <a:spcBef>
                <a:spcPts val="600"/>
              </a:spcBef>
              <a:buClr>
                <a:srgbClr val="B03E99"/>
              </a:buClr>
              <a:buSzPct val="73076"/>
              <a:buFont typeface="Wingdings 2"/>
              <a:buChar char=""/>
              <a:tabLst>
                <a:tab pos="299720" algn="l"/>
              </a:tabLst>
            </a:pPr>
            <a:r>
              <a:rPr sz="2600" spc="-5" dirty="0"/>
              <a:t>Трудный </a:t>
            </a:r>
            <a:r>
              <a:rPr sz="2600" dirty="0"/>
              <a:t>новый </a:t>
            </a:r>
            <a:r>
              <a:rPr sz="2600" spc="-5" dirty="0"/>
              <a:t>материал дается </a:t>
            </a:r>
            <a:r>
              <a:rPr sz="2600" dirty="0"/>
              <a:t>через </a:t>
            </a:r>
            <a:r>
              <a:rPr sz="2600" spc="-5" dirty="0"/>
              <a:t>3—5  минут от начала занятия, до </a:t>
            </a:r>
            <a:r>
              <a:rPr sz="2600" dirty="0"/>
              <a:t>15- 18-й  </a:t>
            </a:r>
            <a:r>
              <a:rPr sz="2600" spc="-5" dirty="0"/>
              <a:t>минуты</a:t>
            </a:r>
            <a:endParaRPr sz="2600"/>
          </a:p>
        </p:txBody>
      </p:sp>
      <p:sp>
        <p:nvSpPr>
          <p:cNvPr id="4" name="object 4"/>
          <p:cNvSpPr/>
          <p:nvPr/>
        </p:nvSpPr>
        <p:spPr>
          <a:xfrm>
            <a:off x="6095885" y="4824717"/>
            <a:ext cx="3047746" cy="203255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219" y="315252"/>
            <a:ext cx="5984875" cy="11601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00600"/>
              </a:lnSpc>
              <a:spcBef>
                <a:spcPts val="90"/>
              </a:spcBef>
              <a:tabLst>
                <a:tab pos="1645920" algn="l"/>
              </a:tabLst>
            </a:pPr>
            <a:r>
              <a:rPr sz="3700" i="1" spc="15" dirty="0"/>
              <a:t>Р</a:t>
            </a:r>
            <a:r>
              <a:rPr sz="3700" i="1" spc="5" dirty="0"/>
              <a:t>П</a:t>
            </a:r>
            <a:r>
              <a:rPr sz="3700" i="1" spc="15" dirty="0"/>
              <a:t>П</a:t>
            </a:r>
            <a:r>
              <a:rPr sz="3700" i="1" dirty="0"/>
              <a:t>С</a:t>
            </a:r>
            <a:r>
              <a:rPr sz="3700" i="1" spc="5" dirty="0"/>
              <a:t>:</a:t>
            </a:r>
            <a:r>
              <a:rPr sz="3700" i="1" dirty="0"/>
              <a:t>	</a:t>
            </a:r>
            <a:r>
              <a:rPr sz="3700" i="1" spc="15" dirty="0"/>
              <a:t>МА</a:t>
            </a:r>
            <a:r>
              <a:rPr sz="3700" i="1" spc="10" dirty="0"/>
              <a:t>Т</a:t>
            </a:r>
            <a:r>
              <a:rPr sz="3700" i="1" spc="5" dirty="0"/>
              <a:t>Е</a:t>
            </a:r>
            <a:r>
              <a:rPr sz="3700" i="1" spc="30" dirty="0"/>
              <a:t>М</a:t>
            </a:r>
            <a:r>
              <a:rPr sz="3700" i="1" spc="5" dirty="0"/>
              <a:t>А</a:t>
            </a:r>
            <a:r>
              <a:rPr sz="3700" i="1" spc="10" dirty="0"/>
              <a:t>Т</a:t>
            </a:r>
            <a:r>
              <a:rPr sz="3700" i="1" spc="25" dirty="0"/>
              <a:t>И</a:t>
            </a:r>
            <a:r>
              <a:rPr sz="3700" i="1" spc="5" dirty="0"/>
              <a:t>Ч</a:t>
            </a:r>
            <a:r>
              <a:rPr sz="3700" i="1" spc="10" dirty="0"/>
              <a:t>Е</a:t>
            </a:r>
            <a:r>
              <a:rPr sz="3700" i="1" spc="15" dirty="0"/>
              <a:t>С</a:t>
            </a:r>
            <a:r>
              <a:rPr sz="3700" i="1" spc="5" dirty="0"/>
              <a:t>К</a:t>
            </a:r>
            <a:r>
              <a:rPr sz="3700" i="1" spc="25" dirty="0"/>
              <a:t>И</a:t>
            </a:r>
            <a:r>
              <a:rPr sz="3700" i="1" spc="5" dirty="0"/>
              <a:t>Е </a:t>
            </a:r>
            <a:r>
              <a:rPr sz="3700" spc="5" dirty="0"/>
              <a:t> </a:t>
            </a:r>
            <a:r>
              <a:rPr sz="3700" spc="15" dirty="0"/>
              <a:t>УГОЛКИ</a:t>
            </a:r>
            <a:endParaRPr sz="3700"/>
          </a:p>
        </p:txBody>
      </p:sp>
      <p:sp>
        <p:nvSpPr>
          <p:cNvPr id="3" name="object 3"/>
          <p:cNvSpPr/>
          <p:nvPr/>
        </p:nvSpPr>
        <p:spPr>
          <a:xfrm>
            <a:off x="0" y="3357359"/>
            <a:ext cx="2448560" cy="935990"/>
          </a:xfrm>
          <a:custGeom>
            <a:avLst/>
            <a:gdLst/>
            <a:ahLst/>
            <a:cxnLst/>
            <a:rect l="l" t="t" r="r" b="b"/>
            <a:pathLst>
              <a:path w="2448560" h="935989">
                <a:moveTo>
                  <a:pt x="1224000" y="0"/>
                </a:moveTo>
                <a:lnTo>
                  <a:pt x="1162075" y="723"/>
                </a:lnTo>
                <a:lnTo>
                  <a:pt x="1100162" y="2514"/>
                </a:lnTo>
                <a:lnTo>
                  <a:pt x="1038606" y="5397"/>
                </a:lnTo>
                <a:lnTo>
                  <a:pt x="977404" y="9715"/>
                </a:lnTo>
                <a:lnTo>
                  <a:pt x="916914" y="15125"/>
                </a:lnTo>
                <a:lnTo>
                  <a:pt x="857516" y="21602"/>
                </a:lnTo>
                <a:lnTo>
                  <a:pt x="798842" y="29159"/>
                </a:lnTo>
                <a:lnTo>
                  <a:pt x="741235" y="37795"/>
                </a:lnTo>
                <a:lnTo>
                  <a:pt x="684720" y="47879"/>
                </a:lnTo>
                <a:lnTo>
                  <a:pt x="629640" y="58686"/>
                </a:lnTo>
                <a:lnTo>
                  <a:pt x="576364" y="70916"/>
                </a:lnTo>
                <a:lnTo>
                  <a:pt x="524522" y="83883"/>
                </a:lnTo>
                <a:lnTo>
                  <a:pt x="474484" y="97917"/>
                </a:lnTo>
                <a:lnTo>
                  <a:pt x="426237" y="113042"/>
                </a:lnTo>
                <a:lnTo>
                  <a:pt x="380517" y="128879"/>
                </a:lnTo>
                <a:lnTo>
                  <a:pt x="336600" y="145440"/>
                </a:lnTo>
                <a:lnTo>
                  <a:pt x="294843" y="163080"/>
                </a:lnTo>
                <a:lnTo>
                  <a:pt x="255600" y="181444"/>
                </a:lnTo>
                <a:lnTo>
                  <a:pt x="218884" y="200520"/>
                </a:lnTo>
                <a:lnTo>
                  <a:pt x="185039" y="220319"/>
                </a:lnTo>
                <a:lnTo>
                  <a:pt x="124917" y="262077"/>
                </a:lnTo>
                <a:lnTo>
                  <a:pt x="75958" y="305638"/>
                </a:lnTo>
                <a:lnTo>
                  <a:pt x="38874" y="350647"/>
                </a:lnTo>
                <a:lnTo>
                  <a:pt x="14046" y="397078"/>
                </a:lnTo>
                <a:lnTo>
                  <a:pt x="1435" y="444246"/>
                </a:lnTo>
                <a:lnTo>
                  <a:pt x="0" y="467995"/>
                </a:lnTo>
                <a:lnTo>
                  <a:pt x="1803" y="492480"/>
                </a:lnTo>
                <a:lnTo>
                  <a:pt x="15125" y="541083"/>
                </a:lnTo>
                <a:lnTo>
                  <a:pt x="41757" y="588962"/>
                </a:lnTo>
                <a:lnTo>
                  <a:pt x="81724" y="635762"/>
                </a:lnTo>
                <a:lnTo>
                  <a:pt x="133565" y="680402"/>
                </a:lnTo>
                <a:lnTo>
                  <a:pt x="197637" y="722884"/>
                </a:lnTo>
                <a:lnTo>
                  <a:pt x="233997" y="743038"/>
                </a:lnTo>
                <a:lnTo>
                  <a:pt x="273240" y="762482"/>
                </a:lnTo>
                <a:lnTo>
                  <a:pt x="314642" y="780846"/>
                </a:lnTo>
                <a:lnTo>
                  <a:pt x="358914" y="798842"/>
                </a:lnTo>
                <a:lnTo>
                  <a:pt x="405358" y="815403"/>
                </a:lnTo>
                <a:lnTo>
                  <a:pt x="453961" y="831596"/>
                </a:lnTo>
                <a:lnTo>
                  <a:pt x="504723" y="846366"/>
                </a:lnTo>
                <a:lnTo>
                  <a:pt x="557644" y="860044"/>
                </a:lnTo>
                <a:lnTo>
                  <a:pt x="612355" y="872998"/>
                </a:lnTo>
                <a:lnTo>
                  <a:pt x="668515" y="884516"/>
                </a:lnTo>
                <a:lnTo>
                  <a:pt x="726478" y="895324"/>
                </a:lnTo>
                <a:lnTo>
                  <a:pt x="785520" y="904684"/>
                </a:lnTo>
                <a:lnTo>
                  <a:pt x="845997" y="912596"/>
                </a:lnTo>
                <a:lnTo>
                  <a:pt x="907199" y="919797"/>
                </a:lnTo>
                <a:lnTo>
                  <a:pt x="969479" y="925563"/>
                </a:lnTo>
                <a:lnTo>
                  <a:pt x="1032484" y="929881"/>
                </a:lnTo>
                <a:lnTo>
                  <a:pt x="1096200" y="933119"/>
                </a:lnTo>
                <a:lnTo>
                  <a:pt x="1159916" y="934923"/>
                </a:lnTo>
                <a:lnTo>
                  <a:pt x="1224000" y="935634"/>
                </a:lnTo>
                <a:lnTo>
                  <a:pt x="1288084" y="934923"/>
                </a:lnTo>
                <a:lnTo>
                  <a:pt x="1351800" y="933119"/>
                </a:lnTo>
                <a:lnTo>
                  <a:pt x="1415516" y="929881"/>
                </a:lnTo>
                <a:lnTo>
                  <a:pt x="1478521" y="925563"/>
                </a:lnTo>
                <a:lnTo>
                  <a:pt x="1540802" y="919797"/>
                </a:lnTo>
                <a:lnTo>
                  <a:pt x="1602003" y="912596"/>
                </a:lnTo>
                <a:lnTo>
                  <a:pt x="1662480" y="904684"/>
                </a:lnTo>
                <a:lnTo>
                  <a:pt x="1721878" y="894956"/>
                </a:lnTo>
                <a:lnTo>
                  <a:pt x="1779485" y="884516"/>
                </a:lnTo>
                <a:lnTo>
                  <a:pt x="1836000" y="872998"/>
                </a:lnTo>
                <a:lnTo>
                  <a:pt x="1890356" y="860044"/>
                </a:lnTo>
                <a:lnTo>
                  <a:pt x="1943277" y="846366"/>
                </a:lnTo>
                <a:lnTo>
                  <a:pt x="1994039" y="831240"/>
                </a:lnTo>
                <a:lnTo>
                  <a:pt x="2042642" y="815403"/>
                </a:lnTo>
                <a:lnTo>
                  <a:pt x="2089442" y="798474"/>
                </a:lnTo>
                <a:lnTo>
                  <a:pt x="2133358" y="780846"/>
                </a:lnTo>
                <a:lnTo>
                  <a:pt x="2175116" y="762127"/>
                </a:lnTo>
                <a:lnTo>
                  <a:pt x="2214003" y="742683"/>
                </a:lnTo>
                <a:lnTo>
                  <a:pt x="2250363" y="722515"/>
                </a:lnTo>
                <a:lnTo>
                  <a:pt x="2283841" y="701636"/>
                </a:lnTo>
                <a:lnTo>
                  <a:pt x="2341803" y="658075"/>
                </a:lnTo>
                <a:lnTo>
                  <a:pt x="2387879" y="612355"/>
                </a:lnTo>
                <a:lnTo>
                  <a:pt x="2421001" y="564845"/>
                </a:lnTo>
                <a:lnTo>
                  <a:pt x="2440800" y="516597"/>
                </a:lnTo>
                <a:lnTo>
                  <a:pt x="2447645" y="467639"/>
                </a:lnTo>
                <a:lnTo>
                  <a:pt x="2448001" y="467639"/>
                </a:lnTo>
                <a:lnTo>
                  <a:pt x="2441155" y="418680"/>
                </a:lnTo>
                <a:lnTo>
                  <a:pt x="2421001" y="370446"/>
                </a:lnTo>
                <a:lnTo>
                  <a:pt x="2387879" y="323278"/>
                </a:lnTo>
                <a:lnTo>
                  <a:pt x="2341803" y="277558"/>
                </a:lnTo>
                <a:lnTo>
                  <a:pt x="2283841" y="233641"/>
                </a:lnTo>
                <a:lnTo>
                  <a:pt x="2250363" y="212763"/>
                </a:lnTo>
                <a:lnTo>
                  <a:pt x="2214003" y="192595"/>
                </a:lnTo>
                <a:lnTo>
                  <a:pt x="2174760" y="173164"/>
                </a:lnTo>
                <a:lnTo>
                  <a:pt x="2133358" y="154800"/>
                </a:lnTo>
                <a:lnTo>
                  <a:pt x="2089073" y="136804"/>
                </a:lnTo>
                <a:lnTo>
                  <a:pt x="2042642" y="120243"/>
                </a:lnTo>
                <a:lnTo>
                  <a:pt x="1994039" y="104038"/>
                </a:lnTo>
                <a:lnTo>
                  <a:pt x="1943277" y="89281"/>
                </a:lnTo>
                <a:lnTo>
                  <a:pt x="1890356" y="75603"/>
                </a:lnTo>
                <a:lnTo>
                  <a:pt x="1835645" y="62636"/>
                </a:lnTo>
                <a:lnTo>
                  <a:pt x="1779485" y="51117"/>
                </a:lnTo>
                <a:lnTo>
                  <a:pt x="1721523" y="40322"/>
                </a:lnTo>
                <a:lnTo>
                  <a:pt x="1662480" y="30962"/>
                </a:lnTo>
                <a:lnTo>
                  <a:pt x="1602003" y="23037"/>
                </a:lnTo>
                <a:lnTo>
                  <a:pt x="1540802" y="15836"/>
                </a:lnTo>
                <a:lnTo>
                  <a:pt x="1478521" y="10083"/>
                </a:lnTo>
                <a:lnTo>
                  <a:pt x="1415516" y="5765"/>
                </a:lnTo>
                <a:lnTo>
                  <a:pt x="1351800" y="2514"/>
                </a:lnTo>
                <a:lnTo>
                  <a:pt x="1288084" y="723"/>
                </a:lnTo>
                <a:lnTo>
                  <a:pt x="1224000" y="0"/>
                </a:lnTo>
                <a:close/>
              </a:path>
            </a:pathLst>
          </a:custGeom>
          <a:solidFill>
            <a:srgbClr val="B73C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3357359"/>
            <a:ext cx="2448560" cy="935990"/>
          </a:xfrm>
          <a:custGeom>
            <a:avLst/>
            <a:gdLst/>
            <a:ahLst/>
            <a:cxnLst/>
            <a:rect l="l" t="t" r="r" b="b"/>
            <a:pathLst>
              <a:path w="2448560" h="935989">
                <a:moveTo>
                  <a:pt x="0" y="467995"/>
                </a:moveTo>
                <a:lnTo>
                  <a:pt x="1435" y="444246"/>
                </a:lnTo>
                <a:lnTo>
                  <a:pt x="6121" y="420839"/>
                </a:lnTo>
                <a:lnTo>
                  <a:pt x="24841" y="373684"/>
                </a:lnTo>
                <a:lnTo>
                  <a:pt x="55803" y="327964"/>
                </a:lnTo>
                <a:lnTo>
                  <a:pt x="98996" y="283324"/>
                </a:lnTo>
                <a:lnTo>
                  <a:pt x="153365" y="240842"/>
                </a:lnTo>
                <a:lnTo>
                  <a:pt x="218884" y="200520"/>
                </a:lnTo>
                <a:lnTo>
                  <a:pt x="255600" y="181444"/>
                </a:lnTo>
                <a:lnTo>
                  <a:pt x="294843" y="163080"/>
                </a:lnTo>
                <a:lnTo>
                  <a:pt x="336600" y="145440"/>
                </a:lnTo>
                <a:lnTo>
                  <a:pt x="380517" y="128879"/>
                </a:lnTo>
                <a:lnTo>
                  <a:pt x="426237" y="113042"/>
                </a:lnTo>
                <a:lnTo>
                  <a:pt x="474484" y="97917"/>
                </a:lnTo>
                <a:lnTo>
                  <a:pt x="524522" y="83883"/>
                </a:lnTo>
                <a:lnTo>
                  <a:pt x="576364" y="70916"/>
                </a:lnTo>
                <a:lnTo>
                  <a:pt x="629640" y="58686"/>
                </a:lnTo>
                <a:lnTo>
                  <a:pt x="684720" y="47879"/>
                </a:lnTo>
                <a:lnTo>
                  <a:pt x="741235" y="37795"/>
                </a:lnTo>
                <a:lnTo>
                  <a:pt x="798842" y="29159"/>
                </a:lnTo>
                <a:lnTo>
                  <a:pt x="857516" y="21602"/>
                </a:lnTo>
                <a:lnTo>
                  <a:pt x="916914" y="15125"/>
                </a:lnTo>
                <a:lnTo>
                  <a:pt x="977404" y="9715"/>
                </a:lnTo>
                <a:lnTo>
                  <a:pt x="1038606" y="5397"/>
                </a:lnTo>
                <a:lnTo>
                  <a:pt x="1100162" y="2514"/>
                </a:lnTo>
                <a:lnTo>
                  <a:pt x="1162075" y="723"/>
                </a:lnTo>
                <a:lnTo>
                  <a:pt x="1224000" y="0"/>
                </a:lnTo>
                <a:lnTo>
                  <a:pt x="1288084" y="723"/>
                </a:lnTo>
                <a:lnTo>
                  <a:pt x="1351800" y="2514"/>
                </a:lnTo>
                <a:lnTo>
                  <a:pt x="1415516" y="5765"/>
                </a:lnTo>
                <a:lnTo>
                  <a:pt x="1478521" y="10083"/>
                </a:lnTo>
                <a:lnTo>
                  <a:pt x="1540802" y="15836"/>
                </a:lnTo>
                <a:lnTo>
                  <a:pt x="1602003" y="23037"/>
                </a:lnTo>
                <a:lnTo>
                  <a:pt x="1662480" y="30962"/>
                </a:lnTo>
                <a:lnTo>
                  <a:pt x="1721523" y="40322"/>
                </a:lnTo>
                <a:lnTo>
                  <a:pt x="1779485" y="51117"/>
                </a:lnTo>
                <a:lnTo>
                  <a:pt x="1835645" y="62636"/>
                </a:lnTo>
                <a:lnTo>
                  <a:pt x="1890356" y="75603"/>
                </a:lnTo>
                <a:lnTo>
                  <a:pt x="1943277" y="89281"/>
                </a:lnTo>
                <a:lnTo>
                  <a:pt x="1994039" y="104038"/>
                </a:lnTo>
                <a:lnTo>
                  <a:pt x="2042642" y="120243"/>
                </a:lnTo>
                <a:lnTo>
                  <a:pt x="2089073" y="136804"/>
                </a:lnTo>
                <a:lnTo>
                  <a:pt x="2133358" y="154800"/>
                </a:lnTo>
                <a:lnTo>
                  <a:pt x="2174760" y="173164"/>
                </a:lnTo>
                <a:lnTo>
                  <a:pt x="2214003" y="192595"/>
                </a:lnTo>
                <a:lnTo>
                  <a:pt x="2250363" y="212763"/>
                </a:lnTo>
                <a:lnTo>
                  <a:pt x="2283841" y="233641"/>
                </a:lnTo>
                <a:lnTo>
                  <a:pt x="2341803" y="277558"/>
                </a:lnTo>
                <a:lnTo>
                  <a:pt x="2387879" y="323278"/>
                </a:lnTo>
                <a:lnTo>
                  <a:pt x="2421001" y="370446"/>
                </a:lnTo>
                <a:lnTo>
                  <a:pt x="2441155" y="418680"/>
                </a:lnTo>
                <a:lnTo>
                  <a:pt x="2448001" y="467639"/>
                </a:lnTo>
                <a:lnTo>
                  <a:pt x="2447645" y="467639"/>
                </a:lnTo>
                <a:lnTo>
                  <a:pt x="2445842" y="492125"/>
                </a:lnTo>
                <a:lnTo>
                  <a:pt x="2432519" y="540715"/>
                </a:lnTo>
                <a:lnTo>
                  <a:pt x="2405875" y="588606"/>
                </a:lnTo>
                <a:lnTo>
                  <a:pt x="2366276" y="635406"/>
                </a:lnTo>
                <a:lnTo>
                  <a:pt x="2314435" y="680046"/>
                </a:lnTo>
                <a:lnTo>
                  <a:pt x="2250363" y="722515"/>
                </a:lnTo>
                <a:lnTo>
                  <a:pt x="2214003" y="742683"/>
                </a:lnTo>
                <a:lnTo>
                  <a:pt x="2175116" y="762127"/>
                </a:lnTo>
                <a:lnTo>
                  <a:pt x="2133358" y="780846"/>
                </a:lnTo>
                <a:lnTo>
                  <a:pt x="2089442" y="798474"/>
                </a:lnTo>
                <a:lnTo>
                  <a:pt x="2042642" y="815403"/>
                </a:lnTo>
                <a:lnTo>
                  <a:pt x="1994039" y="831240"/>
                </a:lnTo>
                <a:lnTo>
                  <a:pt x="1943277" y="846366"/>
                </a:lnTo>
                <a:lnTo>
                  <a:pt x="1890356" y="860044"/>
                </a:lnTo>
                <a:lnTo>
                  <a:pt x="1836000" y="872998"/>
                </a:lnTo>
                <a:lnTo>
                  <a:pt x="1779485" y="884516"/>
                </a:lnTo>
                <a:lnTo>
                  <a:pt x="1721878" y="894956"/>
                </a:lnTo>
                <a:lnTo>
                  <a:pt x="1662480" y="904684"/>
                </a:lnTo>
                <a:lnTo>
                  <a:pt x="1602003" y="912596"/>
                </a:lnTo>
                <a:lnTo>
                  <a:pt x="1540802" y="919797"/>
                </a:lnTo>
                <a:lnTo>
                  <a:pt x="1478521" y="925563"/>
                </a:lnTo>
                <a:lnTo>
                  <a:pt x="1415516" y="929881"/>
                </a:lnTo>
                <a:lnTo>
                  <a:pt x="1351800" y="933119"/>
                </a:lnTo>
                <a:lnTo>
                  <a:pt x="1288084" y="934923"/>
                </a:lnTo>
                <a:lnTo>
                  <a:pt x="1224000" y="935634"/>
                </a:lnTo>
                <a:lnTo>
                  <a:pt x="1159916" y="934923"/>
                </a:lnTo>
                <a:lnTo>
                  <a:pt x="1096200" y="933119"/>
                </a:lnTo>
                <a:lnTo>
                  <a:pt x="1032484" y="929881"/>
                </a:lnTo>
                <a:lnTo>
                  <a:pt x="969479" y="925563"/>
                </a:lnTo>
                <a:lnTo>
                  <a:pt x="907199" y="919797"/>
                </a:lnTo>
                <a:lnTo>
                  <a:pt x="845997" y="912596"/>
                </a:lnTo>
                <a:lnTo>
                  <a:pt x="785520" y="904684"/>
                </a:lnTo>
                <a:lnTo>
                  <a:pt x="726478" y="895324"/>
                </a:lnTo>
                <a:lnTo>
                  <a:pt x="668515" y="884516"/>
                </a:lnTo>
                <a:lnTo>
                  <a:pt x="612355" y="872998"/>
                </a:lnTo>
                <a:lnTo>
                  <a:pt x="557644" y="860044"/>
                </a:lnTo>
                <a:lnTo>
                  <a:pt x="504723" y="846366"/>
                </a:lnTo>
                <a:lnTo>
                  <a:pt x="453961" y="831596"/>
                </a:lnTo>
                <a:lnTo>
                  <a:pt x="405358" y="815403"/>
                </a:lnTo>
                <a:lnTo>
                  <a:pt x="358914" y="798842"/>
                </a:lnTo>
                <a:lnTo>
                  <a:pt x="314642" y="780846"/>
                </a:lnTo>
                <a:lnTo>
                  <a:pt x="273240" y="762482"/>
                </a:lnTo>
                <a:lnTo>
                  <a:pt x="233997" y="743038"/>
                </a:lnTo>
                <a:lnTo>
                  <a:pt x="197637" y="722884"/>
                </a:lnTo>
                <a:lnTo>
                  <a:pt x="164160" y="702005"/>
                </a:lnTo>
                <a:lnTo>
                  <a:pt x="106197" y="658075"/>
                </a:lnTo>
                <a:lnTo>
                  <a:pt x="60121" y="612355"/>
                </a:lnTo>
                <a:lnTo>
                  <a:pt x="27000" y="565200"/>
                </a:lnTo>
                <a:lnTo>
                  <a:pt x="6845" y="516966"/>
                </a:lnTo>
                <a:lnTo>
                  <a:pt x="0" y="467995"/>
                </a:lnTo>
                <a:close/>
              </a:path>
            </a:pathLst>
          </a:custGeom>
          <a:ln w="39959">
            <a:solidFill>
              <a:srgbClr val="872C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34504" y="1642211"/>
            <a:ext cx="5991860" cy="30721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6385" marR="5080" indent="-274320">
              <a:lnSpc>
                <a:spcPct val="99900"/>
              </a:lnSpc>
              <a:spcBef>
                <a:spcPts val="100"/>
              </a:spcBef>
              <a:buClr>
                <a:srgbClr val="B03E99"/>
              </a:buClr>
              <a:buSzPct val="73076"/>
              <a:buFont typeface="Wingdings 2"/>
              <a:buChar char=""/>
              <a:tabLst>
                <a:tab pos="287020" algn="l"/>
              </a:tabLst>
            </a:pPr>
            <a:r>
              <a:rPr sz="2600" spc="-5" dirty="0">
                <a:latin typeface="Trebuchet MS"/>
                <a:cs typeface="Trebuchet MS"/>
              </a:rPr>
              <a:t>Основная </a:t>
            </a:r>
            <a:r>
              <a:rPr sz="2600" dirty="0">
                <a:latin typeface="Trebuchet MS"/>
                <a:cs typeface="Trebuchet MS"/>
              </a:rPr>
              <a:t>цель </a:t>
            </a:r>
            <a:r>
              <a:rPr sz="2600" spc="-5" dirty="0">
                <a:latin typeface="Trebuchet MS"/>
                <a:cs typeface="Trebuchet MS"/>
              </a:rPr>
              <a:t>использования  занимательного материала </a:t>
            </a:r>
            <a:r>
              <a:rPr sz="2600" dirty="0">
                <a:latin typeface="Trebuchet MS"/>
                <a:cs typeface="Trebuchet MS"/>
              </a:rPr>
              <a:t>-  </a:t>
            </a:r>
            <a:r>
              <a:rPr sz="2600" spc="-5" dirty="0">
                <a:latin typeface="Trebuchet MS"/>
                <a:cs typeface="Trebuchet MS"/>
              </a:rPr>
              <a:t>формирование представлений </a:t>
            </a:r>
            <a:r>
              <a:rPr sz="2600" dirty="0">
                <a:latin typeface="Trebuchet MS"/>
                <a:cs typeface="Trebuchet MS"/>
              </a:rPr>
              <a:t>и  </a:t>
            </a:r>
            <a:r>
              <a:rPr sz="2600" spc="-5" dirty="0">
                <a:latin typeface="Trebuchet MS"/>
                <a:cs typeface="Trebuchet MS"/>
              </a:rPr>
              <a:t>закрепление </a:t>
            </a:r>
            <a:r>
              <a:rPr sz="2600" dirty="0">
                <a:latin typeface="Trebuchet MS"/>
                <a:cs typeface="Trebuchet MS"/>
              </a:rPr>
              <a:t>уже </a:t>
            </a:r>
            <a:r>
              <a:rPr sz="2600" spc="-5" dirty="0">
                <a:latin typeface="Trebuchet MS"/>
                <a:cs typeface="Trebuchet MS"/>
              </a:rPr>
              <a:t>имеющихся знаний</a:t>
            </a:r>
            <a:endParaRPr sz="2600">
              <a:latin typeface="Trebuchet MS"/>
              <a:cs typeface="Trebuchet MS"/>
            </a:endParaRPr>
          </a:p>
          <a:p>
            <a:pPr marL="48260" marR="4653280" indent="181610">
              <a:lnSpc>
                <a:spcPct val="100000"/>
              </a:lnSpc>
              <a:spcBef>
                <a:spcPts val="1385"/>
              </a:spcBef>
            </a:pPr>
            <a:r>
              <a:rPr sz="1800" i="1" spc="-5" dirty="0">
                <a:solidFill>
                  <a:srgbClr val="FFFFFF"/>
                </a:solidFill>
                <a:latin typeface="Trebuchet MS"/>
                <a:cs typeface="Trebuchet MS"/>
              </a:rPr>
              <a:t>Игровые  </a:t>
            </a:r>
            <a:r>
              <a:rPr sz="1800" i="1" spc="-10" dirty="0">
                <a:solidFill>
                  <a:srgbClr val="FFFFFF"/>
                </a:solidFill>
                <a:latin typeface="Trebuchet MS"/>
                <a:cs typeface="Trebuchet MS"/>
              </a:rPr>
              <a:t>м</a:t>
            </a:r>
            <a:r>
              <a:rPr sz="1800" i="1" spc="-5" dirty="0">
                <a:solidFill>
                  <a:srgbClr val="FFFFFF"/>
                </a:solidFill>
                <a:latin typeface="Trebuchet MS"/>
                <a:cs typeface="Trebuchet MS"/>
              </a:rPr>
              <a:t>ате</a:t>
            </a:r>
            <a:r>
              <a:rPr sz="1800" i="1" dirty="0">
                <a:solidFill>
                  <a:srgbClr val="FFFFFF"/>
                </a:solidFill>
                <a:latin typeface="Trebuchet MS"/>
                <a:cs typeface="Trebuchet MS"/>
              </a:rPr>
              <a:t>р</a:t>
            </a:r>
            <a:r>
              <a:rPr sz="1800" i="1" spc="-5" dirty="0">
                <a:solidFill>
                  <a:srgbClr val="FFFFFF"/>
                </a:solidFill>
                <a:latin typeface="Trebuchet MS"/>
                <a:cs typeface="Trebuchet MS"/>
              </a:rPr>
              <a:t>иа</a:t>
            </a:r>
            <a:r>
              <a:rPr sz="1800" i="1" dirty="0">
                <a:solidFill>
                  <a:srgbClr val="FFFFFF"/>
                </a:solidFill>
                <a:latin typeface="Trebuchet MS"/>
                <a:cs typeface="Trebuchet MS"/>
              </a:rPr>
              <a:t>лы</a:t>
            </a:r>
            <a:endParaRPr sz="1800">
              <a:latin typeface="Trebuchet MS"/>
              <a:cs typeface="Trebuchet MS"/>
            </a:endParaRPr>
          </a:p>
          <a:p>
            <a:pPr marL="3303270">
              <a:lnSpc>
                <a:spcPts val="1500"/>
              </a:lnSpc>
            </a:pPr>
            <a:r>
              <a:rPr sz="1800" i="1" spc="-5" dirty="0">
                <a:solidFill>
                  <a:srgbClr val="FFFFFF"/>
                </a:solidFill>
                <a:latin typeface="Trebuchet MS"/>
                <a:cs typeface="Trebuchet MS"/>
              </a:rPr>
              <a:t>Настольно</a:t>
            </a:r>
            <a:r>
              <a:rPr sz="1800" i="1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i="1" dirty="0">
                <a:solidFill>
                  <a:srgbClr val="FFFFFF"/>
                </a:solidFill>
                <a:latin typeface="Trebuchet MS"/>
                <a:cs typeface="Trebuchet MS"/>
              </a:rPr>
              <a:t>-</a:t>
            </a:r>
            <a:endParaRPr sz="1800">
              <a:latin typeface="Trebuchet MS"/>
              <a:cs typeface="Trebuchet MS"/>
            </a:endParaRPr>
          </a:p>
          <a:p>
            <a:pPr marL="2945130" marR="973455" indent="384810">
              <a:lnSpc>
                <a:spcPct val="100000"/>
              </a:lnSpc>
            </a:pPr>
            <a:r>
              <a:rPr sz="1800" i="1" spc="-5" dirty="0">
                <a:solidFill>
                  <a:srgbClr val="FFFFFF"/>
                </a:solidFill>
                <a:latin typeface="Trebuchet MS"/>
                <a:cs typeface="Trebuchet MS"/>
              </a:rPr>
              <a:t>печатные </a:t>
            </a:r>
            <a:r>
              <a:rPr sz="1800" i="1" dirty="0">
                <a:solidFill>
                  <a:srgbClr val="FFFFFF"/>
                </a:solidFill>
                <a:latin typeface="Trebuchet MS"/>
                <a:cs typeface="Trebuchet MS"/>
              </a:rPr>
              <a:t>и  </a:t>
            </a:r>
            <a:r>
              <a:rPr sz="1800" i="1" spc="-5" dirty="0">
                <a:solidFill>
                  <a:srgbClr val="FFFFFF"/>
                </a:solidFill>
                <a:latin typeface="Trebuchet MS"/>
                <a:cs typeface="Trebuchet MS"/>
              </a:rPr>
              <a:t>развивающие</a:t>
            </a:r>
            <a:r>
              <a:rPr sz="1800" i="1" spc="-6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i="1" spc="-5" dirty="0">
                <a:solidFill>
                  <a:srgbClr val="FFFFFF"/>
                </a:solidFill>
                <a:latin typeface="Trebuchet MS"/>
                <a:cs typeface="Trebuchet MS"/>
              </a:rPr>
              <a:t>игры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94218" y="3765775"/>
            <a:ext cx="8635674" cy="282348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864984" y="4973294"/>
            <a:ext cx="150622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6215" marR="5080" indent="-184150">
              <a:lnSpc>
                <a:spcPct val="100000"/>
              </a:lnSpc>
              <a:spcBef>
                <a:spcPts val="100"/>
              </a:spcBef>
            </a:pPr>
            <a:r>
              <a:rPr sz="1800" i="1" spc="-5" dirty="0">
                <a:solidFill>
                  <a:srgbClr val="FFFFFF"/>
                </a:solidFill>
                <a:latin typeface="Trebuchet MS"/>
                <a:cs typeface="Trebuchet MS"/>
              </a:rPr>
              <a:t>Ра</a:t>
            </a:r>
            <a:r>
              <a:rPr sz="1800" i="1" spc="5" dirty="0">
                <a:solidFill>
                  <a:srgbClr val="FFFFFF"/>
                </a:solidFill>
                <a:latin typeface="Trebuchet MS"/>
                <a:cs typeface="Trebuchet MS"/>
              </a:rPr>
              <a:t>з</a:t>
            </a:r>
            <a:r>
              <a:rPr sz="1800" i="1" spc="-5" dirty="0">
                <a:solidFill>
                  <a:srgbClr val="FFFFFF"/>
                </a:solidFill>
                <a:latin typeface="Trebuchet MS"/>
                <a:cs typeface="Trebuchet MS"/>
              </a:rPr>
              <a:t>д</a:t>
            </a:r>
            <a:r>
              <a:rPr sz="1800" i="1" spc="5" dirty="0">
                <a:solidFill>
                  <a:srgbClr val="FFFFFF"/>
                </a:solidFill>
                <a:latin typeface="Trebuchet MS"/>
                <a:cs typeface="Trebuchet MS"/>
              </a:rPr>
              <a:t>а</a:t>
            </a:r>
            <a:r>
              <a:rPr sz="1800" i="1" spc="-5" dirty="0">
                <a:solidFill>
                  <a:srgbClr val="FFFFFF"/>
                </a:solidFill>
                <a:latin typeface="Trebuchet MS"/>
                <a:cs typeface="Trebuchet MS"/>
              </a:rPr>
              <a:t>точ</a:t>
            </a:r>
            <a:r>
              <a:rPr sz="1800" i="1" dirty="0">
                <a:solidFill>
                  <a:srgbClr val="FFFFFF"/>
                </a:solidFill>
                <a:latin typeface="Trebuchet MS"/>
                <a:cs typeface="Trebuchet MS"/>
              </a:rPr>
              <a:t>ный  </a:t>
            </a:r>
            <a:r>
              <a:rPr sz="1800" i="1" spc="-5" dirty="0">
                <a:solidFill>
                  <a:srgbClr val="FFFFFF"/>
                </a:solidFill>
                <a:latin typeface="Trebuchet MS"/>
                <a:cs typeface="Trebuchet MS"/>
              </a:rPr>
              <a:t>материал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335636" y="3214446"/>
            <a:ext cx="2808605" cy="1007744"/>
          </a:xfrm>
          <a:custGeom>
            <a:avLst/>
            <a:gdLst/>
            <a:ahLst/>
            <a:cxnLst/>
            <a:rect l="l" t="t" r="r" b="b"/>
            <a:pathLst>
              <a:path w="2808604" h="1007745">
                <a:moveTo>
                  <a:pt x="1403997" y="0"/>
                </a:moveTo>
                <a:lnTo>
                  <a:pt x="1332725" y="711"/>
                </a:lnTo>
                <a:lnTo>
                  <a:pt x="1261808" y="2514"/>
                </a:lnTo>
                <a:lnTo>
                  <a:pt x="1191247" y="5753"/>
                </a:lnTo>
                <a:lnTo>
                  <a:pt x="1121409" y="10439"/>
                </a:lnTo>
                <a:lnTo>
                  <a:pt x="1051928" y="16192"/>
                </a:lnTo>
                <a:lnTo>
                  <a:pt x="983526" y="23037"/>
                </a:lnTo>
                <a:lnTo>
                  <a:pt x="916203" y="31318"/>
                </a:lnTo>
                <a:lnTo>
                  <a:pt x="849960" y="40678"/>
                </a:lnTo>
                <a:lnTo>
                  <a:pt x="785520" y="51473"/>
                </a:lnTo>
                <a:lnTo>
                  <a:pt x="722528" y="63347"/>
                </a:lnTo>
                <a:lnTo>
                  <a:pt x="660958" y="76314"/>
                </a:lnTo>
                <a:lnTo>
                  <a:pt x="601560" y="90347"/>
                </a:lnTo>
                <a:lnTo>
                  <a:pt x="544322" y="105473"/>
                </a:lnTo>
                <a:lnTo>
                  <a:pt x="489242" y="121678"/>
                </a:lnTo>
                <a:lnTo>
                  <a:pt x="436321" y="138595"/>
                </a:lnTo>
                <a:lnTo>
                  <a:pt x="385927" y="156959"/>
                </a:lnTo>
                <a:lnTo>
                  <a:pt x="338404" y="175679"/>
                </a:lnTo>
                <a:lnTo>
                  <a:pt x="293408" y="195478"/>
                </a:lnTo>
                <a:lnTo>
                  <a:pt x="251282" y="215988"/>
                </a:lnTo>
                <a:lnTo>
                  <a:pt x="212039" y="237591"/>
                </a:lnTo>
                <a:lnTo>
                  <a:pt x="176047" y="259549"/>
                </a:lnTo>
                <a:lnTo>
                  <a:pt x="143281" y="282232"/>
                </a:lnTo>
                <a:lnTo>
                  <a:pt x="87121" y="329031"/>
                </a:lnTo>
                <a:lnTo>
                  <a:pt x="44640" y="377634"/>
                </a:lnTo>
                <a:lnTo>
                  <a:pt x="16205" y="427672"/>
                </a:lnTo>
                <a:lnTo>
                  <a:pt x="1803" y="478434"/>
                </a:lnTo>
                <a:lnTo>
                  <a:pt x="0" y="503999"/>
                </a:lnTo>
                <a:lnTo>
                  <a:pt x="1803" y="530275"/>
                </a:lnTo>
                <a:lnTo>
                  <a:pt x="17284" y="582828"/>
                </a:lnTo>
                <a:lnTo>
                  <a:pt x="47878" y="634314"/>
                </a:lnTo>
                <a:lnTo>
                  <a:pt x="93598" y="684352"/>
                </a:lnTo>
                <a:lnTo>
                  <a:pt x="153365" y="732599"/>
                </a:lnTo>
                <a:lnTo>
                  <a:pt x="188277" y="755992"/>
                </a:lnTo>
                <a:lnTo>
                  <a:pt x="226809" y="778319"/>
                </a:lnTo>
                <a:lnTo>
                  <a:pt x="268566" y="799909"/>
                </a:lnTo>
                <a:lnTo>
                  <a:pt x="313207" y="820788"/>
                </a:lnTo>
                <a:lnTo>
                  <a:pt x="361086" y="840955"/>
                </a:lnTo>
                <a:lnTo>
                  <a:pt x="411479" y="860031"/>
                </a:lnTo>
                <a:lnTo>
                  <a:pt x="464769" y="878395"/>
                </a:lnTo>
                <a:lnTo>
                  <a:pt x="520928" y="895311"/>
                </a:lnTo>
                <a:lnTo>
                  <a:pt x="579247" y="911517"/>
                </a:lnTo>
                <a:lnTo>
                  <a:pt x="639724" y="926274"/>
                </a:lnTo>
                <a:lnTo>
                  <a:pt x="702360" y="940307"/>
                </a:lnTo>
                <a:lnTo>
                  <a:pt x="766800" y="952919"/>
                </a:lnTo>
                <a:lnTo>
                  <a:pt x="833043" y="964069"/>
                </a:lnTo>
                <a:lnTo>
                  <a:pt x="901077" y="974153"/>
                </a:lnTo>
                <a:lnTo>
                  <a:pt x="970203" y="983157"/>
                </a:lnTo>
                <a:lnTo>
                  <a:pt x="1040764" y="990358"/>
                </a:lnTo>
                <a:lnTo>
                  <a:pt x="1112405" y="996480"/>
                </a:lnTo>
                <a:lnTo>
                  <a:pt x="1184402" y="1001509"/>
                </a:lnTo>
                <a:lnTo>
                  <a:pt x="1257477" y="1004747"/>
                </a:lnTo>
                <a:lnTo>
                  <a:pt x="1330566" y="1006919"/>
                </a:lnTo>
                <a:lnTo>
                  <a:pt x="1403997" y="1007630"/>
                </a:lnTo>
                <a:lnTo>
                  <a:pt x="1477441" y="1006919"/>
                </a:lnTo>
                <a:lnTo>
                  <a:pt x="1550885" y="1004747"/>
                </a:lnTo>
                <a:lnTo>
                  <a:pt x="1623606" y="1001509"/>
                </a:lnTo>
                <a:lnTo>
                  <a:pt x="1695957" y="996480"/>
                </a:lnTo>
                <a:lnTo>
                  <a:pt x="1767243" y="990358"/>
                </a:lnTo>
                <a:lnTo>
                  <a:pt x="1837804" y="982789"/>
                </a:lnTo>
                <a:lnTo>
                  <a:pt x="1906917" y="974153"/>
                </a:lnTo>
                <a:lnTo>
                  <a:pt x="1974964" y="964069"/>
                </a:lnTo>
                <a:lnTo>
                  <a:pt x="2041207" y="952550"/>
                </a:lnTo>
                <a:lnTo>
                  <a:pt x="2106002" y="939952"/>
                </a:lnTo>
                <a:lnTo>
                  <a:pt x="2168639" y="926274"/>
                </a:lnTo>
                <a:lnTo>
                  <a:pt x="2229129" y="911148"/>
                </a:lnTo>
                <a:lnTo>
                  <a:pt x="2287447" y="895311"/>
                </a:lnTo>
                <a:lnTo>
                  <a:pt x="2343238" y="878039"/>
                </a:lnTo>
                <a:lnTo>
                  <a:pt x="2396528" y="860031"/>
                </a:lnTo>
                <a:lnTo>
                  <a:pt x="2447289" y="840955"/>
                </a:lnTo>
                <a:lnTo>
                  <a:pt x="2494800" y="820788"/>
                </a:lnTo>
                <a:lnTo>
                  <a:pt x="2539441" y="799909"/>
                </a:lnTo>
                <a:lnTo>
                  <a:pt x="2581198" y="777951"/>
                </a:lnTo>
                <a:lnTo>
                  <a:pt x="2619717" y="755637"/>
                </a:lnTo>
                <a:lnTo>
                  <a:pt x="2654642" y="732231"/>
                </a:lnTo>
                <a:lnTo>
                  <a:pt x="2686329" y="708469"/>
                </a:lnTo>
                <a:lnTo>
                  <a:pt x="2738881" y="659511"/>
                </a:lnTo>
                <a:lnTo>
                  <a:pt x="2777045" y="608393"/>
                </a:lnTo>
                <a:lnTo>
                  <a:pt x="2800083" y="556196"/>
                </a:lnTo>
                <a:lnTo>
                  <a:pt x="2807639" y="503631"/>
                </a:lnTo>
                <a:lnTo>
                  <a:pt x="2808008" y="503631"/>
                </a:lnTo>
                <a:lnTo>
                  <a:pt x="2800083" y="451078"/>
                </a:lnTo>
                <a:lnTo>
                  <a:pt x="2777045" y="398868"/>
                </a:lnTo>
                <a:lnTo>
                  <a:pt x="2738881" y="348119"/>
                </a:lnTo>
                <a:lnTo>
                  <a:pt x="2686329" y="298792"/>
                </a:lnTo>
                <a:lnTo>
                  <a:pt x="2654642" y="275031"/>
                </a:lnTo>
                <a:lnTo>
                  <a:pt x="2619717" y="251637"/>
                </a:lnTo>
                <a:lnTo>
                  <a:pt x="2581198" y="229311"/>
                </a:lnTo>
                <a:lnTo>
                  <a:pt x="2539441" y="207708"/>
                </a:lnTo>
                <a:lnTo>
                  <a:pt x="2494800" y="186829"/>
                </a:lnTo>
                <a:lnTo>
                  <a:pt x="2446921" y="166674"/>
                </a:lnTo>
                <a:lnTo>
                  <a:pt x="2396528" y="147599"/>
                </a:lnTo>
                <a:lnTo>
                  <a:pt x="2343238" y="129235"/>
                </a:lnTo>
                <a:lnTo>
                  <a:pt x="2287079" y="112318"/>
                </a:lnTo>
                <a:lnTo>
                  <a:pt x="2228761" y="96113"/>
                </a:lnTo>
                <a:lnTo>
                  <a:pt x="2168283" y="81356"/>
                </a:lnTo>
                <a:lnTo>
                  <a:pt x="2105647" y="67310"/>
                </a:lnTo>
                <a:lnTo>
                  <a:pt x="2041207" y="54711"/>
                </a:lnTo>
                <a:lnTo>
                  <a:pt x="1974964" y="43548"/>
                </a:lnTo>
                <a:lnTo>
                  <a:pt x="1906917" y="33477"/>
                </a:lnTo>
                <a:lnTo>
                  <a:pt x="1837804" y="24472"/>
                </a:lnTo>
                <a:lnTo>
                  <a:pt x="1767243" y="17272"/>
                </a:lnTo>
                <a:lnTo>
                  <a:pt x="1695602" y="11150"/>
                </a:lnTo>
                <a:lnTo>
                  <a:pt x="1623606" y="6108"/>
                </a:lnTo>
                <a:lnTo>
                  <a:pt x="1550517" y="2870"/>
                </a:lnTo>
                <a:lnTo>
                  <a:pt x="1477441" y="711"/>
                </a:lnTo>
                <a:lnTo>
                  <a:pt x="1403997" y="0"/>
                </a:lnTo>
                <a:close/>
              </a:path>
            </a:pathLst>
          </a:custGeom>
          <a:solidFill>
            <a:srgbClr val="B73C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335636" y="3214446"/>
            <a:ext cx="2808605" cy="1007744"/>
          </a:xfrm>
          <a:custGeom>
            <a:avLst/>
            <a:gdLst/>
            <a:ahLst/>
            <a:cxnLst/>
            <a:rect l="l" t="t" r="r" b="b"/>
            <a:pathLst>
              <a:path w="2808604" h="1007745">
                <a:moveTo>
                  <a:pt x="0" y="503999"/>
                </a:moveTo>
                <a:lnTo>
                  <a:pt x="1803" y="478434"/>
                </a:lnTo>
                <a:lnTo>
                  <a:pt x="7200" y="452869"/>
                </a:lnTo>
                <a:lnTo>
                  <a:pt x="28447" y="402475"/>
                </a:lnTo>
                <a:lnTo>
                  <a:pt x="64084" y="353148"/>
                </a:lnTo>
                <a:lnTo>
                  <a:pt x="113398" y="305269"/>
                </a:lnTo>
                <a:lnTo>
                  <a:pt x="176047" y="259549"/>
                </a:lnTo>
                <a:lnTo>
                  <a:pt x="212039" y="237591"/>
                </a:lnTo>
                <a:lnTo>
                  <a:pt x="251282" y="215988"/>
                </a:lnTo>
                <a:lnTo>
                  <a:pt x="293408" y="195478"/>
                </a:lnTo>
                <a:lnTo>
                  <a:pt x="338404" y="175679"/>
                </a:lnTo>
                <a:lnTo>
                  <a:pt x="385927" y="156959"/>
                </a:lnTo>
                <a:lnTo>
                  <a:pt x="436321" y="138595"/>
                </a:lnTo>
                <a:lnTo>
                  <a:pt x="489242" y="121678"/>
                </a:lnTo>
                <a:lnTo>
                  <a:pt x="544322" y="105473"/>
                </a:lnTo>
                <a:lnTo>
                  <a:pt x="601560" y="90347"/>
                </a:lnTo>
                <a:lnTo>
                  <a:pt x="660958" y="76314"/>
                </a:lnTo>
                <a:lnTo>
                  <a:pt x="722528" y="63347"/>
                </a:lnTo>
                <a:lnTo>
                  <a:pt x="785520" y="51473"/>
                </a:lnTo>
                <a:lnTo>
                  <a:pt x="849960" y="40678"/>
                </a:lnTo>
                <a:lnTo>
                  <a:pt x="916203" y="31318"/>
                </a:lnTo>
                <a:lnTo>
                  <a:pt x="983526" y="23037"/>
                </a:lnTo>
                <a:lnTo>
                  <a:pt x="1051928" y="16192"/>
                </a:lnTo>
                <a:lnTo>
                  <a:pt x="1121409" y="10439"/>
                </a:lnTo>
                <a:lnTo>
                  <a:pt x="1191247" y="5753"/>
                </a:lnTo>
                <a:lnTo>
                  <a:pt x="1261808" y="2514"/>
                </a:lnTo>
                <a:lnTo>
                  <a:pt x="1332725" y="711"/>
                </a:lnTo>
                <a:lnTo>
                  <a:pt x="1403997" y="0"/>
                </a:lnTo>
                <a:lnTo>
                  <a:pt x="1477441" y="711"/>
                </a:lnTo>
                <a:lnTo>
                  <a:pt x="1550517" y="2870"/>
                </a:lnTo>
                <a:lnTo>
                  <a:pt x="1623606" y="6108"/>
                </a:lnTo>
                <a:lnTo>
                  <a:pt x="1695602" y="11150"/>
                </a:lnTo>
                <a:lnTo>
                  <a:pt x="1767243" y="17272"/>
                </a:lnTo>
                <a:lnTo>
                  <a:pt x="1837804" y="24472"/>
                </a:lnTo>
                <a:lnTo>
                  <a:pt x="1906917" y="33477"/>
                </a:lnTo>
                <a:lnTo>
                  <a:pt x="1974964" y="43548"/>
                </a:lnTo>
                <a:lnTo>
                  <a:pt x="2041207" y="54711"/>
                </a:lnTo>
                <a:lnTo>
                  <a:pt x="2105647" y="67310"/>
                </a:lnTo>
                <a:lnTo>
                  <a:pt x="2168283" y="81356"/>
                </a:lnTo>
                <a:lnTo>
                  <a:pt x="2228761" y="96113"/>
                </a:lnTo>
                <a:lnTo>
                  <a:pt x="2287079" y="112318"/>
                </a:lnTo>
                <a:lnTo>
                  <a:pt x="2343238" y="129235"/>
                </a:lnTo>
                <a:lnTo>
                  <a:pt x="2396528" y="147599"/>
                </a:lnTo>
                <a:lnTo>
                  <a:pt x="2446921" y="166674"/>
                </a:lnTo>
                <a:lnTo>
                  <a:pt x="2494800" y="186829"/>
                </a:lnTo>
                <a:lnTo>
                  <a:pt x="2539441" y="207708"/>
                </a:lnTo>
                <a:lnTo>
                  <a:pt x="2581198" y="229311"/>
                </a:lnTo>
                <a:lnTo>
                  <a:pt x="2619717" y="251637"/>
                </a:lnTo>
                <a:lnTo>
                  <a:pt x="2654642" y="275031"/>
                </a:lnTo>
                <a:lnTo>
                  <a:pt x="2686329" y="298792"/>
                </a:lnTo>
                <a:lnTo>
                  <a:pt x="2738881" y="348119"/>
                </a:lnTo>
                <a:lnTo>
                  <a:pt x="2777045" y="398868"/>
                </a:lnTo>
                <a:lnTo>
                  <a:pt x="2800083" y="451078"/>
                </a:lnTo>
                <a:lnTo>
                  <a:pt x="2808008" y="503631"/>
                </a:lnTo>
                <a:lnTo>
                  <a:pt x="2807639" y="503631"/>
                </a:lnTo>
                <a:lnTo>
                  <a:pt x="2805849" y="529907"/>
                </a:lnTo>
                <a:lnTo>
                  <a:pt x="2790367" y="582472"/>
                </a:lnTo>
                <a:lnTo>
                  <a:pt x="2759760" y="633958"/>
                </a:lnTo>
                <a:lnTo>
                  <a:pt x="2714409" y="684352"/>
                </a:lnTo>
                <a:lnTo>
                  <a:pt x="2654642" y="732231"/>
                </a:lnTo>
                <a:lnTo>
                  <a:pt x="2619717" y="755637"/>
                </a:lnTo>
                <a:lnTo>
                  <a:pt x="2581198" y="777951"/>
                </a:lnTo>
                <a:lnTo>
                  <a:pt x="2539441" y="799909"/>
                </a:lnTo>
                <a:lnTo>
                  <a:pt x="2494800" y="820788"/>
                </a:lnTo>
                <a:lnTo>
                  <a:pt x="2447289" y="840955"/>
                </a:lnTo>
                <a:lnTo>
                  <a:pt x="2396528" y="860031"/>
                </a:lnTo>
                <a:lnTo>
                  <a:pt x="2343238" y="878039"/>
                </a:lnTo>
                <a:lnTo>
                  <a:pt x="2287447" y="895311"/>
                </a:lnTo>
                <a:lnTo>
                  <a:pt x="2229129" y="911148"/>
                </a:lnTo>
                <a:lnTo>
                  <a:pt x="2168639" y="926274"/>
                </a:lnTo>
                <a:lnTo>
                  <a:pt x="2106002" y="939952"/>
                </a:lnTo>
                <a:lnTo>
                  <a:pt x="2041207" y="952550"/>
                </a:lnTo>
                <a:lnTo>
                  <a:pt x="1974964" y="964069"/>
                </a:lnTo>
                <a:lnTo>
                  <a:pt x="1906917" y="974153"/>
                </a:lnTo>
                <a:lnTo>
                  <a:pt x="1837804" y="982789"/>
                </a:lnTo>
                <a:lnTo>
                  <a:pt x="1767243" y="990358"/>
                </a:lnTo>
                <a:lnTo>
                  <a:pt x="1695957" y="996480"/>
                </a:lnTo>
                <a:lnTo>
                  <a:pt x="1623606" y="1001509"/>
                </a:lnTo>
                <a:lnTo>
                  <a:pt x="1550885" y="1004747"/>
                </a:lnTo>
                <a:lnTo>
                  <a:pt x="1477441" y="1006919"/>
                </a:lnTo>
                <a:lnTo>
                  <a:pt x="1403997" y="1007630"/>
                </a:lnTo>
                <a:lnTo>
                  <a:pt x="1330566" y="1006919"/>
                </a:lnTo>
                <a:lnTo>
                  <a:pt x="1257477" y="1004747"/>
                </a:lnTo>
                <a:lnTo>
                  <a:pt x="1184402" y="1001509"/>
                </a:lnTo>
                <a:lnTo>
                  <a:pt x="1112405" y="996480"/>
                </a:lnTo>
                <a:lnTo>
                  <a:pt x="1040764" y="990358"/>
                </a:lnTo>
                <a:lnTo>
                  <a:pt x="970203" y="983157"/>
                </a:lnTo>
                <a:lnTo>
                  <a:pt x="901077" y="974153"/>
                </a:lnTo>
                <a:lnTo>
                  <a:pt x="833043" y="964069"/>
                </a:lnTo>
                <a:lnTo>
                  <a:pt x="766800" y="952919"/>
                </a:lnTo>
                <a:lnTo>
                  <a:pt x="702360" y="940307"/>
                </a:lnTo>
                <a:lnTo>
                  <a:pt x="639724" y="926274"/>
                </a:lnTo>
                <a:lnTo>
                  <a:pt x="579247" y="911517"/>
                </a:lnTo>
                <a:lnTo>
                  <a:pt x="520928" y="895311"/>
                </a:lnTo>
                <a:lnTo>
                  <a:pt x="464769" y="878395"/>
                </a:lnTo>
                <a:lnTo>
                  <a:pt x="411479" y="860031"/>
                </a:lnTo>
                <a:lnTo>
                  <a:pt x="361086" y="840955"/>
                </a:lnTo>
                <a:lnTo>
                  <a:pt x="313207" y="820788"/>
                </a:lnTo>
                <a:lnTo>
                  <a:pt x="268566" y="799909"/>
                </a:lnTo>
                <a:lnTo>
                  <a:pt x="226809" y="778319"/>
                </a:lnTo>
                <a:lnTo>
                  <a:pt x="188277" y="755992"/>
                </a:lnTo>
                <a:lnTo>
                  <a:pt x="153365" y="732599"/>
                </a:lnTo>
                <a:lnTo>
                  <a:pt x="121678" y="708837"/>
                </a:lnTo>
                <a:lnTo>
                  <a:pt x="69126" y="659511"/>
                </a:lnTo>
                <a:lnTo>
                  <a:pt x="30962" y="608749"/>
                </a:lnTo>
                <a:lnTo>
                  <a:pt x="7924" y="556552"/>
                </a:lnTo>
                <a:lnTo>
                  <a:pt x="0" y="503999"/>
                </a:lnTo>
                <a:close/>
              </a:path>
            </a:pathLst>
          </a:custGeom>
          <a:ln w="39959">
            <a:solidFill>
              <a:srgbClr val="872C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6878421" y="3431425"/>
            <a:ext cx="172275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96900" marR="5080" indent="-584835">
              <a:lnSpc>
                <a:spcPct val="100000"/>
              </a:lnSpc>
              <a:spcBef>
                <a:spcPts val="100"/>
              </a:spcBef>
            </a:pPr>
            <a:r>
              <a:rPr sz="1800" i="1" spc="5" dirty="0">
                <a:solidFill>
                  <a:srgbClr val="FFFFFF"/>
                </a:solidFill>
                <a:latin typeface="Trebuchet MS"/>
                <a:cs typeface="Trebuchet MS"/>
              </a:rPr>
              <a:t>Д</a:t>
            </a:r>
            <a:r>
              <a:rPr sz="1800" i="1" spc="-5" dirty="0">
                <a:solidFill>
                  <a:srgbClr val="FFFFFF"/>
                </a:solidFill>
                <a:latin typeface="Trebuchet MS"/>
                <a:cs typeface="Trebuchet MS"/>
              </a:rPr>
              <a:t>ид</a:t>
            </a:r>
            <a:r>
              <a:rPr sz="1800" i="1" spc="5" dirty="0">
                <a:solidFill>
                  <a:srgbClr val="FFFFFF"/>
                </a:solidFill>
                <a:latin typeface="Trebuchet MS"/>
                <a:cs typeface="Trebuchet MS"/>
              </a:rPr>
              <a:t>а</a:t>
            </a:r>
            <a:r>
              <a:rPr sz="1800" i="1" spc="-5" dirty="0">
                <a:solidFill>
                  <a:srgbClr val="FFFFFF"/>
                </a:solidFill>
                <a:latin typeface="Trebuchet MS"/>
                <a:cs typeface="Trebuchet MS"/>
              </a:rPr>
              <a:t>ктич</a:t>
            </a:r>
            <a:r>
              <a:rPr sz="1800" i="1" spc="-10" dirty="0">
                <a:solidFill>
                  <a:srgbClr val="FFFFFF"/>
                </a:solidFill>
                <a:latin typeface="Trebuchet MS"/>
                <a:cs typeface="Trebuchet MS"/>
              </a:rPr>
              <a:t>е</a:t>
            </a:r>
            <a:r>
              <a:rPr sz="1800" i="1" spc="-5" dirty="0">
                <a:solidFill>
                  <a:srgbClr val="FFFFFF"/>
                </a:solidFill>
                <a:latin typeface="Trebuchet MS"/>
                <a:cs typeface="Trebuchet MS"/>
              </a:rPr>
              <a:t>ски</a:t>
            </a:r>
            <a:r>
              <a:rPr sz="1800" i="1" dirty="0">
                <a:solidFill>
                  <a:srgbClr val="FFFFFF"/>
                </a:solidFill>
                <a:latin typeface="Trebuchet MS"/>
                <a:cs typeface="Trebuchet MS"/>
              </a:rPr>
              <a:t>е  </a:t>
            </a:r>
            <a:r>
              <a:rPr sz="1800" i="1" spc="-5" dirty="0">
                <a:solidFill>
                  <a:srgbClr val="FFFFFF"/>
                </a:solidFill>
                <a:latin typeface="Trebuchet MS"/>
                <a:cs typeface="Trebuchet MS"/>
              </a:rPr>
              <a:t>игры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948379" y="5965101"/>
            <a:ext cx="11049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i="1" spc="-10" dirty="0">
                <a:solidFill>
                  <a:srgbClr val="FFFFFF"/>
                </a:solidFill>
                <a:latin typeface="Trebuchet MS"/>
                <a:cs typeface="Trebuchet MS"/>
              </a:rPr>
              <a:t>Раскраски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379095" y="5152225"/>
            <a:ext cx="1908810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100000"/>
              </a:lnSpc>
              <a:spcBef>
                <a:spcPts val="100"/>
              </a:spcBef>
            </a:pPr>
            <a:r>
              <a:rPr sz="1800" i="1" spc="-5" dirty="0">
                <a:solidFill>
                  <a:srgbClr val="FFFFFF"/>
                </a:solidFill>
                <a:latin typeface="Trebuchet MS"/>
                <a:cs typeface="Trebuchet MS"/>
              </a:rPr>
              <a:t>Материалы для  и</a:t>
            </a:r>
            <a:r>
              <a:rPr sz="1800" i="1" dirty="0">
                <a:solidFill>
                  <a:srgbClr val="FFFFFF"/>
                </a:solidFill>
                <a:latin typeface="Trebuchet MS"/>
                <a:cs typeface="Trebuchet MS"/>
              </a:rPr>
              <a:t>н</a:t>
            </a:r>
            <a:r>
              <a:rPr sz="1800" i="1" spc="5" dirty="0">
                <a:solidFill>
                  <a:srgbClr val="FFFFFF"/>
                </a:solidFill>
                <a:latin typeface="Trebuchet MS"/>
                <a:cs typeface="Trebuchet MS"/>
              </a:rPr>
              <a:t>д</a:t>
            </a:r>
            <a:r>
              <a:rPr sz="1800" i="1" spc="-5" dirty="0">
                <a:solidFill>
                  <a:srgbClr val="FFFFFF"/>
                </a:solidFill>
                <a:latin typeface="Trebuchet MS"/>
                <a:cs typeface="Trebuchet MS"/>
              </a:rPr>
              <a:t>иви</a:t>
            </a:r>
            <a:r>
              <a:rPr sz="1800" i="1" spc="5" dirty="0">
                <a:solidFill>
                  <a:srgbClr val="FFFFFF"/>
                </a:solidFill>
                <a:latin typeface="Trebuchet MS"/>
                <a:cs typeface="Trebuchet MS"/>
              </a:rPr>
              <a:t>д</a:t>
            </a:r>
            <a:r>
              <a:rPr sz="1800" i="1" dirty="0">
                <a:solidFill>
                  <a:srgbClr val="FFFFFF"/>
                </a:solidFill>
                <a:latin typeface="Trebuchet MS"/>
                <a:cs typeface="Trebuchet MS"/>
              </a:rPr>
              <a:t>у</a:t>
            </a:r>
            <a:r>
              <a:rPr sz="1800" i="1" spc="-5" dirty="0">
                <a:solidFill>
                  <a:srgbClr val="FFFFFF"/>
                </a:solidFill>
                <a:latin typeface="Trebuchet MS"/>
                <a:cs typeface="Trebuchet MS"/>
              </a:rPr>
              <a:t>а</a:t>
            </a:r>
            <a:r>
              <a:rPr sz="1800" i="1" spc="-10" dirty="0">
                <a:solidFill>
                  <a:srgbClr val="FFFFFF"/>
                </a:solidFill>
                <a:latin typeface="Trebuchet MS"/>
                <a:cs typeface="Trebuchet MS"/>
              </a:rPr>
              <a:t>ль</a:t>
            </a:r>
            <a:r>
              <a:rPr sz="1800" i="1" dirty="0">
                <a:solidFill>
                  <a:srgbClr val="FFFFFF"/>
                </a:solidFill>
                <a:latin typeface="Trebuchet MS"/>
                <a:cs typeface="Trebuchet MS"/>
              </a:rPr>
              <a:t>но</a:t>
            </a:r>
            <a:r>
              <a:rPr sz="1800" i="1" spc="-10" dirty="0">
                <a:solidFill>
                  <a:srgbClr val="FFFFFF"/>
                </a:solidFill>
                <a:latin typeface="Trebuchet MS"/>
                <a:cs typeface="Trebuchet MS"/>
              </a:rPr>
              <a:t>г</a:t>
            </a:r>
            <a:r>
              <a:rPr sz="1800" i="1" dirty="0">
                <a:solidFill>
                  <a:srgbClr val="FFFFFF"/>
                </a:solidFill>
                <a:latin typeface="Trebuchet MS"/>
                <a:cs typeface="Trebuchet MS"/>
              </a:rPr>
              <a:t>о  </a:t>
            </a:r>
            <a:r>
              <a:rPr sz="1800" i="1" spc="-5" dirty="0">
                <a:solidFill>
                  <a:srgbClr val="FFFFFF"/>
                </a:solidFill>
                <a:latin typeface="Trebuchet MS"/>
                <a:cs typeface="Trebuchet MS"/>
              </a:rPr>
              <a:t>развития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9143631" cy="685726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143483" y="5643714"/>
            <a:ext cx="2000250" cy="1071880"/>
          </a:xfrm>
          <a:custGeom>
            <a:avLst/>
            <a:gdLst/>
            <a:ahLst/>
            <a:cxnLst/>
            <a:rect l="l" t="t" r="r" b="b"/>
            <a:pathLst>
              <a:path w="2000250" h="1071879">
                <a:moveTo>
                  <a:pt x="1000074" y="0"/>
                </a:moveTo>
                <a:lnTo>
                  <a:pt x="947877" y="723"/>
                </a:lnTo>
                <a:lnTo>
                  <a:pt x="895680" y="2882"/>
                </a:lnTo>
                <a:lnTo>
                  <a:pt x="843470" y="6489"/>
                </a:lnTo>
                <a:lnTo>
                  <a:pt x="791997" y="11887"/>
                </a:lnTo>
                <a:lnTo>
                  <a:pt x="741235" y="18364"/>
                </a:lnTo>
                <a:lnTo>
                  <a:pt x="691197" y="26288"/>
                </a:lnTo>
                <a:lnTo>
                  <a:pt x="641515" y="35648"/>
                </a:lnTo>
                <a:lnTo>
                  <a:pt x="593280" y="46443"/>
                </a:lnTo>
                <a:lnTo>
                  <a:pt x="546112" y="58331"/>
                </a:lnTo>
                <a:lnTo>
                  <a:pt x="500037" y="71640"/>
                </a:lnTo>
                <a:lnTo>
                  <a:pt x="455396" y="86410"/>
                </a:lnTo>
                <a:lnTo>
                  <a:pt x="412191" y="102247"/>
                </a:lnTo>
                <a:lnTo>
                  <a:pt x="370801" y="119519"/>
                </a:lnTo>
                <a:lnTo>
                  <a:pt x="330834" y="137528"/>
                </a:lnTo>
                <a:lnTo>
                  <a:pt x="293039" y="156959"/>
                </a:lnTo>
                <a:lnTo>
                  <a:pt x="257035" y="177126"/>
                </a:lnTo>
                <a:lnTo>
                  <a:pt x="222834" y="198729"/>
                </a:lnTo>
                <a:lnTo>
                  <a:pt x="191160" y="220687"/>
                </a:lnTo>
                <a:lnTo>
                  <a:pt x="133921" y="267843"/>
                </a:lnTo>
                <a:lnTo>
                  <a:pt x="86398" y="317881"/>
                </a:lnTo>
                <a:lnTo>
                  <a:pt x="48958" y="370090"/>
                </a:lnTo>
                <a:lnTo>
                  <a:pt x="21958" y="424446"/>
                </a:lnTo>
                <a:lnTo>
                  <a:pt x="5397" y="479526"/>
                </a:lnTo>
                <a:lnTo>
                  <a:pt x="0" y="535686"/>
                </a:lnTo>
                <a:lnTo>
                  <a:pt x="355" y="535686"/>
                </a:lnTo>
                <a:lnTo>
                  <a:pt x="1790" y="563765"/>
                </a:lnTo>
                <a:lnTo>
                  <a:pt x="12598" y="619569"/>
                </a:lnTo>
                <a:lnTo>
                  <a:pt x="34556" y="674281"/>
                </a:lnTo>
                <a:lnTo>
                  <a:pt x="66954" y="727570"/>
                </a:lnTo>
                <a:lnTo>
                  <a:pt x="109435" y="778687"/>
                </a:lnTo>
                <a:lnTo>
                  <a:pt x="162001" y="827290"/>
                </a:lnTo>
                <a:lnTo>
                  <a:pt x="223558" y="872642"/>
                </a:lnTo>
                <a:lnTo>
                  <a:pt x="257390" y="893889"/>
                </a:lnTo>
                <a:lnTo>
                  <a:pt x="293395" y="914400"/>
                </a:lnTo>
                <a:lnTo>
                  <a:pt x="331558" y="933488"/>
                </a:lnTo>
                <a:lnTo>
                  <a:pt x="371157" y="951839"/>
                </a:lnTo>
                <a:lnTo>
                  <a:pt x="412915" y="968768"/>
                </a:lnTo>
                <a:lnTo>
                  <a:pt x="456120" y="984605"/>
                </a:lnTo>
                <a:lnTo>
                  <a:pt x="500760" y="999363"/>
                </a:lnTo>
                <a:lnTo>
                  <a:pt x="546480" y="1012685"/>
                </a:lnTo>
                <a:lnTo>
                  <a:pt x="593991" y="1024559"/>
                </a:lnTo>
                <a:lnTo>
                  <a:pt x="642238" y="1035367"/>
                </a:lnTo>
                <a:lnTo>
                  <a:pt x="691553" y="1044727"/>
                </a:lnTo>
                <a:lnTo>
                  <a:pt x="741591" y="1052639"/>
                </a:lnTo>
                <a:lnTo>
                  <a:pt x="792721" y="1059484"/>
                </a:lnTo>
                <a:lnTo>
                  <a:pt x="844194" y="1064526"/>
                </a:lnTo>
                <a:lnTo>
                  <a:pt x="896035" y="1068120"/>
                </a:lnTo>
                <a:lnTo>
                  <a:pt x="948232" y="1070279"/>
                </a:lnTo>
                <a:lnTo>
                  <a:pt x="1000442" y="1071003"/>
                </a:lnTo>
                <a:lnTo>
                  <a:pt x="1000442" y="1071359"/>
                </a:lnTo>
                <a:lnTo>
                  <a:pt x="1052639" y="1070648"/>
                </a:lnTo>
                <a:lnTo>
                  <a:pt x="1104836" y="1068489"/>
                </a:lnTo>
                <a:lnTo>
                  <a:pt x="1156677" y="1064882"/>
                </a:lnTo>
                <a:lnTo>
                  <a:pt x="1208151" y="1059484"/>
                </a:lnTo>
                <a:lnTo>
                  <a:pt x="1259281" y="1053007"/>
                </a:lnTo>
                <a:lnTo>
                  <a:pt x="1309319" y="1045082"/>
                </a:lnTo>
                <a:lnTo>
                  <a:pt x="1358633" y="1035723"/>
                </a:lnTo>
                <a:lnTo>
                  <a:pt x="1407236" y="1024928"/>
                </a:lnTo>
                <a:lnTo>
                  <a:pt x="1454391" y="1013040"/>
                </a:lnTo>
                <a:lnTo>
                  <a:pt x="1500479" y="999363"/>
                </a:lnTo>
                <a:lnTo>
                  <a:pt x="1545120" y="984961"/>
                </a:lnTo>
                <a:lnTo>
                  <a:pt x="1587957" y="969124"/>
                </a:lnTo>
                <a:lnTo>
                  <a:pt x="1629714" y="951839"/>
                </a:lnTo>
                <a:lnTo>
                  <a:pt x="1669313" y="933843"/>
                </a:lnTo>
                <a:lnTo>
                  <a:pt x="1707476" y="914400"/>
                </a:lnTo>
                <a:lnTo>
                  <a:pt x="1743481" y="893889"/>
                </a:lnTo>
                <a:lnTo>
                  <a:pt x="1777314" y="872642"/>
                </a:lnTo>
                <a:lnTo>
                  <a:pt x="1809356" y="850328"/>
                </a:lnTo>
                <a:lnTo>
                  <a:pt x="1866239" y="803529"/>
                </a:lnTo>
                <a:lnTo>
                  <a:pt x="1913762" y="753491"/>
                </a:lnTo>
                <a:lnTo>
                  <a:pt x="1951202" y="701281"/>
                </a:lnTo>
                <a:lnTo>
                  <a:pt x="1978202" y="646925"/>
                </a:lnTo>
                <a:lnTo>
                  <a:pt x="1994750" y="591845"/>
                </a:lnTo>
                <a:lnTo>
                  <a:pt x="2000161" y="535686"/>
                </a:lnTo>
                <a:lnTo>
                  <a:pt x="1998713" y="507606"/>
                </a:lnTo>
                <a:lnTo>
                  <a:pt x="1987918" y="451802"/>
                </a:lnTo>
                <a:lnTo>
                  <a:pt x="1965959" y="397090"/>
                </a:lnTo>
                <a:lnTo>
                  <a:pt x="1933562" y="343801"/>
                </a:lnTo>
                <a:lnTo>
                  <a:pt x="1891080" y="292328"/>
                </a:lnTo>
                <a:lnTo>
                  <a:pt x="1838871" y="244081"/>
                </a:lnTo>
                <a:lnTo>
                  <a:pt x="1777314" y="198729"/>
                </a:lnTo>
                <a:lnTo>
                  <a:pt x="1743113" y="177126"/>
                </a:lnTo>
                <a:lnTo>
                  <a:pt x="1707121" y="156959"/>
                </a:lnTo>
                <a:lnTo>
                  <a:pt x="1669313" y="137528"/>
                </a:lnTo>
                <a:lnTo>
                  <a:pt x="1629359" y="119519"/>
                </a:lnTo>
                <a:lnTo>
                  <a:pt x="1587957" y="102247"/>
                </a:lnTo>
                <a:lnTo>
                  <a:pt x="1544751" y="86410"/>
                </a:lnTo>
                <a:lnTo>
                  <a:pt x="1500111" y="71640"/>
                </a:lnTo>
                <a:lnTo>
                  <a:pt x="1454035" y="58331"/>
                </a:lnTo>
                <a:lnTo>
                  <a:pt x="1406880" y="46443"/>
                </a:lnTo>
                <a:lnTo>
                  <a:pt x="1358633" y="35648"/>
                </a:lnTo>
                <a:lnTo>
                  <a:pt x="1308950" y="26288"/>
                </a:lnTo>
                <a:lnTo>
                  <a:pt x="1258912" y="18364"/>
                </a:lnTo>
                <a:lnTo>
                  <a:pt x="1208151" y="11887"/>
                </a:lnTo>
                <a:lnTo>
                  <a:pt x="1156677" y="6489"/>
                </a:lnTo>
                <a:lnTo>
                  <a:pt x="1104480" y="2882"/>
                </a:lnTo>
                <a:lnTo>
                  <a:pt x="1052271" y="723"/>
                </a:lnTo>
                <a:lnTo>
                  <a:pt x="1000074" y="0"/>
                </a:lnTo>
                <a:close/>
              </a:path>
            </a:pathLst>
          </a:custGeom>
          <a:solidFill>
            <a:srgbClr val="B73C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143483" y="5643714"/>
            <a:ext cx="2000250" cy="1071880"/>
          </a:xfrm>
          <a:custGeom>
            <a:avLst/>
            <a:gdLst/>
            <a:ahLst/>
            <a:cxnLst/>
            <a:rect l="l" t="t" r="r" b="b"/>
            <a:pathLst>
              <a:path w="2000250" h="1071879">
                <a:moveTo>
                  <a:pt x="0" y="535686"/>
                </a:moveTo>
                <a:lnTo>
                  <a:pt x="1435" y="507606"/>
                </a:lnTo>
                <a:lnTo>
                  <a:pt x="5397" y="479526"/>
                </a:lnTo>
                <a:lnTo>
                  <a:pt x="21958" y="424446"/>
                </a:lnTo>
                <a:lnTo>
                  <a:pt x="48958" y="370090"/>
                </a:lnTo>
                <a:lnTo>
                  <a:pt x="86398" y="317881"/>
                </a:lnTo>
                <a:lnTo>
                  <a:pt x="133921" y="267843"/>
                </a:lnTo>
                <a:lnTo>
                  <a:pt x="191160" y="220687"/>
                </a:lnTo>
                <a:lnTo>
                  <a:pt x="222834" y="198729"/>
                </a:lnTo>
                <a:lnTo>
                  <a:pt x="257035" y="177126"/>
                </a:lnTo>
                <a:lnTo>
                  <a:pt x="293039" y="156959"/>
                </a:lnTo>
                <a:lnTo>
                  <a:pt x="330834" y="137528"/>
                </a:lnTo>
                <a:lnTo>
                  <a:pt x="370801" y="119519"/>
                </a:lnTo>
                <a:lnTo>
                  <a:pt x="412191" y="102247"/>
                </a:lnTo>
                <a:lnTo>
                  <a:pt x="455396" y="86410"/>
                </a:lnTo>
                <a:lnTo>
                  <a:pt x="500037" y="71640"/>
                </a:lnTo>
                <a:lnTo>
                  <a:pt x="546112" y="58331"/>
                </a:lnTo>
                <a:lnTo>
                  <a:pt x="593280" y="46443"/>
                </a:lnTo>
                <a:lnTo>
                  <a:pt x="641515" y="35648"/>
                </a:lnTo>
                <a:lnTo>
                  <a:pt x="691197" y="26288"/>
                </a:lnTo>
                <a:lnTo>
                  <a:pt x="741235" y="18364"/>
                </a:lnTo>
                <a:lnTo>
                  <a:pt x="791997" y="11887"/>
                </a:lnTo>
                <a:lnTo>
                  <a:pt x="843470" y="6489"/>
                </a:lnTo>
                <a:lnTo>
                  <a:pt x="895680" y="2882"/>
                </a:lnTo>
                <a:lnTo>
                  <a:pt x="947877" y="723"/>
                </a:lnTo>
                <a:lnTo>
                  <a:pt x="1000074" y="0"/>
                </a:lnTo>
                <a:lnTo>
                  <a:pt x="1052271" y="723"/>
                </a:lnTo>
                <a:lnTo>
                  <a:pt x="1104480" y="2882"/>
                </a:lnTo>
                <a:lnTo>
                  <a:pt x="1156677" y="6489"/>
                </a:lnTo>
                <a:lnTo>
                  <a:pt x="1208151" y="11887"/>
                </a:lnTo>
                <a:lnTo>
                  <a:pt x="1258912" y="18364"/>
                </a:lnTo>
                <a:lnTo>
                  <a:pt x="1308950" y="26288"/>
                </a:lnTo>
                <a:lnTo>
                  <a:pt x="1358633" y="35648"/>
                </a:lnTo>
                <a:lnTo>
                  <a:pt x="1406880" y="46443"/>
                </a:lnTo>
                <a:lnTo>
                  <a:pt x="1454035" y="58331"/>
                </a:lnTo>
                <a:lnTo>
                  <a:pt x="1500111" y="71640"/>
                </a:lnTo>
                <a:lnTo>
                  <a:pt x="1544751" y="86410"/>
                </a:lnTo>
                <a:lnTo>
                  <a:pt x="1587957" y="102247"/>
                </a:lnTo>
                <a:lnTo>
                  <a:pt x="1629359" y="119519"/>
                </a:lnTo>
                <a:lnTo>
                  <a:pt x="1669313" y="137528"/>
                </a:lnTo>
                <a:lnTo>
                  <a:pt x="1707121" y="156959"/>
                </a:lnTo>
                <a:lnTo>
                  <a:pt x="1743113" y="177126"/>
                </a:lnTo>
                <a:lnTo>
                  <a:pt x="1777314" y="198729"/>
                </a:lnTo>
                <a:lnTo>
                  <a:pt x="1809000" y="220687"/>
                </a:lnTo>
                <a:lnTo>
                  <a:pt x="1866239" y="267843"/>
                </a:lnTo>
                <a:lnTo>
                  <a:pt x="1913762" y="317881"/>
                </a:lnTo>
                <a:lnTo>
                  <a:pt x="1951202" y="370090"/>
                </a:lnTo>
                <a:lnTo>
                  <a:pt x="1978202" y="424446"/>
                </a:lnTo>
                <a:lnTo>
                  <a:pt x="1994750" y="479526"/>
                </a:lnTo>
                <a:lnTo>
                  <a:pt x="2000161" y="535686"/>
                </a:lnTo>
                <a:lnTo>
                  <a:pt x="1994750" y="591845"/>
                </a:lnTo>
                <a:lnTo>
                  <a:pt x="1978202" y="646925"/>
                </a:lnTo>
                <a:lnTo>
                  <a:pt x="1951202" y="701281"/>
                </a:lnTo>
                <a:lnTo>
                  <a:pt x="1913762" y="753491"/>
                </a:lnTo>
                <a:lnTo>
                  <a:pt x="1866239" y="803529"/>
                </a:lnTo>
                <a:lnTo>
                  <a:pt x="1809356" y="850328"/>
                </a:lnTo>
                <a:lnTo>
                  <a:pt x="1777314" y="872642"/>
                </a:lnTo>
                <a:lnTo>
                  <a:pt x="1743481" y="893889"/>
                </a:lnTo>
                <a:lnTo>
                  <a:pt x="1707476" y="914400"/>
                </a:lnTo>
                <a:lnTo>
                  <a:pt x="1669313" y="933843"/>
                </a:lnTo>
                <a:lnTo>
                  <a:pt x="1629714" y="951839"/>
                </a:lnTo>
                <a:lnTo>
                  <a:pt x="1587957" y="969124"/>
                </a:lnTo>
                <a:lnTo>
                  <a:pt x="1545120" y="984961"/>
                </a:lnTo>
                <a:lnTo>
                  <a:pt x="1500479" y="999363"/>
                </a:lnTo>
                <a:lnTo>
                  <a:pt x="1454391" y="1013040"/>
                </a:lnTo>
                <a:lnTo>
                  <a:pt x="1407236" y="1024928"/>
                </a:lnTo>
                <a:lnTo>
                  <a:pt x="1358633" y="1035723"/>
                </a:lnTo>
                <a:lnTo>
                  <a:pt x="1309319" y="1045082"/>
                </a:lnTo>
                <a:lnTo>
                  <a:pt x="1259281" y="1053007"/>
                </a:lnTo>
                <a:lnTo>
                  <a:pt x="1208151" y="1059484"/>
                </a:lnTo>
                <a:lnTo>
                  <a:pt x="1156677" y="1064882"/>
                </a:lnTo>
                <a:lnTo>
                  <a:pt x="1104836" y="1068489"/>
                </a:lnTo>
                <a:lnTo>
                  <a:pt x="1052639" y="1070648"/>
                </a:lnTo>
                <a:lnTo>
                  <a:pt x="1000442" y="1071359"/>
                </a:lnTo>
                <a:lnTo>
                  <a:pt x="1000442" y="1071003"/>
                </a:lnTo>
                <a:lnTo>
                  <a:pt x="948232" y="1070279"/>
                </a:lnTo>
                <a:lnTo>
                  <a:pt x="896035" y="1068120"/>
                </a:lnTo>
                <a:lnTo>
                  <a:pt x="844194" y="1064526"/>
                </a:lnTo>
                <a:lnTo>
                  <a:pt x="792721" y="1059484"/>
                </a:lnTo>
                <a:lnTo>
                  <a:pt x="741591" y="1052639"/>
                </a:lnTo>
                <a:lnTo>
                  <a:pt x="691553" y="1044727"/>
                </a:lnTo>
                <a:lnTo>
                  <a:pt x="642238" y="1035367"/>
                </a:lnTo>
                <a:lnTo>
                  <a:pt x="593991" y="1024559"/>
                </a:lnTo>
                <a:lnTo>
                  <a:pt x="546480" y="1012685"/>
                </a:lnTo>
                <a:lnTo>
                  <a:pt x="500760" y="999363"/>
                </a:lnTo>
                <a:lnTo>
                  <a:pt x="456120" y="984605"/>
                </a:lnTo>
                <a:lnTo>
                  <a:pt x="412915" y="968768"/>
                </a:lnTo>
                <a:lnTo>
                  <a:pt x="371157" y="951839"/>
                </a:lnTo>
                <a:lnTo>
                  <a:pt x="331558" y="933488"/>
                </a:lnTo>
                <a:lnTo>
                  <a:pt x="293395" y="914400"/>
                </a:lnTo>
                <a:lnTo>
                  <a:pt x="257390" y="893889"/>
                </a:lnTo>
                <a:lnTo>
                  <a:pt x="223558" y="872642"/>
                </a:lnTo>
                <a:lnTo>
                  <a:pt x="191515" y="850328"/>
                </a:lnTo>
                <a:lnTo>
                  <a:pt x="134632" y="803529"/>
                </a:lnTo>
                <a:lnTo>
                  <a:pt x="87122" y="753491"/>
                </a:lnTo>
                <a:lnTo>
                  <a:pt x="49314" y="701281"/>
                </a:lnTo>
                <a:lnTo>
                  <a:pt x="22313" y="646925"/>
                </a:lnTo>
                <a:lnTo>
                  <a:pt x="5753" y="591489"/>
                </a:lnTo>
                <a:lnTo>
                  <a:pt x="355" y="535686"/>
                </a:lnTo>
                <a:lnTo>
                  <a:pt x="0" y="535686"/>
                </a:lnTo>
                <a:close/>
              </a:path>
            </a:pathLst>
          </a:custGeom>
          <a:ln w="39959">
            <a:solidFill>
              <a:srgbClr val="872C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7550175" y="5892736"/>
            <a:ext cx="118554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5565" marR="5080" indent="-635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FFFFFF"/>
                </a:solidFill>
                <a:latin typeface="Trebuchet MS"/>
                <a:cs typeface="Trebuchet MS"/>
              </a:rPr>
              <a:t>Спасибо</a:t>
            </a:r>
            <a:r>
              <a:rPr sz="18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dirty="0">
                <a:solidFill>
                  <a:srgbClr val="FFFFFF"/>
                </a:solidFill>
                <a:latin typeface="Trebuchet MS"/>
                <a:cs typeface="Trebuchet MS"/>
              </a:rPr>
              <a:t>за  </a:t>
            </a:r>
            <a:r>
              <a:rPr sz="1800" spc="-5" dirty="0">
                <a:solidFill>
                  <a:srgbClr val="FFFFFF"/>
                </a:solidFill>
                <a:latin typeface="Trebuchet MS"/>
                <a:cs typeface="Trebuchet MS"/>
              </a:rPr>
              <a:t>внимание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064854" y="674535"/>
            <a:ext cx="7000875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178050" marR="427990" indent="-2165985">
              <a:lnSpc>
                <a:spcPct val="100000"/>
              </a:lnSpc>
              <a:spcBef>
                <a:spcPts val="100"/>
              </a:spcBef>
            </a:pPr>
            <a:r>
              <a:rPr sz="1800" b="1" i="1" dirty="0">
                <a:solidFill>
                  <a:srgbClr val="FFFFFF"/>
                </a:solidFill>
                <a:latin typeface="Trebuchet MS"/>
                <a:cs typeface="Trebuchet MS"/>
              </a:rPr>
              <a:t>«А </a:t>
            </a:r>
            <a:r>
              <a:rPr sz="1800" b="1" i="1" spc="-5" dirty="0">
                <a:solidFill>
                  <a:srgbClr val="FFFFFF"/>
                </a:solidFill>
                <a:latin typeface="Trebuchet MS"/>
                <a:cs typeface="Trebuchet MS"/>
              </a:rPr>
              <a:t>математику уже затем учить следует, что она ум </a:t>
            </a:r>
            <a:r>
              <a:rPr sz="1800" b="1" i="1" dirty="0">
                <a:solidFill>
                  <a:srgbClr val="FFFFFF"/>
                </a:solidFill>
                <a:latin typeface="Trebuchet MS"/>
                <a:cs typeface="Trebuchet MS"/>
              </a:rPr>
              <a:t>в  </a:t>
            </a:r>
            <a:r>
              <a:rPr sz="1800" b="1" i="1" spc="-5" dirty="0">
                <a:solidFill>
                  <a:srgbClr val="FFFFFF"/>
                </a:solidFill>
                <a:latin typeface="Trebuchet MS"/>
                <a:cs typeface="Trebuchet MS"/>
              </a:rPr>
              <a:t>порядок</a:t>
            </a:r>
            <a:r>
              <a:rPr sz="1800" b="1" i="1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b="1" i="1" spc="-5" dirty="0">
                <a:solidFill>
                  <a:srgbClr val="FFFFFF"/>
                </a:solidFill>
                <a:latin typeface="Trebuchet MS"/>
                <a:cs typeface="Trebuchet MS"/>
              </a:rPr>
              <a:t>приводит»</a:t>
            </a:r>
            <a:endParaRPr sz="1800">
              <a:latin typeface="Trebuchet MS"/>
              <a:cs typeface="Trebuchet MS"/>
            </a:endParaRPr>
          </a:p>
          <a:p>
            <a:pPr marL="5290820">
              <a:lnSpc>
                <a:spcPct val="100000"/>
              </a:lnSpc>
            </a:pPr>
            <a:r>
              <a:rPr sz="1800" spc="-5" dirty="0">
                <a:solidFill>
                  <a:srgbClr val="FFFFFF"/>
                </a:solidFill>
                <a:latin typeface="Trebuchet MS"/>
                <a:cs typeface="Trebuchet MS"/>
              </a:rPr>
              <a:t>М.В.</a:t>
            </a:r>
            <a:r>
              <a:rPr sz="1800" spc="-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Trebuchet MS"/>
                <a:cs typeface="Trebuchet MS"/>
              </a:rPr>
              <a:t>Ломоносов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9714" y="2840867"/>
            <a:ext cx="1386840" cy="4133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190"/>
              </a:lnSpc>
            </a:pPr>
            <a:r>
              <a:rPr sz="2800" b="1" i="1" spc="5" dirty="0">
                <a:solidFill>
                  <a:srgbClr val="592B63"/>
                </a:solidFill>
                <a:latin typeface="Trebuchet MS"/>
                <a:cs typeface="Trebuchet MS"/>
              </a:rPr>
              <a:t>з</a:t>
            </a:r>
            <a:r>
              <a:rPr sz="2800" b="1" i="1" spc="-10" dirty="0">
                <a:solidFill>
                  <a:srgbClr val="592B63"/>
                </a:solidFill>
                <a:latin typeface="Trebuchet MS"/>
                <a:cs typeface="Trebuchet MS"/>
              </a:rPr>
              <a:t>н</a:t>
            </a:r>
            <a:r>
              <a:rPr sz="2800" b="1" i="1" spc="-5" dirty="0">
                <a:solidFill>
                  <a:srgbClr val="592B63"/>
                </a:solidFill>
                <a:latin typeface="Trebuchet MS"/>
                <a:cs typeface="Trebuchet MS"/>
              </a:rPr>
              <a:t>а</a:t>
            </a:r>
            <a:r>
              <a:rPr sz="2800" b="1" i="1" dirty="0">
                <a:solidFill>
                  <a:srgbClr val="592B63"/>
                </a:solidFill>
                <a:latin typeface="Trebuchet MS"/>
                <a:cs typeface="Trebuchet MS"/>
              </a:rPr>
              <a:t>н</a:t>
            </a:r>
            <a:r>
              <a:rPr sz="2800" b="1" i="1" spc="-5" dirty="0">
                <a:solidFill>
                  <a:srgbClr val="592B63"/>
                </a:solidFill>
                <a:latin typeface="Trebuchet MS"/>
                <a:cs typeface="Trebuchet MS"/>
              </a:rPr>
              <a:t>ий</a:t>
            </a:r>
            <a:r>
              <a:rPr sz="2800" b="1" i="1" dirty="0">
                <a:solidFill>
                  <a:srgbClr val="592B63"/>
                </a:solidFill>
                <a:latin typeface="Trebuchet MS"/>
                <a:cs typeface="Trebuchet MS"/>
              </a:rPr>
              <a:t>»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52945" y="246138"/>
            <a:ext cx="7500620" cy="34385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39775" marR="6985" indent="1471930" algn="r">
              <a:lnSpc>
                <a:spcPct val="100000"/>
              </a:lnSpc>
              <a:spcBef>
                <a:spcPts val="100"/>
              </a:spcBef>
            </a:pPr>
            <a:r>
              <a:rPr sz="2800" b="1" i="1" spc="-5" dirty="0">
                <a:solidFill>
                  <a:srgbClr val="592B63"/>
                </a:solidFill>
                <a:latin typeface="Trebuchet MS"/>
                <a:cs typeface="Trebuchet MS"/>
              </a:rPr>
              <a:t>«Ведь от </a:t>
            </a:r>
            <a:r>
              <a:rPr sz="2800" b="1" i="1" dirty="0">
                <a:solidFill>
                  <a:srgbClr val="592B63"/>
                </a:solidFill>
                <a:latin typeface="Trebuchet MS"/>
                <a:cs typeface="Trebuchet MS"/>
              </a:rPr>
              <a:t>того,</a:t>
            </a:r>
            <a:r>
              <a:rPr sz="2800" b="1" i="1" spc="-75" dirty="0">
                <a:solidFill>
                  <a:srgbClr val="592B63"/>
                </a:solidFill>
                <a:latin typeface="Trebuchet MS"/>
                <a:cs typeface="Trebuchet MS"/>
              </a:rPr>
              <a:t> </a:t>
            </a:r>
            <a:r>
              <a:rPr sz="2800" b="1" i="1" spc="-5" dirty="0">
                <a:solidFill>
                  <a:srgbClr val="592B63"/>
                </a:solidFill>
                <a:latin typeface="Trebuchet MS"/>
                <a:cs typeface="Trebuchet MS"/>
              </a:rPr>
              <a:t>как</a:t>
            </a:r>
            <a:r>
              <a:rPr sz="2800" b="1" i="1" spc="-20" dirty="0">
                <a:solidFill>
                  <a:srgbClr val="592B63"/>
                </a:solidFill>
                <a:latin typeface="Trebuchet MS"/>
                <a:cs typeface="Trebuchet MS"/>
              </a:rPr>
              <a:t> </a:t>
            </a:r>
            <a:r>
              <a:rPr sz="2800" b="1" i="1" spc="-5" dirty="0">
                <a:solidFill>
                  <a:srgbClr val="592B63"/>
                </a:solidFill>
                <a:latin typeface="Trebuchet MS"/>
                <a:cs typeface="Trebuchet MS"/>
              </a:rPr>
              <a:t>заложены </a:t>
            </a:r>
            <a:r>
              <a:rPr sz="2800" b="1" i="1" dirty="0">
                <a:solidFill>
                  <a:srgbClr val="592B63"/>
                </a:solidFill>
                <a:latin typeface="Trebuchet MS"/>
                <a:cs typeface="Trebuchet MS"/>
              </a:rPr>
              <a:t> </a:t>
            </a:r>
            <a:r>
              <a:rPr sz="2800" b="1" i="1" spc="-5" dirty="0">
                <a:solidFill>
                  <a:srgbClr val="592B63"/>
                </a:solidFill>
                <a:latin typeface="Trebuchet MS"/>
                <a:cs typeface="Trebuchet MS"/>
              </a:rPr>
              <a:t>элементарные</a:t>
            </a:r>
            <a:r>
              <a:rPr sz="2800" b="1" i="1" spc="-65" dirty="0">
                <a:solidFill>
                  <a:srgbClr val="592B63"/>
                </a:solidFill>
                <a:latin typeface="Trebuchet MS"/>
                <a:cs typeface="Trebuchet MS"/>
              </a:rPr>
              <a:t> </a:t>
            </a:r>
            <a:r>
              <a:rPr sz="2800" b="1" i="1" spc="-5" dirty="0">
                <a:solidFill>
                  <a:srgbClr val="592B63"/>
                </a:solidFill>
                <a:latin typeface="Trebuchet MS"/>
                <a:cs typeface="Trebuchet MS"/>
              </a:rPr>
              <a:t>математические </a:t>
            </a:r>
            <a:r>
              <a:rPr sz="2800" b="1" i="1" dirty="0">
                <a:solidFill>
                  <a:srgbClr val="592B63"/>
                </a:solidFill>
                <a:latin typeface="Trebuchet MS"/>
                <a:cs typeface="Trebuchet MS"/>
              </a:rPr>
              <a:t> </a:t>
            </a:r>
            <a:r>
              <a:rPr sz="2800" b="1" i="1" spc="-10" dirty="0">
                <a:solidFill>
                  <a:srgbClr val="592B63"/>
                </a:solidFill>
                <a:latin typeface="Trebuchet MS"/>
                <a:cs typeface="Trebuchet MS"/>
              </a:rPr>
              <a:t>представления, </a:t>
            </a:r>
            <a:r>
              <a:rPr sz="2800" b="1" i="1" dirty="0">
                <a:solidFill>
                  <a:srgbClr val="592B63"/>
                </a:solidFill>
                <a:latin typeface="Trebuchet MS"/>
                <a:cs typeface="Trebuchet MS"/>
              </a:rPr>
              <a:t>в </a:t>
            </a:r>
            <a:r>
              <a:rPr sz="2800" b="1" i="1" spc="-5" dirty="0">
                <a:solidFill>
                  <a:srgbClr val="592B63"/>
                </a:solidFill>
                <a:latin typeface="Trebuchet MS"/>
                <a:cs typeface="Trebuchet MS"/>
              </a:rPr>
              <a:t>значительной</a:t>
            </a:r>
            <a:r>
              <a:rPr sz="2800" b="1" i="1" spc="-25" dirty="0">
                <a:solidFill>
                  <a:srgbClr val="592B63"/>
                </a:solidFill>
                <a:latin typeface="Trebuchet MS"/>
                <a:cs typeface="Trebuchet MS"/>
              </a:rPr>
              <a:t> </a:t>
            </a:r>
            <a:r>
              <a:rPr sz="2800" b="1" i="1" spc="-5" dirty="0">
                <a:solidFill>
                  <a:srgbClr val="592B63"/>
                </a:solidFill>
                <a:latin typeface="Trebuchet MS"/>
                <a:cs typeface="Trebuchet MS"/>
              </a:rPr>
              <a:t>мере</a:t>
            </a:r>
            <a:endParaRPr sz="2800">
              <a:latin typeface="Trebuchet MS"/>
              <a:cs typeface="Trebuchet MS"/>
            </a:endParaRPr>
          </a:p>
          <a:p>
            <a:pPr marL="12700" marR="5080" indent="2765425" algn="r">
              <a:lnSpc>
                <a:spcPct val="100000"/>
              </a:lnSpc>
            </a:pPr>
            <a:r>
              <a:rPr sz="2800" b="1" i="1" spc="-5" dirty="0">
                <a:solidFill>
                  <a:srgbClr val="592B63"/>
                </a:solidFill>
                <a:latin typeface="Trebuchet MS"/>
                <a:cs typeface="Trebuchet MS"/>
              </a:rPr>
              <a:t>зависит</a:t>
            </a:r>
            <a:r>
              <a:rPr sz="2800" b="1" i="1" spc="-40" dirty="0">
                <a:solidFill>
                  <a:srgbClr val="592B63"/>
                </a:solidFill>
                <a:latin typeface="Trebuchet MS"/>
                <a:cs typeface="Trebuchet MS"/>
              </a:rPr>
              <a:t> </a:t>
            </a:r>
            <a:r>
              <a:rPr sz="2800" b="1" i="1" spc="-5" dirty="0">
                <a:solidFill>
                  <a:srgbClr val="592B63"/>
                </a:solidFill>
                <a:latin typeface="Trebuchet MS"/>
                <a:cs typeface="Trebuchet MS"/>
              </a:rPr>
              <a:t>дальнейший</a:t>
            </a:r>
            <a:r>
              <a:rPr sz="2800" b="1" i="1" spc="-35" dirty="0">
                <a:solidFill>
                  <a:srgbClr val="592B63"/>
                </a:solidFill>
                <a:latin typeface="Trebuchet MS"/>
                <a:cs typeface="Trebuchet MS"/>
              </a:rPr>
              <a:t> </a:t>
            </a:r>
            <a:r>
              <a:rPr sz="2800" b="1" i="1" spc="-10" dirty="0">
                <a:solidFill>
                  <a:srgbClr val="592B63"/>
                </a:solidFill>
                <a:latin typeface="Trebuchet MS"/>
                <a:cs typeface="Trebuchet MS"/>
              </a:rPr>
              <a:t>путь </a:t>
            </a:r>
            <a:r>
              <a:rPr sz="2800" b="1" i="1" spc="-5" dirty="0">
                <a:solidFill>
                  <a:srgbClr val="592B63"/>
                </a:solidFill>
                <a:latin typeface="Trebuchet MS"/>
                <a:cs typeface="Trebuchet MS"/>
              </a:rPr>
              <a:t> математического</a:t>
            </a:r>
            <a:r>
              <a:rPr sz="2800" b="1" i="1" spc="-25" dirty="0">
                <a:solidFill>
                  <a:srgbClr val="592B63"/>
                </a:solidFill>
                <a:latin typeface="Trebuchet MS"/>
                <a:cs typeface="Trebuchet MS"/>
              </a:rPr>
              <a:t> </a:t>
            </a:r>
            <a:r>
              <a:rPr sz="2800" b="1" i="1" spc="-5" dirty="0">
                <a:solidFill>
                  <a:srgbClr val="592B63"/>
                </a:solidFill>
                <a:latin typeface="Trebuchet MS"/>
                <a:cs typeface="Trebuchet MS"/>
              </a:rPr>
              <a:t>развития,</a:t>
            </a:r>
            <a:r>
              <a:rPr sz="2800" b="1" i="1" spc="-10" dirty="0">
                <a:solidFill>
                  <a:srgbClr val="592B63"/>
                </a:solidFill>
                <a:latin typeface="Trebuchet MS"/>
                <a:cs typeface="Trebuchet MS"/>
              </a:rPr>
              <a:t> успешность </a:t>
            </a:r>
            <a:r>
              <a:rPr sz="2800" b="1" i="1" spc="-5" dirty="0">
                <a:solidFill>
                  <a:srgbClr val="592B63"/>
                </a:solidFill>
                <a:latin typeface="Trebuchet MS"/>
                <a:cs typeface="Trebuchet MS"/>
              </a:rPr>
              <a:t> продвижения ребёнка </a:t>
            </a:r>
            <a:r>
              <a:rPr sz="2800" b="1" i="1" dirty="0">
                <a:solidFill>
                  <a:srgbClr val="592B63"/>
                </a:solidFill>
                <a:latin typeface="Trebuchet MS"/>
                <a:cs typeface="Trebuchet MS"/>
              </a:rPr>
              <a:t>в </a:t>
            </a:r>
            <a:r>
              <a:rPr sz="2800" b="1" i="1" spc="-5" dirty="0">
                <a:solidFill>
                  <a:srgbClr val="592B63"/>
                </a:solidFill>
                <a:latin typeface="Trebuchet MS"/>
                <a:cs typeface="Trebuchet MS"/>
              </a:rPr>
              <a:t>этой</a:t>
            </a:r>
            <a:r>
              <a:rPr sz="2800" b="1" i="1" spc="-80" dirty="0">
                <a:solidFill>
                  <a:srgbClr val="592B63"/>
                </a:solidFill>
                <a:latin typeface="Trebuchet MS"/>
                <a:cs typeface="Trebuchet MS"/>
              </a:rPr>
              <a:t> </a:t>
            </a:r>
            <a:r>
              <a:rPr sz="2800" b="1" i="1" spc="-5" dirty="0">
                <a:solidFill>
                  <a:srgbClr val="592B63"/>
                </a:solidFill>
                <a:latin typeface="Trebuchet MS"/>
                <a:cs typeface="Trebuchet MS"/>
              </a:rPr>
              <a:t>области</a:t>
            </a:r>
            <a:endParaRPr sz="28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900">
              <a:latin typeface="Times New Roman"/>
              <a:cs typeface="Times New Roman"/>
            </a:endParaRPr>
          </a:p>
          <a:p>
            <a:pPr marR="6985" algn="r">
              <a:lnSpc>
                <a:spcPct val="100000"/>
              </a:lnSpc>
            </a:pPr>
            <a:r>
              <a:rPr sz="2800" b="1" i="1" spc="-5" dirty="0">
                <a:solidFill>
                  <a:srgbClr val="592B63"/>
                </a:solidFill>
                <a:latin typeface="Trebuchet MS"/>
                <a:cs typeface="Trebuchet MS"/>
              </a:rPr>
              <a:t>Л. </a:t>
            </a:r>
            <a:r>
              <a:rPr sz="2800" b="1" i="1" dirty="0">
                <a:solidFill>
                  <a:srgbClr val="592B63"/>
                </a:solidFill>
                <a:latin typeface="Trebuchet MS"/>
                <a:cs typeface="Trebuchet MS"/>
              </a:rPr>
              <a:t>А.</a:t>
            </a:r>
            <a:r>
              <a:rPr sz="2800" b="1" i="1" spc="-85" dirty="0">
                <a:solidFill>
                  <a:srgbClr val="592B63"/>
                </a:solidFill>
                <a:latin typeface="Trebuchet MS"/>
                <a:cs typeface="Trebuchet MS"/>
              </a:rPr>
              <a:t> </a:t>
            </a:r>
            <a:r>
              <a:rPr sz="2800" b="1" i="1" spc="-5" dirty="0">
                <a:solidFill>
                  <a:srgbClr val="592B63"/>
                </a:solidFill>
                <a:latin typeface="Trebuchet MS"/>
                <a:cs typeface="Trebuchet MS"/>
              </a:rPr>
              <a:t>Венгер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2990519"/>
            <a:ext cx="4285805" cy="386675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7304" y="389788"/>
            <a:ext cx="6734175" cy="21583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3360"/>
              </a:lnSpc>
              <a:spcBef>
                <a:spcPts val="100"/>
              </a:spcBef>
            </a:pPr>
            <a:r>
              <a:rPr sz="2800" b="1" i="1" spc="-5" dirty="0">
                <a:solidFill>
                  <a:srgbClr val="592B63"/>
                </a:solidFill>
                <a:latin typeface="Trebuchet MS"/>
                <a:cs typeface="Trebuchet MS"/>
              </a:rPr>
              <a:t>ФГОС ДО </a:t>
            </a:r>
            <a:r>
              <a:rPr sz="2800" b="1" i="1" spc="-5" dirty="0">
                <a:latin typeface="Trebuchet MS"/>
                <a:cs typeface="Trebuchet MS"/>
              </a:rPr>
              <a:t>требует</a:t>
            </a:r>
            <a:endParaRPr sz="2800">
              <a:latin typeface="Trebuchet MS"/>
              <a:cs typeface="Trebuchet MS"/>
            </a:endParaRPr>
          </a:p>
          <a:p>
            <a:pPr marL="12700" marR="5080">
              <a:lnSpc>
                <a:spcPct val="100000"/>
              </a:lnSpc>
            </a:pPr>
            <a:r>
              <a:rPr sz="2800" b="1" i="1" spc="-5" dirty="0">
                <a:latin typeface="Trebuchet MS"/>
                <a:cs typeface="Trebuchet MS"/>
              </a:rPr>
              <a:t>сделать процесс овладения  элементарными математическими  представлениями </a:t>
            </a:r>
            <a:r>
              <a:rPr sz="2800" b="1" i="1" spc="-10" dirty="0">
                <a:solidFill>
                  <a:srgbClr val="A24A72"/>
                </a:solidFill>
                <a:latin typeface="Trebuchet MS"/>
                <a:cs typeface="Trebuchet MS"/>
              </a:rPr>
              <a:t>привлекательным,  </a:t>
            </a:r>
            <a:r>
              <a:rPr sz="2800" b="1" i="1" spc="-5" dirty="0">
                <a:solidFill>
                  <a:srgbClr val="A24A72"/>
                </a:solidFill>
                <a:latin typeface="Trebuchet MS"/>
                <a:cs typeface="Trebuchet MS"/>
              </a:rPr>
              <a:t>ненавязчивым,</a:t>
            </a:r>
            <a:r>
              <a:rPr sz="2800" b="1" i="1" spc="-15" dirty="0">
                <a:solidFill>
                  <a:srgbClr val="A24A72"/>
                </a:solidFill>
                <a:latin typeface="Trebuchet MS"/>
                <a:cs typeface="Trebuchet MS"/>
              </a:rPr>
              <a:t> </a:t>
            </a:r>
            <a:r>
              <a:rPr sz="2800" b="1" i="1" spc="-5" dirty="0">
                <a:solidFill>
                  <a:srgbClr val="A24A72"/>
                </a:solidFill>
                <a:latin typeface="Trebuchet MS"/>
                <a:cs typeface="Trebuchet MS"/>
              </a:rPr>
              <a:t>радостным</a:t>
            </a:r>
            <a:r>
              <a:rPr sz="2800" b="1" i="1" spc="-5" dirty="0">
                <a:latin typeface="Trebuchet MS"/>
                <a:cs typeface="Trebuchet MS"/>
              </a:rPr>
              <a:t>.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500198" y="3074758"/>
            <a:ext cx="5679363" cy="378251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5094" y="33019"/>
            <a:ext cx="7109459" cy="31991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933450">
              <a:lnSpc>
                <a:spcPct val="100000"/>
              </a:lnSpc>
              <a:spcBef>
                <a:spcPts val="100"/>
              </a:spcBef>
            </a:pPr>
            <a:r>
              <a:rPr sz="2600" b="1" i="1" spc="-5" dirty="0">
                <a:latin typeface="Trebuchet MS"/>
                <a:cs typeface="Trebuchet MS"/>
              </a:rPr>
              <a:t>Под </a:t>
            </a:r>
            <a:r>
              <a:rPr sz="2600" b="1" i="1" spc="-5" dirty="0">
                <a:solidFill>
                  <a:srgbClr val="A24A72"/>
                </a:solidFill>
                <a:latin typeface="Trebuchet MS"/>
                <a:cs typeface="Trebuchet MS"/>
              </a:rPr>
              <a:t>«математическим развитием»  </a:t>
            </a:r>
            <a:r>
              <a:rPr sz="2600" b="1" i="1" spc="-5" dirty="0">
                <a:latin typeface="Trebuchet MS"/>
                <a:cs typeface="Trebuchet MS"/>
              </a:rPr>
              <a:t>дошкольников следует </a:t>
            </a:r>
            <a:r>
              <a:rPr sz="2600" b="1" i="1" dirty="0">
                <a:latin typeface="Trebuchet MS"/>
                <a:cs typeface="Trebuchet MS"/>
              </a:rPr>
              <a:t>понимать </a:t>
            </a:r>
            <a:r>
              <a:rPr sz="2600" b="1" i="1" spc="-5" dirty="0">
                <a:solidFill>
                  <a:srgbClr val="A24A72"/>
                </a:solidFill>
                <a:latin typeface="Trebuchet MS"/>
                <a:cs typeface="Trebuchet MS"/>
              </a:rPr>
              <a:t>сдвиги </a:t>
            </a:r>
            <a:r>
              <a:rPr sz="2600" b="1" i="1" dirty="0">
                <a:solidFill>
                  <a:srgbClr val="A24A72"/>
                </a:solidFill>
                <a:latin typeface="Trebuchet MS"/>
                <a:cs typeface="Trebuchet MS"/>
              </a:rPr>
              <a:t>и</a:t>
            </a:r>
            <a:endParaRPr sz="2600">
              <a:latin typeface="Trebuchet MS"/>
              <a:cs typeface="Trebuchet MS"/>
            </a:endParaRPr>
          </a:p>
          <a:p>
            <a:pPr marL="111125" marR="106045" indent="-3810" algn="ctr">
              <a:lnSpc>
                <a:spcPct val="100099"/>
              </a:lnSpc>
              <a:spcBef>
                <a:spcPts val="5"/>
              </a:spcBef>
            </a:pPr>
            <a:r>
              <a:rPr sz="2600" b="1" i="1" spc="-5" dirty="0">
                <a:solidFill>
                  <a:srgbClr val="A24A72"/>
                </a:solidFill>
                <a:latin typeface="Trebuchet MS"/>
                <a:cs typeface="Trebuchet MS"/>
              </a:rPr>
              <a:t>изменения </a:t>
            </a:r>
            <a:r>
              <a:rPr sz="2600" b="1" i="1" dirty="0">
                <a:solidFill>
                  <a:srgbClr val="A24A72"/>
                </a:solidFill>
                <a:latin typeface="Trebuchet MS"/>
                <a:cs typeface="Trebuchet MS"/>
              </a:rPr>
              <a:t>в </a:t>
            </a:r>
            <a:r>
              <a:rPr sz="2600" b="1" i="1" spc="-5" dirty="0">
                <a:solidFill>
                  <a:srgbClr val="A24A72"/>
                </a:solidFill>
                <a:latin typeface="Trebuchet MS"/>
                <a:cs typeface="Trebuchet MS"/>
              </a:rPr>
              <a:t>познавательной  деятельности </a:t>
            </a:r>
            <a:r>
              <a:rPr sz="2600" b="1" i="1" dirty="0">
                <a:solidFill>
                  <a:srgbClr val="A24A72"/>
                </a:solidFill>
                <a:latin typeface="Trebuchet MS"/>
                <a:cs typeface="Trebuchet MS"/>
              </a:rPr>
              <a:t>личности</a:t>
            </a:r>
            <a:r>
              <a:rPr sz="2600" b="1" i="1" dirty="0">
                <a:latin typeface="Trebuchet MS"/>
                <a:cs typeface="Trebuchet MS"/>
              </a:rPr>
              <a:t>, </a:t>
            </a:r>
            <a:r>
              <a:rPr sz="2600" b="1" i="1" spc="-5" dirty="0">
                <a:latin typeface="Trebuchet MS"/>
                <a:cs typeface="Trebuchet MS"/>
              </a:rPr>
              <a:t>которые  происходят </a:t>
            </a:r>
            <a:r>
              <a:rPr sz="2600" b="1" i="1" dirty="0">
                <a:latin typeface="Trebuchet MS"/>
                <a:cs typeface="Trebuchet MS"/>
              </a:rPr>
              <a:t>в результате </a:t>
            </a:r>
            <a:r>
              <a:rPr sz="2600" b="1" i="1" spc="-5" dirty="0">
                <a:solidFill>
                  <a:srgbClr val="A24A72"/>
                </a:solidFill>
                <a:latin typeface="Trebuchet MS"/>
                <a:cs typeface="Trebuchet MS"/>
              </a:rPr>
              <a:t>формирования  </a:t>
            </a:r>
            <a:r>
              <a:rPr sz="2600" b="1" i="1" spc="-5" dirty="0">
                <a:latin typeface="Trebuchet MS"/>
                <a:cs typeface="Trebuchet MS"/>
              </a:rPr>
              <a:t>элементарных математических  представлений </a:t>
            </a:r>
            <a:r>
              <a:rPr sz="2600" b="1" i="1" dirty="0">
                <a:latin typeface="Trebuchet MS"/>
                <a:cs typeface="Trebuchet MS"/>
              </a:rPr>
              <a:t>и </a:t>
            </a:r>
            <a:r>
              <a:rPr sz="2600" b="1" i="1" spc="-5" dirty="0">
                <a:latin typeface="Trebuchet MS"/>
                <a:cs typeface="Trebuchet MS"/>
              </a:rPr>
              <a:t>связанных </a:t>
            </a:r>
            <a:r>
              <a:rPr sz="2600" b="1" i="1" dirty="0">
                <a:latin typeface="Trebuchet MS"/>
                <a:cs typeface="Trebuchet MS"/>
              </a:rPr>
              <a:t>с </a:t>
            </a:r>
            <a:r>
              <a:rPr sz="2600" b="1" i="1" spc="-5" dirty="0">
                <a:latin typeface="Trebuchet MS"/>
                <a:cs typeface="Trebuchet MS"/>
              </a:rPr>
              <a:t>ними  логических операций</a:t>
            </a:r>
            <a:endParaRPr sz="2600">
              <a:latin typeface="Trebuchet MS"/>
              <a:cs typeface="Trebuchet M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071801" y="3224517"/>
            <a:ext cx="3756596" cy="363275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65377" y="729259"/>
            <a:ext cx="5244465" cy="3759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300" i="1" dirty="0"/>
              <a:t>ПРИНЦИПЫ </a:t>
            </a:r>
            <a:r>
              <a:rPr sz="2300" i="1" spc="-5" dirty="0"/>
              <a:t>ОБУЧЕНИЯ</a:t>
            </a:r>
            <a:r>
              <a:rPr sz="2300" i="1" spc="-40" dirty="0"/>
              <a:t> </a:t>
            </a:r>
            <a:r>
              <a:rPr sz="2300" i="1" spc="-5" dirty="0"/>
              <a:t>МАТЕМАТИКЕ</a:t>
            </a:r>
            <a:endParaRPr sz="2300"/>
          </a:p>
        </p:txBody>
      </p:sp>
      <p:sp>
        <p:nvSpPr>
          <p:cNvPr id="3" name="object 3"/>
          <p:cNvSpPr txBox="1"/>
          <p:nvPr/>
        </p:nvSpPr>
        <p:spPr>
          <a:xfrm>
            <a:off x="509104" y="1576979"/>
            <a:ext cx="6844030" cy="4791710"/>
          </a:xfrm>
          <a:prstGeom prst="rect">
            <a:avLst/>
          </a:prstGeom>
        </p:spPr>
        <p:txBody>
          <a:bodyPr vert="horz" wrap="square" lIns="0" tIns="81280" rIns="0" bIns="0" rtlCol="0">
            <a:spAutoFit/>
          </a:bodyPr>
          <a:lstStyle/>
          <a:p>
            <a:pPr marL="267970" indent="-230504">
              <a:lnSpc>
                <a:spcPct val="100000"/>
              </a:lnSpc>
              <a:spcBef>
                <a:spcPts val="640"/>
              </a:spcBef>
              <a:buClr>
                <a:srgbClr val="B03E99"/>
              </a:buClr>
              <a:buSzPct val="72093"/>
              <a:buFont typeface="Wingdings 2"/>
              <a:buChar char=""/>
              <a:tabLst>
                <a:tab pos="268605" algn="l"/>
              </a:tabLst>
            </a:pPr>
            <a:r>
              <a:rPr sz="2150" spc="10" dirty="0">
                <a:latin typeface="Trebuchet MS"/>
                <a:cs typeface="Trebuchet MS"/>
              </a:rPr>
              <a:t>Сознательность </a:t>
            </a:r>
            <a:r>
              <a:rPr sz="2150" spc="15" dirty="0">
                <a:latin typeface="Trebuchet MS"/>
                <a:cs typeface="Trebuchet MS"/>
              </a:rPr>
              <a:t>и</a:t>
            </a:r>
            <a:r>
              <a:rPr sz="2150" spc="10" dirty="0">
                <a:latin typeface="Trebuchet MS"/>
                <a:cs typeface="Trebuchet MS"/>
              </a:rPr>
              <a:t> активность.</a:t>
            </a:r>
            <a:endParaRPr sz="2150">
              <a:latin typeface="Trebuchet MS"/>
              <a:cs typeface="Trebuchet MS"/>
            </a:endParaRPr>
          </a:p>
          <a:p>
            <a:pPr marL="267970" indent="-230504">
              <a:lnSpc>
                <a:spcPct val="100000"/>
              </a:lnSpc>
              <a:spcBef>
                <a:spcPts val="550"/>
              </a:spcBef>
              <a:buClr>
                <a:srgbClr val="B03E99"/>
              </a:buClr>
              <a:buSzPct val="72093"/>
              <a:buFont typeface="Wingdings 2"/>
              <a:buChar char=""/>
              <a:tabLst>
                <a:tab pos="268605" algn="l"/>
              </a:tabLst>
            </a:pPr>
            <a:r>
              <a:rPr sz="2150" spc="10" dirty="0">
                <a:latin typeface="Trebuchet MS"/>
                <a:cs typeface="Trebuchet MS"/>
              </a:rPr>
              <a:t>Наглядность.</a:t>
            </a:r>
            <a:endParaRPr sz="2150">
              <a:latin typeface="Trebuchet MS"/>
              <a:cs typeface="Trebuchet MS"/>
            </a:endParaRPr>
          </a:p>
          <a:p>
            <a:pPr marL="267970" indent="-230504">
              <a:lnSpc>
                <a:spcPct val="100000"/>
              </a:lnSpc>
              <a:spcBef>
                <a:spcPts val="550"/>
              </a:spcBef>
              <a:buClr>
                <a:srgbClr val="B03E99"/>
              </a:buClr>
              <a:buSzPct val="72093"/>
              <a:buFont typeface="Wingdings 2"/>
              <a:buChar char=""/>
              <a:tabLst>
                <a:tab pos="268605" algn="l"/>
              </a:tabLst>
            </a:pPr>
            <a:r>
              <a:rPr sz="2150" spc="10" dirty="0">
                <a:latin typeface="Trebuchet MS"/>
                <a:cs typeface="Trebuchet MS"/>
              </a:rPr>
              <a:t>Деятельностный</a:t>
            </a:r>
            <a:r>
              <a:rPr sz="2150" spc="5" dirty="0">
                <a:latin typeface="Trebuchet MS"/>
                <a:cs typeface="Trebuchet MS"/>
              </a:rPr>
              <a:t> </a:t>
            </a:r>
            <a:r>
              <a:rPr sz="2150" spc="10" dirty="0">
                <a:latin typeface="Trebuchet MS"/>
                <a:cs typeface="Trebuchet MS"/>
              </a:rPr>
              <a:t>подход.</a:t>
            </a:r>
            <a:endParaRPr sz="2150">
              <a:latin typeface="Trebuchet MS"/>
              <a:cs typeface="Trebuchet MS"/>
            </a:endParaRPr>
          </a:p>
          <a:p>
            <a:pPr marL="267970" indent="-230504">
              <a:lnSpc>
                <a:spcPct val="100000"/>
              </a:lnSpc>
              <a:spcBef>
                <a:spcPts val="540"/>
              </a:spcBef>
              <a:buClr>
                <a:srgbClr val="B03E99"/>
              </a:buClr>
              <a:buSzPct val="72093"/>
              <a:buFont typeface="Wingdings 2"/>
              <a:buChar char=""/>
              <a:tabLst>
                <a:tab pos="268605" algn="l"/>
              </a:tabLst>
            </a:pPr>
            <a:r>
              <a:rPr sz="2150" spc="10" dirty="0">
                <a:latin typeface="Trebuchet MS"/>
                <a:cs typeface="Trebuchet MS"/>
              </a:rPr>
              <a:t>Систематичность </a:t>
            </a:r>
            <a:r>
              <a:rPr sz="2150" spc="15" dirty="0">
                <a:latin typeface="Trebuchet MS"/>
                <a:cs typeface="Trebuchet MS"/>
              </a:rPr>
              <a:t>и</a:t>
            </a:r>
            <a:r>
              <a:rPr sz="2150" spc="10" dirty="0">
                <a:latin typeface="Trebuchet MS"/>
                <a:cs typeface="Trebuchet MS"/>
              </a:rPr>
              <a:t> последовательность.</a:t>
            </a:r>
            <a:endParaRPr sz="2150">
              <a:latin typeface="Trebuchet MS"/>
              <a:cs typeface="Trebuchet MS"/>
            </a:endParaRPr>
          </a:p>
          <a:p>
            <a:pPr marL="267970" indent="-230504">
              <a:lnSpc>
                <a:spcPct val="100000"/>
              </a:lnSpc>
              <a:spcBef>
                <a:spcPts val="550"/>
              </a:spcBef>
              <a:buClr>
                <a:srgbClr val="B03E99"/>
              </a:buClr>
              <a:buSzPct val="72093"/>
              <a:buFont typeface="Wingdings 2"/>
              <a:buChar char=""/>
              <a:tabLst>
                <a:tab pos="268605" algn="l"/>
              </a:tabLst>
            </a:pPr>
            <a:r>
              <a:rPr sz="2150" spc="10" dirty="0">
                <a:latin typeface="Trebuchet MS"/>
                <a:cs typeface="Trebuchet MS"/>
              </a:rPr>
              <a:t>Прочность.</a:t>
            </a:r>
            <a:endParaRPr sz="2150">
              <a:latin typeface="Trebuchet MS"/>
              <a:cs typeface="Trebuchet MS"/>
            </a:endParaRPr>
          </a:p>
          <a:p>
            <a:pPr marL="267970" indent="-230504">
              <a:lnSpc>
                <a:spcPct val="100000"/>
              </a:lnSpc>
              <a:spcBef>
                <a:spcPts val="550"/>
              </a:spcBef>
              <a:buClr>
                <a:srgbClr val="B03E99"/>
              </a:buClr>
              <a:buSzPct val="72093"/>
              <a:buFont typeface="Wingdings 2"/>
              <a:buChar char=""/>
              <a:tabLst>
                <a:tab pos="268605" algn="l"/>
              </a:tabLst>
            </a:pPr>
            <a:r>
              <a:rPr sz="2150" spc="10" dirty="0">
                <a:latin typeface="Trebuchet MS"/>
                <a:cs typeface="Trebuchet MS"/>
              </a:rPr>
              <a:t>Постоянная</a:t>
            </a:r>
            <a:r>
              <a:rPr sz="2150" dirty="0">
                <a:latin typeface="Trebuchet MS"/>
                <a:cs typeface="Trebuchet MS"/>
              </a:rPr>
              <a:t> </a:t>
            </a:r>
            <a:r>
              <a:rPr sz="2150" spc="10" dirty="0">
                <a:latin typeface="Trebuchet MS"/>
                <a:cs typeface="Trebuchet MS"/>
              </a:rPr>
              <a:t>повторяемость.</a:t>
            </a:r>
            <a:endParaRPr sz="2150">
              <a:latin typeface="Trebuchet MS"/>
              <a:cs typeface="Trebuchet MS"/>
            </a:endParaRPr>
          </a:p>
          <a:p>
            <a:pPr marL="267970" indent="-230504">
              <a:lnSpc>
                <a:spcPct val="100000"/>
              </a:lnSpc>
              <a:spcBef>
                <a:spcPts val="540"/>
              </a:spcBef>
              <a:buClr>
                <a:srgbClr val="B03E99"/>
              </a:buClr>
              <a:buSzPct val="72093"/>
              <a:buFont typeface="Wingdings 2"/>
              <a:buChar char=""/>
              <a:tabLst>
                <a:tab pos="268605" algn="l"/>
              </a:tabLst>
            </a:pPr>
            <a:r>
              <a:rPr sz="2150" spc="10" dirty="0">
                <a:latin typeface="Trebuchet MS"/>
                <a:cs typeface="Trebuchet MS"/>
              </a:rPr>
              <a:t>Научность.</a:t>
            </a:r>
            <a:endParaRPr sz="2150">
              <a:latin typeface="Trebuchet MS"/>
              <a:cs typeface="Trebuchet MS"/>
            </a:endParaRPr>
          </a:p>
          <a:p>
            <a:pPr marL="267970" indent="-230504">
              <a:lnSpc>
                <a:spcPct val="100000"/>
              </a:lnSpc>
              <a:spcBef>
                <a:spcPts val="550"/>
              </a:spcBef>
              <a:buClr>
                <a:srgbClr val="B03E99"/>
              </a:buClr>
              <a:buSzPct val="72093"/>
              <a:buFont typeface="Wingdings 2"/>
              <a:buChar char=""/>
              <a:tabLst>
                <a:tab pos="268605" algn="l"/>
              </a:tabLst>
            </a:pPr>
            <a:r>
              <a:rPr sz="2150" spc="10" dirty="0">
                <a:latin typeface="Trebuchet MS"/>
                <a:cs typeface="Trebuchet MS"/>
              </a:rPr>
              <a:t>Доступность.</a:t>
            </a:r>
            <a:endParaRPr sz="2150">
              <a:latin typeface="Trebuchet MS"/>
              <a:cs typeface="Trebuchet MS"/>
            </a:endParaRPr>
          </a:p>
          <a:p>
            <a:pPr marL="267970" indent="-230504">
              <a:lnSpc>
                <a:spcPct val="100000"/>
              </a:lnSpc>
              <a:spcBef>
                <a:spcPts val="550"/>
              </a:spcBef>
              <a:buClr>
                <a:srgbClr val="B03E99"/>
              </a:buClr>
              <a:buSzPct val="72093"/>
              <a:buFont typeface="Wingdings 2"/>
              <a:buChar char=""/>
              <a:tabLst>
                <a:tab pos="268605" algn="l"/>
              </a:tabLst>
            </a:pPr>
            <a:r>
              <a:rPr sz="2150" spc="10" dirty="0">
                <a:latin typeface="Trebuchet MS"/>
                <a:cs typeface="Trebuchet MS"/>
              </a:rPr>
              <a:t>Связь с</a:t>
            </a:r>
            <a:r>
              <a:rPr sz="2150" spc="5" dirty="0">
                <a:latin typeface="Trebuchet MS"/>
                <a:cs typeface="Trebuchet MS"/>
              </a:rPr>
              <a:t> </a:t>
            </a:r>
            <a:r>
              <a:rPr sz="2150" spc="15" dirty="0">
                <a:latin typeface="Trebuchet MS"/>
                <a:cs typeface="Trebuchet MS"/>
              </a:rPr>
              <a:t>жизнью.</a:t>
            </a:r>
            <a:endParaRPr sz="2150">
              <a:latin typeface="Trebuchet MS"/>
              <a:cs typeface="Trebuchet MS"/>
            </a:endParaRPr>
          </a:p>
          <a:p>
            <a:pPr marL="267970" indent="-230504">
              <a:lnSpc>
                <a:spcPct val="100000"/>
              </a:lnSpc>
              <a:spcBef>
                <a:spcPts val="540"/>
              </a:spcBef>
              <a:buClr>
                <a:srgbClr val="B03E99"/>
              </a:buClr>
              <a:buSzPct val="72093"/>
              <a:buFont typeface="Wingdings 2"/>
              <a:buChar char=""/>
              <a:tabLst>
                <a:tab pos="268605" algn="l"/>
              </a:tabLst>
            </a:pPr>
            <a:r>
              <a:rPr sz="2150" spc="15" dirty="0">
                <a:latin typeface="Trebuchet MS"/>
                <a:cs typeface="Trebuchet MS"/>
              </a:rPr>
              <a:t>Развивающее</a:t>
            </a:r>
            <a:r>
              <a:rPr sz="2150" spc="10" dirty="0">
                <a:latin typeface="Trebuchet MS"/>
                <a:cs typeface="Trebuchet MS"/>
              </a:rPr>
              <a:t> обучение.</a:t>
            </a:r>
            <a:endParaRPr sz="2150">
              <a:latin typeface="Trebuchet MS"/>
              <a:cs typeface="Trebuchet MS"/>
            </a:endParaRPr>
          </a:p>
          <a:p>
            <a:pPr marL="267970" indent="-230504">
              <a:lnSpc>
                <a:spcPct val="100000"/>
              </a:lnSpc>
              <a:spcBef>
                <a:spcPts val="550"/>
              </a:spcBef>
              <a:buClr>
                <a:srgbClr val="B03E99"/>
              </a:buClr>
              <a:buSzPct val="72093"/>
              <a:buFont typeface="Wingdings 2"/>
              <a:buChar char=""/>
              <a:tabLst>
                <a:tab pos="268605" algn="l"/>
              </a:tabLst>
            </a:pPr>
            <a:r>
              <a:rPr sz="2150" spc="10" dirty="0">
                <a:latin typeface="Trebuchet MS"/>
                <a:cs typeface="Trebuchet MS"/>
              </a:rPr>
              <a:t>Индивидуальный </a:t>
            </a:r>
            <a:r>
              <a:rPr sz="2150" spc="15" dirty="0">
                <a:latin typeface="Trebuchet MS"/>
                <a:cs typeface="Trebuchet MS"/>
              </a:rPr>
              <a:t>и дифференцированный</a:t>
            </a:r>
            <a:r>
              <a:rPr sz="2150" spc="-25" dirty="0">
                <a:latin typeface="Trebuchet MS"/>
                <a:cs typeface="Trebuchet MS"/>
              </a:rPr>
              <a:t> </a:t>
            </a:r>
            <a:r>
              <a:rPr sz="2150" spc="10" dirty="0">
                <a:latin typeface="Trebuchet MS"/>
                <a:cs typeface="Trebuchet MS"/>
              </a:rPr>
              <a:t>подход.</a:t>
            </a:r>
            <a:endParaRPr sz="2150">
              <a:latin typeface="Trebuchet MS"/>
              <a:cs typeface="Trebuchet MS"/>
            </a:endParaRPr>
          </a:p>
          <a:p>
            <a:pPr marL="267970" indent="-230504">
              <a:lnSpc>
                <a:spcPct val="100000"/>
              </a:lnSpc>
              <a:spcBef>
                <a:spcPts val="550"/>
              </a:spcBef>
              <a:buClr>
                <a:srgbClr val="B03E99"/>
              </a:buClr>
              <a:buSzPct val="72093"/>
              <a:buFont typeface="Wingdings 2"/>
              <a:buChar char=""/>
              <a:tabLst>
                <a:tab pos="268605" algn="l"/>
              </a:tabLst>
            </a:pPr>
            <a:r>
              <a:rPr sz="2150" spc="10" dirty="0">
                <a:latin typeface="Trebuchet MS"/>
                <a:cs typeface="Trebuchet MS"/>
              </a:rPr>
              <a:t>Коррекционная направленность </a:t>
            </a:r>
            <a:r>
              <a:rPr sz="2150" spc="15" dirty="0">
                <a:latin typeface="Trebuchet MS"/>
                <a:cs typeface="Trebuchet MS"/>
              </a:rPr>
              <a:t>и</a:t>
            </a:r>
            <a:r>
              <a:rPr sz="2150" spc="5" dirty="0">
                <a:latin typeface="Trebuchet MS"/>
                <a:cs typeface="Trebuchet MS"/>
              </a:rPr>
              <a:t> </a:t>
            </a:r>
            <a:r>
              <a:rPr sz="2150" spc="10" dirty="0">
                <a:latin typeface="Trebuchet MS"/>
                <a:cs typeface="Trebuchet MS"/>
              </a:rPr>
              <a:t>др.</a:t>
            </a:r>
            <a:endParaRPr sz="215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18858" y="784694"/>
            <a:ext cx="8183245" cy="6972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1200"/>
              </a:lnSpc>
              <a:spcBef>
                <a:spcPts val="100"/>
              </a:spcBef>
            </a:pPr>
            <a:r>
              <a:rPr sz="1450" b="1" spc="10" dirty="0">
                <a:solidFill>
                  <a:srgbClr val="FCF1E7"/>
                </a:solidFill>
                <a:latin typeface="Trebuchet MS"/>
                <a:cs typeface="Trebuchet MS"/>
              </a:rPr>
              <a:t>С УЧЕТОМ ФГОС ДО, ФОРМИРОВАНИЕ ЭЛЕМЕНТАРНЫХ МАТЕМАТИЧЕСКИХ  ПРЕДСТАВЛЕНИЙ У </a:t>
            </a:r>
            <a:r>
              <a:rPr sz="1450" b="1" spc="15" dirty="0">
                <a:solidFill>
                  <a:srgbClr val="FCF1E7"/>
                </a:solidFill>
                <a:latin typeface="Trebuchet MS"/>
                <a:cs typeface="Trebuchet MS"/>
              </a:rPr>
              <a:t>ДЕТЕЙ </a:t>
            </a:r>
            <a:r>
              <a:rPr sz="1450" b="1" spc="10" dirty="0">
                <a:solidFill>
                  <a:srgbClr val="FCF1E7"/>
                </a:solidFill>
                <a:latin typeface="Trebuchet MS"/>
                <a:cs typeface="Trebuchet MS"/>
              </a:rPr>
              <a:t>ДОШКОЛЬНОГО ВОЗРАСТА ОТНОСИТСЯ К ОБРАЗОВАТЕЛЬНОЙ  ОБЛАСТИ</a:t>
            </a:r>
            <a:endParaRPr sz="145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18858" y="1455381"/>
            <a:ext cx="4964430" cy="4146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550" i="1" spc="-10" dirty="0"/>
              <a:t>«ПОЗНАВАТЕЛЬНОЕ</a:t>
            </a:r>
            <a:r>
              <a:rPr sz="2550" i="1" spc="-25" dirty="0"/>
              <a:t> </a:t>
            </a:r>
            <a:r>
              <a:rPr sz="2550" i="1" spc="-10" dirty="0"/>
              <a:t>РАЗВИТИЕ»</a:t>
            </a:r>
            <a:endParaRPr sz="2550"/>
          </a:p>
        </p:txBody>
      </p:sp>
      <p:sp>
        <p:nvSpPr>
          <p:cNvPr id="4" name="object 4"/>
          <p:cNvSpPr txBox="1"/>
          <p:nvPr/>
        </p:nvSpPr>
        <p:spPr>
          <a:xfrm>
            <a:off x="350443" y="1889983"/>
            <a:ext cx="7579995" cy="4886960"/>
          </a:xfrm>
          <a:prstGeom prst="rect">
            <a:avLst/>
          </a:prstGeom>
        </p:spPr>
        <p:txBody>
          <a:bodyPr vert="horz" wrap="square" lIns="0" tIns="71755" rIns="0" bIns="0" rtlCol="0">
            <a:spAutoFit/>
          </a:bodyPr>
          <a:lstStyle/>
          <a:p>
            <a:pPr marL="312420" indent="-287655">
              <a:lnSpc>
                <a:spcPct val="100000"/>
              </a:lnSpc>
              <a:spcBef>
                <a:spcPts val="565"/>
              </a:spcBef>
              <a:buClr>
                <a:srgbClr val="B03E99"/>
              </a:buClr>
              <a:buSzPct val="72500"/>
              <a:buFont typeface="Wingdings 2"/>
              <a:buChar char=""/>
              <a:tabLst>
                <a:tab pos="313055" algn="l"/>
              </a:tabLst>
            </a:pPr>
            <a:r>
              <a:rPr sz="2000" spc="-5" dirty="0">
                <a:latin typeface="Trebuchet MS"/>
                <a:cs typeface="Trebuchet MS"/>
              </a:rPr>
              <a:t>развитие интересов детей,</a:t>
            </a:r>
            <a:r>
              <a:rPr sz="2000" spc="-10" dirty="0">
                <a:latin typeface="Trebuchet MS"/>
                <a:cs typeface="Trebuchet MS"/>
              </a:rPr>
              <a:t> </a:t>
            </a:r>
            <a:r>
              <a:rPr sz="2000" spc="-5" dirty="0">
                <a:latin typeface="Trebuchet MS"/>
                <a:cs typeface="Trebuchet MS"/>
              </a:rPr>
              <a:t>любознательности,</a:t>
            </a:r>
            <a:endParaRPr sz="2000">
              <a:latin typeface="Trebuchet MS"/>
              <a:cs typeface="Trebuchet MS"/>
            </a:endParaRPr>
          </a:p>
          <a:p>
            <a:pPr marL="236220" indent="-211454">
              <a:lnSpc>
                <a:spcPct val="100000"/>
              </a:lnSpc>
              <a:spcBef>
                <a:spcPts val="470"/>
              </a:spcBef>
              <a:buClr>
                <a:srgbClr val="B03E99"/>
              </a:buClr>
              <a:buSzPct val="72500"/>
              <a:buFont typeface="Wingdings 2"/>
              <a:buChar char=""/>
              <a:tabLst>
                <a:tab pos="236854" algn="l"/>
              </a:tabLst>
            </a:pPr>
            <a:r>
              <a:rPr sz="2000" spc="-5" dirty="0">
                <a:latin typeface="Trebuchet MS"/>
                <a:cs typeface="Trebuchet MS"/>
              </a:rPr>
              <a:t>познавательной</a:t>
            </a:r>
            <a:r>
              <a:rPr sz="2000" spc="-15" dirty="0">
                <a:latin typeface="Trebuchet MS"/>
                <a:cs typeface="Trebuchet MS"/>
              </a:rPr>
              <a:t> </a:t>
            </a:r>
            <a:r>
              <a:rPr sz="2000" spc="-5" dirty="0">
                <a:latin typeface="Trebuchet MS"/>
                <a:cs typeface="Trebuchet MS"/>
              </a:rPr>
              <a:t>мотивации;</a:t>
            </a:r>
            <a:endParaRPr sz="2000">
              <a:latin typeface="Trebuchet MS"/>
              <a:cs typeface="Trebuchet MS"/>
            </a:endParaRPr>
          </a:p>
          <a:p>
            <a:pPr marL="236220" indent="-211454">
              <a:lnSpc>
                <a:spcPct val="100000"/>
              </a:lnSpc>
              <a:spcBef>
                <a:spcPts val="459"/>
              </a:spcBef>
              <a:buClr>
                <a:srgbClr val="B03E99"/>
              </a:buClr>
              <a:buSzPct val="72500"/>
              <a:buFont typeface="Wingdings 2"/>
              <a:buChar char=""/>
              <a:tabLst>
                <a:tab pos="236854" algn="l"/>
              </a:tabLst>
            </a:pPr>
            <a:r>
              <a:rPr sz="2000" spc="-5" dirty="0">
                <a:latin typeface="Trebuchet MS"/>
                <a:cs typeface="Trebuchet MS"/>
              </a:rPr>
              <a:t>формирование познавательных</a:t>
            </a:r>
            <a:r>
              <a:rPr sz="2000" spc="-10" dirty="0">
                <a:latin typeface="Trebuchet MS"/>
                <a:cs typeface="Trebuchet MS"/>
              </a:rPr>
              <a:t> </a:t>
            </a:r>
            <a:r>
              <a:rPr sz="2000" spc="-5" dirty="0">
                <a:latin typeface="Trebuchet MS"/>
                <a:cs typeface="Trebuchet MS"/>
              </a:rPr>
              <a:t>действий,</a:t>
            </a:r>
            <a:endParaRPr sz="2000">
              <a:latin typeface="Trebuchet MS"/>
              <a:cs typeface="Trebuchet MS"/>
            </a:endParaRPr>
          </a:p>
          <a:p>
            <a:pPr marL="25400" marR="1507490">
              <a:lnSpc>
                <a:spcPct val="119500"/>
              </a:lnSpc>
              <a:spcBef>
                <a:spcPts val="5"/>
              </a:spcBef>
              <a:buClr>
                <a:srgbClr val="B03E99"/>
              </a:buClr>
              <a:buSzPct val="72500"/>
              <a:buFont typeface="Wingdings 2"/>
              <a:buChar char=""/>
              <a:tabLst>
                <a:tab pos="236854" algn="l"/>
              </a:tabLst>
            </a:pPr>
            <a:r>
              <a:rPr sz="2000" spc="-5" dirty="0">
                <a:latin typeface="Trebuchet MS"/>
                <a:cs typeface="Trebuchet MS"/>
              </a:rPr>
              <a:t>развитие воображения </a:t>
            </a:r>
            <a:r>
              <a:rPr sz="2000" dirty="0">
                <a:latin typeface="Trebuchet MS"/>
                <a:cs typeface="Trebuchet MS"/>
              </a:rPr>
              <a:t>и творческой </a:t>
            </a:r>
            <a:r>
              <a:rPr sz="2000" spc="-5" dirty="0">
                <a:latin typeface="Trebuchet MS"/>
                <a:cs typeface="Trebuchet MS"/>
              </a:rPr>
              <a:t>активности; </a:t>
            </a:r>
            <a:r>
              <a:rPr sz="2000" u="heavy" spc="-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 формирование первичных</a:t>
            </a:r>
            <a:r>
              <a:rPr sz="2000" u="heavy" spc="-10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 </a:t>
            </a:r>
            <a:r>
              <a:rPr sz="2000" u="heavy" spc="-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представлений</a:t>
            </a:r>
            <a:endParaRPr sz="2000">
              <a:latin typeface="Trebuchet MS"/>
              <a:cs typeface="Trebuchet MS"/>
            </a:endParaRPr>
          </a:p>
          <a:p>
            <a:pPr marL="236220" indent="-211454">
              <a:lnSpc>
                <a:spcPct val="100000"/>
              </a:lnSpc>
              <a:spcBef>
                <a:spcPts val="459"/>
              </a:spcBef>
              <a:buClr>
                <a:srgbClr val="B03E99"/>
              </a:buClr>
              <a:buSzPct val="72500"/>
              <a:buFont typeface="Wingdings 2"/>
              <a:buChar char=""/>
              <a:tabLst>
                <a:tab pos="236854" algn="l"/>
              </a:tabLst>
            </a:pPr>
            <a:r>
              <a:rPr sz="2000" dirty="0">
                <a:latin typeface="Trebuchet MS"/>
                <a:cs typeface="Trebuchet MS"/>
              </a:rPr>
              <a:t>о </a:t>
            </a:r>
            <a:r>
              <a:rPr sz="2000" spc="-5" dirty="0">
                <a:latin typeface="Trebuchet MS"/>
                <a:cs typeface="Trebuchet MS"/>
              </a:rPr>
              <a:t>себе, других людях,</a:t>
            </a:r>
            <a:endParaRPr sz="2000">
              <a:latin typeface="Trebuchet MS"/>
              <a:cs typeface="Trebuchet MS"/>
            </a:endParaRPr>
          </a:p>
          <a:p>
            <a:pPr marL="236220" marR="503555" indent="-211454">
              <a:lnSpc>
                <a:spcPct val="100099"/>
              </a:lnSpc>
              <a:spcBef>
                <a:spcPts val="470"/>
              </a:spcBef>
              <a:buClr>
                <a:srgbClr val="B03E99"/>
              </a:buClr>
              <a:buSzPct val="72500"/>
              <a:buFont typeface="Wingdings 2"/>
              <a:buChar char=""/>
              <a:tabLst>
                <a:tab pos="236854" algn="l"/>
              </a:tabLst>
            </a:pPr>
            <a:r>
              <a:rPr sz="2000" dirty="0">
                <a:solidFill>
                  <a:srgbClr val="A24A72"/>
                </a:solidFill>
                <a:latin typeface="Trebuchet MS"/>
                <a:cs typeface="Trebuchet MS"/>
              </a:rPr>
              <a:t>об объектах </a:t>
            </a:r>
            <a:r>
              <a:rPr sz="2000" spc="-5" dirty="0">
                <a:solidFill>
                  <a:srgbClr val="A24A72"/>
                </a:solidFill>
                <a:latin typeface="Trebuchet MS"/>
                <a:cs typeface="Trebuchet MS"/>
              </a:rPr>
              <a:t>окружающего мира (форме, </a:t>
            </a:r>
            <a:r>
              <a:rPr sz="2000" dirty="0">
                <a:solidFill>
                  <a:srgbClr val="A24A72"/>
                </a:solidFill>
                <a:latin typeface="Trebuchet MS"/>
                <a:cs typeface="Trebuchet MS"/>
              </a:rPr>
              <a:t>цвете, </a:t>
            </a:r>
            <a:r>
              <a:rPr sz="2000" spc="-5" dirty="0">
                <a:solidFill>
                  <a:srgbClr val="A24A72"/>
                </a:solidFill>
                <a:latin typeface="Trebuchet MS"/>
                <a:cs typeface="Trebuchet MS"/>
              </a:rPr>
              <a:t>размере,  материале, звучании, количестве, числе, </a:t>
            </a:r>
            <a:r>
              <a:rPr sz="2000" dirty="0">
                <a:solidFill>
                  <a:srgbClr val="A24A72"/>
                </a:solidFill>
                <a:latin typeface="Trebuchet MS"/>
                <a:cs typeface="Trebuchet MS"/>
              </a:rPr>
              <a:t>части и </a:t>
            </a:r>
            <a:r>
              <a:rPr sz="2000" spc="-5" dirty="0">
                <a:solidFill>
                  <a:srgbClr val="A24A72"/>
                </a:solidFill>
                <a:latin typeface="Trebuchet MS"/>
                <a:cs typeface="Trebuchet MS"/>
              </a:rPr>
              <a:t>целом,  пространстве </a:t>
            </a:r>
            <a:r>
              <a:rPr sz="2000" dirty="0">
                <a:solidFill>
                  <a:srgbClr val="A24A72"/>
                </a:solidFill>
                <a:latin typeface="Trebuchet MS"/>
                <a:cs typeface="Trebuchet MS"/>
              </a:rPr>
              <a:t>и </a:t>
            </a:r>
            <a:r>
              <a:rPr sz="2000" spc="-5" dirty="0">
                <a:solidFill>
                  <a:srgbClr val="A24A72"/>
                </a:solidFill>
                <a:latin typeface="Trebuchet MS"/>
                <a:cs typeface="Trebuchet MS"/>
              </a:rPr>
              <a:t>времени, движении </a:t>
            </a:r>
            <a:r>
              <a:rPr sz="2000" dirty="0">
                <a:solidFill>
                  <a:srgbClr val="A24A72"/>
                </a:solidFill>
                <a:latin typeface="Trebuchet MS"/>
                <a:cs typeface="Trebuchet MS"/>
              </a:rPr>
              <a:t>и </a:t>
            </a:r>
            <a:r>
              <a:rPr sz="2000" spc="-5" dirty="0">
                <a:solidFill>
                  <a:srgbClr val="A24A72"/>
                </a:solidFill>
                <a:latin typeface="Trebuchet MS"/>
                <a:cs typeface="Trebuchet MS"/>
              </a:rPr>
              <a:t>покое, причинах </a:t>
            </a:r>
            <a:r>
              <a:rPr sz="2000" dirty="0">
                <a:solidFill>
                  <a:srgbClr val="A24A72"/>
                </a:solidFill>
                <a:latin typeface="Trebuchet MS"/>
                <a:cs typeface="Trebuchet MS"/>
              </a:rPr>
              <a:t>и  </a:t>
            </a:r>
            <a:r>
              <a:rPr sz="2000" spc="-5" dirty="0">
                <a:solidFill>
                  <a:srgbClr val="A24A72"/>
                </a:solidFill>
                <a:latin typeface="Trebuchet MS"/>
                <a:cs typeface="Trebuchet MS"/>
              </a:rPr>
              <a:t>следствиях </a:t>
            </a:r>
            <a:r>
              <a:rPr sz="2000" dirty="0">
                <a:solidFill>
                  <a:srgbClr val="A24A72"/>
                </a:solidFill>
                <a:latin typeface="Trebuchet MS"/>
                <a:cs typeface="Trebuchet MS"/>
              </a:rPr>
              <a:t>и</a:t>
            </a:r>
            <a:r>
              <a:rPr sz="2000" spc="-25" dirty="0">
                <a:solidFill>
                  <a:srgbClr val="A24A72"/>
                </a:solidFill>
                <a:latin typeface="Trebuchet MS"/>
                <a:cs typeface="Trebuchet MS"/>
              </a:rPr>
              <a:t> </a:t>
            </a:r>
            <a:r>
              <a:rPr sz="2000" dirty="0">
                <a:solidFill>
                  <a:srgbClr val="A24A72"/>
                </a:solidFill>
                <a:latin typeface="Trebuchet MS"/>
                <a:cs typeface="Trebuchet MS"/>
              </a:rPr>
              <a:t>др.)</a:t>
            </a:r>
            <a:endParaRPr sz="2000">
              <a:latin typeface="Trebuchet MS"/>
              <a:cs typeface="Trebuchet MS"/>
            </a:endParaRPr>
          </a:p>
          <a:p>
            <a:pPr marL="236220" marR="17780" indent="-211454">
              <a:lnSpc>
                <a:spcPct val="100000"/>
              </a:lnSpc>
              <a:spcBef>
                <a:spcPts val="470"/>
              </a:spcBef>
              <a:buClr>
                <a:srgbClr val="B03E99"/>
              </a:buClr>
              <a:buSzPct val="72500"/>
              <a:buFont typeface="Wingdings 2"/>
              <a:buChar char=""/>
              <a:tabLst>
                <a:tab pos="236854" algn="l"/>
              </a:tabLst>
            </a:pPr>
            <a:r>
              <a:rPr sz="2000" dirty="0">
                <a:latin typeface="Trebuchet MS"/>
                <a:cs typeface="Trebuchet MS"/>
              </a:rPr>
              <a:t>о малой </a:t>
            </a:r>
            <a:r>
              <a:rPr sz="2000" spc="-5" dirty="0">
                <a:latin typeface="Trebuchet MS"/>
                <a:cs typeface="Trebuchet MS"/>
              </a:rPr>
              <a:t>родине </a:t>
            </a:r>
            <a:r>
              <a:rPr sz="2000" dirty="0">
                <a:latin typeface="Trebuchet MS"/>
                <a:cs typeface="Trebuchet MS"/>
              </a:rPr>
              <a:t>и </a:t>
            </a:r>
            <a:r>
              <a:rPr sz="2000" spc="-5" dirty="0">
                <a:latin typeface="Trebuchet MS"/>
                <a:cs typeface="Trebuchet MS"/>
              </a:rPr>
              <a:t>Отечестве, </a:t>
            </a:r>
            <a:r>
              <a:rPr sz="2000" dirty="0">
                <a:latin typeface="Trebuchet MS"/>
                <a:cs typeface="Trebuchet MS"/>
              </a:rPr>
              <a:t>об </a:t>
            </a:r>
            <a:r>
              <a:rPr sz="2000" spc="-5" dirty="0">
                <a:latin typeface="Trebuchet MS"/>
                <a:cs typeface="Trebuchet MS"/>
              </a:rPr>
              <a:t>отечественных праздниках </a:t>
            </a:r>
            <a:r>
              <a:rPr sz="2000" dirty="0">
                <a:latin typeface="Trebuchet MS"/>
                <a:cs typeface="Trebuchet MS"/>
              </a:rPr>
              <a:t>и  </a:t>
            </a:r>
            <a:r>
              <a:rPr sz="2000" spc="-5" dirty="0">
                <a:latin typeface="Trebuchet MS"/>
                <a:cs typeface="Trebuchet MS"/>
              </a:rPr>
              <a:t>традициях,</a:t>
            </a:r>
            <a:endParaRPr sz="2000">
              <a:latin typeface="Trebuchet MS"/>
              <a:cs typeface="Trebuchet MS"/>
            </a:endParaRPr>
          </a:p>
          <a:p>
            <a:pPr marL="236220" indent="-211454">
              <a:lnSpc>
                <a:spcPct val="100000"/>
              </a:lnSpc>
              <a:spcBef>
                <a:spcPts val="459"/>
              </a:spcBef>
              <a:buClr>
                <a:srgbClr val="B03E99"/>
              </a:buClr>
              <a:buSzPct val="72500"/>
              <a:buFont typeface="Wingdings 2"/>
              <a:buChar char=""/>
              <a:tabLst>
                <a:tab pos="236854" algn="l"/>
                <a:tab pos="1548765" algn="l"/>
              </a:tabLst>
            </a:pPr>
            <a:r>
              <a:rPr sz="2000" dirty="0">
                <a:latin typeface="Trebuchet MS"/>
                <a:cs typeface="Trebuchet MS"/>
              </a:rPr>
              <a:t>о</a:t>
            </a:r>
            <a:r>
              <a:rPr sz="2000" spc="10" dirty="0">
                <a:latin typeface="Trebuchet MS"/>
                <a:cs typeface="Trebuchet MS"/>
              </a:rPr>
              <a:t> </a:t>
            </a:r>
            <a:r>
              <a:rPr sz="2000" spc="-5" dirty="0">
                <a:latin typeface="Trebuchet MS"/>
                <a:cs typeface="Trebuchet MS"/>
              </a:rPr>
              <a:t>планете	Земля,</a:t>
            </a:r>
            <a:endParaRPr sz="2000">
              <a:latin typeface="Trebuchet MS"/>
              <a:cs typeface="Trebuchet MS"/>
            </a:endParaRPr>
          </a:p>
          <a:p>
            <a:pPr marL="312420" indent="-287655">
              <a:lnSpc>
                <a:spcPct val="100000"/>
              </a:lnSpc>
              <a:spcBef>
                <a:spcPts val="470"/>
              </a:spcBef>
              <a:buClr>
                <a:srgbClr val="B03E99"/>
              </a:buClr>
              <a:buSzPct val="72500"/>
              <a:buFont typeface="Wingdings 2"/>
              <a:buChar char=""/>
              <a:tabLst>
                <a:tab pos="313055" algn="l"/>
                <a:tab pos="3284854" algn="l"/>
              </a:tabLst>
            </a:pPr>
            <a:r>
              <a:rPr sz="2000" dirty="0">
                <a:latin typeface="Trebuchet MS"/>
                <a:cs typeface="Trebuchet MS"/>
              </a:rPr>
              <a:t>о </a:t>
            </a:r>
            <a:r>
              <a:rPr sz="2000" spc="-5" dirty="0">
                <a:latin typeface="Trebuchet MS"/>
                <a:cs typeface="Trebuchet MS"/>
              </a:rPr>
              <a:t>многообразии</a:t>
            </a:r>
            <a:r>
              <a:rPr sz="2000" spc="10" dirty="0">
                <a:latin typeface="Trebuchet MS"/>
                <a:cs typeface="Trebuchet MS"/>
              </a:rPr>
              <a:t> </a:t>
            </a:r>
            <a:r>
              <a:rPr sz="2000" dirty="0">
                <a:latin typeface="Trebuchet MS"/>
                <a:cs typeface="Trebuchet MS"/>
              </a:rPr>
              <a:t>стран</a:t>
            </a:r>
            <a:r>
              <a:rPr sz="2000" spc="5" dirty="0">
                <a:latin typeface="Trebuchet MS"/>
                <a:cs typeface="Trebuchet MS"/>
              </a:rPr>
              <a:t> </a:t>
            </a:r>
            <a:r>
              <a:rPr sz="2000" dirty="0">
                <a:latin typeface="Trebuchet MS"/>
                <a:cs typeface="Trebuchet MS"/>
              </a:rPr>
              <a:t>и	народов</a:t>
            </a:r>
            <a:r>
              <a:rPr sz="2000" spc="-15" dirty="0">
                <a:latin typeface="Trebuchet MS"/>
                <a:cs typeface="Trebuchet MS"/>
              </a:rPr>
              <a:t> </a:t>
            </a:r>
            <a:r>
              <a:rPr sz="2000" spc="-5" dirty="0">
                <a:latin typeface="Trebuchet MS"/>
                <a:cs typeface="Trebuchet MS"/>
              </a:rPr>
              <a:t>мира.</a:t>
            </a:r>
            <a:endParaRPr sz="20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219" y="315252"/>
            <a:ext cx="5886450" cy="11601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00600"/>
              </a:lnSpc>
              <a:spcBef>
                <a:spcPts val="90"/>
              </a:spcBef>
            </a:pPr>
            <a:r>
              <a:rPr sz="3700" i="1" spc="10" dirty="0"/>
              <a:t>ЗАДАЧИ ФЭМП В  </a:t>
            </a:r>
            <a:r>
              <a:rPr sz="3700" spc="15" dirty="0"/>
              <a:t>ДОШКОЛЬНОМ</a:t>
            </a:r>
            <a:r>
              <a:rPr sz="3700" spc="-30" dirty="0"/>
              <a:t> </a:t>
            </a:r>
            <a:r>
              <a:rPr sz="3700" spc="10" dirty="0"/>
              <a:t>ВОЗРАСТЕ</a:t>
            </a:r>
            <a:endParaRPr sz="3700"/>
          </a:p>
        </p:txBody>
      </p:sp>
      <p:sp>
        <p:nvSpPr>
          <p:cNvPr id="3" name="object 3"/>
          <p:cNvSpPr txBox="1"/>
          <p:nvPr/>
        </p:nvSpPr>
        <p:spPr>
          <a:xfrm>
            <a:off x="534504" y="1642211"/>
            <a:ext cx="6798309" cy="4297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6385" marR="5080" indent="-274320">
              <a:lnSpc>
                <a:spcPct val="100000"/>
              </a:lnSpc>
              <a:spcBef>
                <a:spcPts val="100"/>
              </a:spcBef>
              <a:buAutoNum type="arabicPeriod"/>
              <a:tabLst>
                <a:tab pos="407034" algn="l"/>
                <a:tab pos="2983230" algn="l"/>
                <a:tab pos="4582160" algn="l"/>
              </a:tabLst>
            </a:pPr>
            <a:r>
              <a:rPr sz="2600" spc="-5" dirty="0">
                <a:latin typeface="Trebuchet MS"/>
                <a:cs typeface="Trebuchet MS"/>
              </a:rPr>
              <a:t>Фор</a:t>
            </a:r>
            <a:r>
              <a:rPr sz="2600" dirty="0">
                <a:latin typeface="Trebuchet MS"/>
                <a:cs typeface="Trebuchet MS"/>
              </a:rPr>
              <a:t>ми</a:t>
            </a:r>
            <a:r>
              <a:rPr sz="2600" spc="-5" dirty="0">
                <a:latin typeface="Trebuchet MS"/>
                <a:cs typeface="Trebuchet MS"/>
              </a:rPr>
              <a:t>ро</a:t>
            </a:r>
            <a:r>
              <a:rPr sz="2600" dirty="0">
                <a:latin typeface="Trebuchet MS"/>
                <a:cs typeface="Trebuchet MS"/>
              </a:rPr>
              <a:t>в</a:t>
            </a:r>
            <a:r>
              <a:rPr sz="2600" spc="-5" dirty="0">
                <a:latin typeface="Trebuchet MS"/>
                <a:cs typeface="Trebuchet MS"/>
              </a:rPr>
              <a:t>ан</a:t>
            </a:r>
            <a:r>
              <a:rPr sz="2600" dirty="0">
                <a:latin typeface="Trebuchet MS"/>
                <a:cs typeface="Trebuchet MS"/>
              </a:rPr>
              <a:t>ие	</a:t>
            </a:r>
            <a:r>
              <a:rPr sz="2600" spc="5" dirty="0">
                <a:solidFill>
                  <a:srgbClr val="A24A72"/>
                </a:solidFill>
                <a:latin typeface="Trebuchet MS"/>
                <a:cs typeface="Trebuchet MS"/>
              </a:rPr>
              <a:t>с</a:t>
            </a:r>
            <a:r>
              <a:rPr sz="2600" spc="-10" dirty="0">
                <a:solidFill>
                  <a:srgbClr val="A24A72"/>
                </a:solidFill>
                <a:latin typeface="Trebuchet MS"/>
                <a:cs typeface="Trebuchet MS"/>
              </a:rPr>
              <a:t>и</a:t>
            </a:r>
            <a:r>
              <a:rPr sz="2600" spc="5" dirty="0">
                <a:solidFill>
                  <a:srgbClr val="A24A72"/>
                </a:solidFill>
                <a:latin typeface="Trebuchet MS"/>
                <a:cs typeface="Trebuchet MS"/>
              </a:rPr>
              <a:t>с</a:t>
            </a:r>
            <a:r>
              <a:rPr sz="2600" spc="-5" dirty="0">
                <a:solidFill>
                  <a:srgbClr val="A24A72"/>
                </a:solidFill>
                <a:latin typeface="Trebuchet MS"/>
                <a:cs typeface="Trebuchet MS"/>
              </a:rPr>
              <a:t>те</a:t>
            </a:r>
            <a:r>
              <a:rPr sz="2600" dirty="0">
                <a:solidFill>
                  <a:srgbClr val="A24A72"/>
                </a:solidFill>
                <a:latin typeface="Trebuchet MS"/>
                <a:cs typeface="Trebuchet MS"/>
              </a:rPr>
              <a:t>мы	</a:t>
            </a:r>
            <a:r>
              <a:rPr sz="2600" spc="-5" dirty="0">
                <a:latin typeface="Trebuchet MS"/>
                <a:cs typeface="Trebuchet MS"/>
              </a:rPr>
              <a:t>э</a:t>
            </a:r>
            <a:r>
              <a:rPr sz="2600" dirty="0">
                <a:latin typeface="Trebuchet MS"/>
                <a:cs typeface="Trebuchet MS"/>
              </a:rPr>
              <a:t>л</a:t>
            </a:r>
            <a:r>
              <a:rPr sz="2600" spc="5" dirty="0">
                <a:latin typeface="Trebuchet MS"/>
                <a:cs typeface="Trebuchet MS"/>
              </a:rPr>
              <a:t>е</a:t>
            </a:r>
            <a:r>
              <a:rPr sz="2600" spc="-5" dirty="0">
                <a:latin typeface="Trebuchet MS"/>
                <a:cs typeface="Trebuchet MS"/>
              </a:rPr>
              <a:t>м</a:t>
            </a:r>
            <a:r>
              <a:rPr sz="2600" spc="5" dirty="0">
                <a:latin typeface="Trebuchet MS"/>
                <a:cs typeface="Trebuchet MS"/>
              </a:rPr>
              <a:t>е</a:t>
            </a:r>
            <a:r>
              <a:rPr sz="2600" spc="-5" dirty="0">
                <a:latin typeface="Trebuchet MS"/>
                <a:cs typeface="Trebuchet MS"/>
              </a:rPr>
              <a:t>нтарн</a:t>
            </a:r>
            <a:r>
              <a:rPr sz="2600" spc="5" dirty="0">
                <a:latin typeface="Trebuchet MS"/>
                <a:cs typeface="Trebuchet MS"/>
              </a:rPr>
              <a:t>ы</a:t>
            </a:r>
            <a:r>
              <a:rPr sz="2600" dirty="0">
                <a:latin typeface="Trebuchet MS"/>
                <a:cs typeface="Trebuchet MS"/>
              </a:rPr>
              <a:t>х  </a:t>
            </a:r>
            <a:r>
              <a:rPr sz="2600" spc="-5" dirty="0">
                <a:latin typeface="Trebuchet MS"/>
                <a:cs typeface="Trebuchet MS"/>
              </a:rPr>
              <a:t>математических</a:t>
            </a:r>
            <a:r>
              <a:rPr sz="2600" spc="-15" dirty="0">
                <a:latin typeface="Trebuchet MS"/>
                <a:cs typeface="Trebuchet MS"/>
              </a:rPr>
              <a:t> </a:t>
            </a:r>
            <a:r>
              <a:rPr sz="2600" spc="-5" dirty="0">
                <a:latin typeface="Trebuchet MS"/>
                <a:cs typeface="Trebuchet MS"/>
              </a:rPr>
              <a:t>представлений.</a:t>
            </a:r>
            <a:endParaRPr sz="2600">
              <a:latin typeface="Trebuchet MS"/>
              <a:cs typeface="Trebuchet MS"/>
            </a:endParaRPr>
          </a:p>
          <a:p>
            <a:pPr marL="286385" marR="1986914" indent="-274320">
              <a:lnSpc>
                <a:spcPct val="100400"/>
              </a:lnSpc>
              <a:spcBef>
                <a:spcPts val="595"/>
              </a:spcBef>
              <a:buAutoNum type="arabicPeriod"/>
              <a:tabLst>
                <a:tab pos="407034" algn="l"/>
              </a:tabLst>
            </a:pPr>
            <a:r>
              <a:rPr sz="2600" spc="-5" dirty="0">
                <a:latin typeface="Trebuchet MS"/>
                <a:cs typeface="Trebuchet MS"/>
              </a:rPr>
              <a:t>Формирование </a:t>
            </a:r>
            <a:r>
              <a:rPr sz="2600" spc="-5" dirty="0">
                <a:solidFill>
                  <a:srgbClr val="A24A72"/>
                </a:solidFill>
                <a:latin typeface="Trebuchet MS"/>
                <a:cs typeface="Trebuchet MS"/>
              </a:rPr>
              <a:t>предпосылок </a:t>
            </a:r>
            <a:r>
              <a:rPr sz="2600" spc="-5" dirty="0">
                <a:latin typeface="Trebuchet MS"/>
                <a:cs typeface="Trebuchet MS"/>
              </a:rPr>
              <a:t> математического мышления.</a:t>
            </a:r>
            <a:endParaRPr sz="2600">
              <a:latin typeface="Trebuchet MS"/>
              <a:cs typeface="Trebuchet MS"/>
            </a:endParaRPr>
          </a:p>
          <a:p>
            <a:pPr marL="286385" marR="395605" indent="-274320">
              <a:lnSpc>
                <a:spcPct val="100000"/>
              </a:lnSpc>
              <a:spcBef>
                <a:spcPts val="600"/>
              </a:spcBef>
              <a:buAutoNum type="arabicPeriod"/>
              <a:tabLst>
                <a:tab pos="407034" algn="l"/>
              </a:tabLst>
            </a:pPr>
            <a:r>
              <a:rPr sz="2600" spc="-5" dirty="0">
                <a:latin typeface="Trebuchet MS"/>
                <a:cs typeface="Trebuchet MS"/>
              </a:rPr>
              <a:t>Формирование </a:t>
            </a:r>
            <a:r>
              <a:rPr sz="2600" dirty="0">
                <a:solidFill>
                  <a:srgbClr val="A24A72"/>
                </a:solidFill>
                <a:latin typeface="Trebuchet MS"/>
                <a:cs typeface="Trebuchet MS"/>
              </a:rPr>
              <a:t>сенсорных </a:t>
            </a:r>
            <a:r>
              <a:rPr sz="2600" spc="-5" dirty="0">
                <a:solidFill>
                  <a:srgbClr val="A24A72"/>
                </a:solidFill>
                <a:latin typeface="Trebuchet MS"/>
                <a:cs typeface="Trebuchet MS"/>
              </a:rPr>
              <a:t>процессов </a:t>
            </a:r>
            <a:r>
              <a:rPr sz="2600" dirty="0">
                <a:latin typeface="Trebuchet MS"/>
                <a:cs typeface="Trebuchet MS"/>
              </a:rPr>
              <a:t>и  </a:t>
            </a:r>
            <a:r>
              <a:rPr sz="2600" spc="-5" dirty="0">
                <a:latin typeface="Trebuchet MS"/>
                <a:cs typeface="Trebuchet MS"/>
              </a:rPr>
              <a:t>способностей.</a:t>
            </a:r>
            <a:endParaRPr sz="2600">
              <a:latin typeface="Trebuchet MS"/>
              <a:cs typeface="Trebuchet MS"/>
            </a:endParaRPr>
          </a:p>
          <a:p>
            <a:pPr marL="286385" marR="659765" indent="-274320">
              <a:lnSpc>
                <a:spcPct val="100000"/>
              </a:lnSpc>
              <a:spcBef>
                <a:spcPts val="610"/>
              </a:spcBef>
              <a:buAutoNum type="arabicPeriod"/>
              <a:tabLst>
                <a:tab pos="407034" algn="l"/>
              </a:tabLst>
            </a:pPr>
            <a:r>
              <a:rPr sz="2600" spc="-5" dirty="0">
                <a:latin typeface="Trebuchet MS"/>
                <a:cs typeface="Trebuchet MS"/>
              </a:rPr>
              <a:t>Расширение </a:t>
            </a:r>
            <a:r>
              <a:rPr sz="2600" dirty="0">
                <a:latin typeface="Trebuchet MS"/>
                <a:cs typeface="Trebuchet MS"/>
              </a:rPr>
              <a:t>и обогащение </a:t>
            </a:r>
            <a:r>
              <a:rPr sz="2600" spc="-5" dirty="0">
                <a:solidFill>
                  <a:srgbClr val="A24A72"/>
                </a:solidFill>
                <a:latin typeface="Trebuchet MS"/>
                <a:cs typeface="Trebuchet MS"/>
              </a:rPr>
              <a:t>словаря </a:t>
            </a:r>
            <a:r>
              <a:rPr sz="2600" dirty="0">
                <a:latin typeface="Trebuchet MS"/>
                <a:cs typeface="Trebuchet MS"/>
              </a:rPr>
              <a:t>и  </a:t>
            </a:r>
            <a:r>
              <a:rPr sz="2600" spc="-5" dirty="0">
                <a:latin typeface="Trebuchet MS"/>
                <a:cs typeface="Trebuchet MS"/>
              </a:rPr>
              <a:t>совершенствование связанной</a:t>
            </a:r>
            <a:r>
              <a:rPr sz="2600" dirty="0">
                <a:latin typeface="Trebuchet MS"/>
                <a:cs typeface="Trebuchet MS"/>
              </a:rPr>
              <a:t> </a:t>
            </a:r>
            <a:r>
              <a:rPr sz="2600" spc="-5" dirty="0">
                <a:latin typeface="Trebuchet MS"/>
                <a:cs typeface="Trebuchet MS"/>
              </a:rPr>
              <a:t>речи.</a:t>
            </a:r>
            <a:endParaRPr sz="2600">
              <a:latin typeface="Trebuchet MS"/>
              <a:cs typeface="Trebuchet MS"/>
            </a:endParaRPr>
          </a:p>
          <a:p>
            <a:pPr marL="286385" marR="79375" indent="-274320">
              <a:lnSpc>
                <a:spcPct val="100000"/>
              </a:lnSpc>
              <a:spcBef>
                <a:spcPts val="610"/>
              </a:spcBef>
              <a:buAutoNum type="arabicPeriod"/>
              <a:tabLst>
                <a:tab pos="407034" algn="l"/>
              </a:tabLst>
            </a:pPr>
            <a:r>
              <a:rPr sz="2600" spc="-5" dirty="0">
                <a:latin typeface="Trebuchet MS"/>
                <a:cs typeface="Trebuchet MS"/>
              </a:rPr>
              <a:t>Формирование </a:t>
            </a:r>
            <a:r>
              <a:rPr sz="2600" spc="-5" dirty="0">
                <a:solidFill>
                  <a:srgbClr val="A24A72"/>
                </a:solidFill>
                <a:latin typeface="Trebuchet MS"/>
                <a:cs typeface="Trebuchet MS"/>
              </a:rPr>
              <a:t>начальных форм учебной  деятельности.</a:t>
            </a:r>
            <a:endParaRPr sz="2600">
              <a:latin typeface="Trebuchet MS"/>
              <a:cs typeface="Trebuchet M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215123" y="5394236"/>
            <a:ext cx="1928507" cy="14630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00098" y="323900"/>
            <a:ext cx="4822190" cy="7359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4650" i="1" spc="5" dirty="0"/>
              <a:t>СРЕДСТВА</a:t>
            </a:r>
            <a:r>
              <a:rPr sz="4650" i="1" spc="-65" dirty="0"/>
              <a:t> </a:t>
            </a:r>
            <a:r>
              <a:rPr sz="4650" i="1" dirty="0"/>
              <a:t>ФЭМП</a:t>
            </a:r>
            <a:endParaRPr sz="4650"/>
          </a:p>
        </p:txBody>
      </p:sp>
      <p:sp>
        <p:nvSpPr>
          <p:cNvPr id="3" name="object 3"/>
          <p:cNvSpPr txBox="1"/>
          <p:nvPr/>
        </p:nvSpPr>
        <p:spPr>
          <a:xfrm>
            <a:off x="509104" y="1642224"/>
            <a:ext cx="7108825" cy="44062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03530" marR="120650" indent="-266065">
              <a:lnSpc>
                <a:spcPct val="101000"/>
              </a:lnSpc>
              <a:spcBef>
                <a:spcPts val="90"/>
              </a:spcBef>
              <a:buClr>
                <a:srgbClr val="B03E99"/>
              </a:buClr>
              <a:buSzPct val="72000"/>
              <a:buFont typeface="Wingdings 2"/>
              <a:buChar char=""/>
              <a:tabLst>
                <a:tab pos="304165" algn="l"/>
              </a:tabLst>
            </a:pPr>
            <a:r>
              <a:rPr sz="2500" i="1" u="heavy" spc="5" dirty="0">
                <a:solidFill>
                  <a:srgbClr val="A24A72"/>
                </a:solidFill>
                <a:uFill>
                  <a:solidFill>
                    <a:srgbClr val="A24A72"/>
                  </a:solidFill>
                </a:uFill>
                <a:latin typeface="Trebuchet MS"/>
                <a:cs typeface="Trebuchet MS"/>
              </a:rPr>
              <a:t>Оборудование для игр </a:t>
            </a:r>
            <a:r>
              <a:rPr sz="2500" i="1" u="heavy" spc="10" dirty="0">
                <a:solidFill>
                  <a:srgbClr val="A24A72"/>
                </a:solidFill>
                <a:uFill>
                  <a:solidFill>
                    <a:srgbClr val="A24A72"/>
                  </a:solidFill>
                </a:uFill>
                <a:latin typeface="Trebuchet MS"/>
                <a:cs typeface="Trebuchet MS"/>
              </a:rPr>
              <a:t>и </a:t>
            </a:r>
            <a:r>
              <a:rPr sz="2500" i="1" u="heavy" spc="5" dirty="0">
                <a:solidFill>
                  <a:srgbClr val="A24A72"/>
                </a:solidFill>
                <a:uFill>
                  <a:solidFill>
                    <a:srgbClr val="A24A72"/>
                  </a:solidFill>
                </a:uFill>
                <a:latin typeface="Trebuchet MS"/>
                <a:cs typeface="Trebuchet MS"/>
              </a:rPr>
              <a:t>занятий</a:t>
            </a:r>
            <a:r>
              <a:rPr sz="2500" i="1" spc="5" dirty="0">
                <a:solidFill>
                  <a:srgbClr val="A24A72"/>
                </a:solidFill>
                <a:latin typeface="Trebuchet MS"/>
                <a:cs typeface="Trebuchet MS"/>
              </a:rPr>
              <a:t> </a:t>
            </a:r>
            <a:r>
              <a:rPr sz="2500" i="1" spc="5" dirty="0">
                <a:latin typeface="Trebuchet MS"/>
                <a:cs typeface="Trebuchet MS"/>
              </a:rPr>
              <a:t>(наборное  </a:t>
            </a:r>
            <a:r>
              <a:rPr sz="2500" i="1" spc="10" dirty="0">
                <a:latin typeface="Trebuchet MS"/>
                <a:cs typeface="Trebuchet MS"/>
              </a:rPr>
              <a:t>полотно, </a:t>
            </a:r>
            <a:r>
              <a:rPr sz="2500" i="1" spc="5" dirty="0">
                <a:latin typeface="Trebuchet MS"/>
                <a:cs typeface="Trebuchet MS"/>
              </a:rPr>
              <a:t>счетная лесенка, фланелеграф,  магнитная доска, </a:t>
            </a:r>
            <a:r>
              <a:rPr sz="2500" i="1" spc="10" dirty="0">
                <a:latin typeface="Trebuchet MS"/>
                <a:cs typeface="Trebuchet MS"/>
              </a:rPr>
              <a:t>доска </a:t>
            </a:r>
            <a:r>
              <a:rPr sz="2500" i="1" spc="5" dirty="0">
                <a:latin typeface="Trebuchet MS"/>
                <a:cs typeface="Trebuchet MS"/>
              </a:rPr>
              <a:t>для письма, </a:t>
            </a:r>
            <a:r>
              <a:rPr sz="2500" i="1" spc="10" dirty="0">
                <a:latin typeface="Trebuchet MS"/>
                <a:cs typeface="Trebuchet MS"/>
              </a:rPr>
              <a:t>и</a:t>
            </a:r>
            <a:r>
              <a:rPr sz="2500" i="1" spc="-40" dirty="0">
                <a:latin typeface="Trebuchet MS"/>
                <a:cs typeface="Trebuchet MS"/>
              </a:rPr>
              <a:t> </a:t>
            </a:r>
            <a:r>
              <a:rPr sz="2500" i="1" dirty="0">
                <a:latin typeface="Trebuchet MS"/>
                <a:cs typeface="Trebuchet MS"/>
              </a:rPr>
              <a:t>др.)</a:t>
            </a:r>
            <a:endParaRPr sz="2500">
              <a:latin typeface="Trebuchet MS"/>
              <a:cs typeface="Trebuchet MS"/>
            </a:endParaRPr>
          </a:p>
          <a:p>
            <a:pPr marL="303530" marR="156210" indent="-266065">
              <a:lnSpc>
                <a:spcPct val="101000"/>
              </a:lnSpc>
              <a:spcBef>
                <a:spcPts val="590"/>
              </a:spcBef>
              <a:buClr>
                <a:srgbClr val="B03E99"/>
              </a:buClr>
              <a:buSzPct val="72000"/>
              <a:buFont typeface="Wingdings 2"/>
              <a:buChar char=""/>
              <a:tabLst>
                <a:tab pos="304165" algn="l"/>
              </a:tabLst>
            </a:pPr>
            <a:r>
              <a:rPr sz="2500" i="1" u="heavy" spc="10" dirty="0">
                <a:solidFill>
                  <a:srgbClr val="A24A72"/>
                </a:solidFill>
                <a:uFill>
                  <a:solidFill>
                    <a:srgbClr val="A24A72"/>
                  </a:solidFill>
                </a:uFill>
                <a:latin typeface="Trebuchet MS"/>
                <a:cs typeface="Trebuchet MS"/>
              </a:rPr>
              <a:t>Комплекты </a:t>
            </a:r>
            <a:r>
              <a:rPr sz="2500" i="1" u="heavy" spc="5" dirty="0">
                <a:solidFill>
                  <a:srgbClr val="A24A72"/>
                </a:solidFill>
                <a:uFill>
                  <a:solidFill>
                    <a:srgbClr val="A24A72"/>
                  </a:solidFill>
                </a:uFill>
                <a:latin typeface="Trebuchet MS"/>
                <a:cs typeface="Trebuchet MS"/>
              </a:rPr>
              <a:t>дидактического наглядного  материала</a:t>
            </a:r>
            <a:r>
              <a:rPr sz="2500" i="1" spc="5" dirty="0">
                <a:solidFill>
                  <a:srgbClr val="A24A72"/>
                </a:solidFill>
                <a:latin typeface="Trebuchet MS"/>
                <a:cs typeface="Trebuchet MS"/>
              </a:rPr>
              <a:t> </a:t>
            </a:r>
            <a:r>
              <a:rPr sz="2500" i="1" spc="5" dirty="0">
                <a:latin typeface="Trebuchet MS"/>
                <a:cs typeface="Trebuchet MS"/>
              </a:rPr>
              <a:t>(игрушки, конструкторы,  строительный материал,  демонстрационный </a:t>
            </a:r>
            <a:r>
              <a:rPr sz="2500" i="1" spc="10" dirty="0">
                <a:latin typeface="Trebuchet MS"/>
                <a:cs typeface="Trebuchet MS"/>
              </a:rPr>
              <a:t>и </a:t>
            </a:r>
            <a:r>
              <a:rPr sz="2500" i="1" spc="5" dirty="0">
                <a:latin typeface="Trebuchet MS"/>
                <a:cs typeface="Trebuchet MS"/>
              </a:rPr>
              <a:t>раздаточный  материал, наборы «Учись считать» </a:t>
            </a:r>
            <a:r>
              <a:rPr sz="2500" i="1" spc="10" dirty="0">
                <a:latin typeface="Trebuchet MS"/>
                <a:cs typeface="Trebuchet MS"/>
              </a:rPr>
              <a:t>и</a:t>
            </a:r>
            <a:r>
              <a:rPr sz="2500" i="1" spc="-60" dirty="0">
                <a:latin typeface="Trebuchet MS"/>
                <a:cs typeface="Trebuchet MS"/>
              </a:rPr>
              <a:t> </a:t>
            </a:r>
            <a:r>
              <a:rPr sz="2500" i="1" spc="5" dirty="0">
                <a:latin typeface="Trebuchet MS"/>
                <a:cs typeface="Trebuchet MS"/>
              </a:rPr>
              <a:t>др.)</a:t>
            </a:r>
            <a:endParaRPr sz="2500">
              <a:latin typeface="Trebuchet MS"/>
              <a:cs typeface="Trebuchet MS"/>
            </a:endParaRPr>
          </a:p>
          <a:p>
            <a:pPr marL="303530" marR="30480" indent="-266065">
              <a:lnSpc>
                <a:spcPct val="101000"/>
              </a:lnSpc>
              <a:spcBef>
                <a:spcPts val="580"/>
              </a:spcBef>
              <a:buClr>
                <a:srgbClr val="B03E99"/>
              </a:buClr>
              <a:buSzPct val="72000"/>
              <a:buFont typeface="Wingdings 2"/>
              <a:buChar char=""/>
              <a:tabLst>
                <a:tab pos="304165" algn="l"/>
              </a:tabLst>
            </a:pPr>
            <a:r>
              <a:rPr sz="2500" i="1" u="heavy" spc="5" dirty="0">
                <a:solidFill>
                  <a:srgbClr val="A24A72"/>
                </a:solidFill>
                <a:uFill>
                  <a:solidFill>
                    <a:srgbClr val="A24A72"/>
                  </a:solidFill>
                </a:uFill>
                <a:latin typeface="Trebuchet MS"/>
                <a:cs typeface="Trebuchet MS"/>
              </a:rPr>
              <a:t>Литература</a:t>
            </a:r>
            <a:r>
              <a:rPr sz="2500" i="1" spc="5" dirty="0">
                <a:solidFill>
                  <a:srgbClr val="A24A72"/>
                </a:solidFill>
                <a:latin typeface="Trebuchet MS"/>
                <a:cs typeface="Trebuchet MS"/>
              </a:rPr>
              <a:t> </a:t>
            </a:r>
            <a:r>
              <a:rPr sz="2500" i="1" spc="5" dirty="0">
                <a:latin typeface="Trebuchet MS"/>
                <a:cs typeface="Trebuchet MS"/>
              </a:rPr>
              <a:t>(методические пособия для  воспитателей, сборники игр </a:t>
            </a:r>
            <a:r>
              <a:rPr sz="2500" i="1" spc="10" dirty="0">
                <a:latin typeface="Trebuchet MS"/>
                <a:cs typeface="Trebuchet MS"/>
              </a:rPr>
              <a:t>и </a:t>
            </a:r>
            <a:r>
              <a:rPr sz="2500" i="1" spc="5" dirty="0">
                <a:latin typeface="Trebuchet MS"/>
                <a:cs typeface="Trebuchet MS"/>
              </a:rPr>
              <a:t>упражнений,  книги для детей, рабочие тетради </a:t>
            </a:r>
            <a:r>
              <a:rPr sz="2500" i="1" spc="10" dirty="0">
                <a:latin typeface="Trebuchet MS"/>
                <a:cs typeface="Trebuchet MS"/>
              </a:rPr>
              <a:t>и</a:t>
            </a:r>
            <a:r>
              <a:rPr sz="2500" i="1" spc="-50" dirty="0">
                <a:latin typeface="Trebuchet MS"/>
                <a:cs typeface="Trebuchet MS"/>
              </a:rPr>
              <a:t> </a:t>
            </a:r>
            <a:r>
              <a:rPr sz="2500" i="1" dirty="0">
                <a:latin typeface="Trebuchet MS"/>
                <a:cs typeface="Trebuchet MS"/>
              </a:rPr>
              <a:t>др.)</a:t>
            </a:r>
            <a:endParaRPr sz="25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47573" y="805218"/>
            <a:ext cx="8148955" cy="71437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10"/>
              </a:spcBef>
            </a:pPr>
            <a:r>
              <a:rPr sz="2250" i="1" dirty="0"/>
              <a:t>УСЛОВИЯ, ПОМОГАЮЩИЕ ПРАВИЛЬНО СПЛАНИРОВАТЬ  </a:t>
            </a:r>
            <a:r>
              <a:rPr sz="2250" dirty="0"/>
              <a:t>РАБОТУ МАТЕМАТИЧЕСКОМУ РАЗВИТИЮ</a:t>
            </a:r>
            <a:r>
              <a:rPr sz="2250" spc="-65" dirty="0"/>
              <a:t> </a:t>
            </a:r>
            <a:r>
              <a:rPr sz="2250" dirty="0"/>
              <a:t>ДОШКОЛЬНИКОВ</a:t>
            </a:r>
            <a:endParaRPr sz="2250"/>
          </a:p>
        </p:txBody>
      </p:sp>
      <p:sp>
        <p:nvSpPr>
          <p:cNvPr id="3" name="object 3"/>
          <p:cNvSpPr txBox="1"/>
          <p:nvPr/>
        </p:nvSpPr>
        <p:spPr>
          <a:xfrm>
            <a:off x="521804" y="1633220"/>
            <a:ext cx="8030209" cy="473773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55270" marR="1527175" indent="-230504">
              <a:lnSpc>
                <a:spcPct val="101499"/>
              </a:lnSpc>
              <a:spcBef>
                <a:spcPts val="90"/>
              </a:spcBef>
              <a:buClr>
                <a:srgbClr val="B03E99"/>
              </a:buClr>
              <a:buSzPct val="72093"/>
              <a:buFont typeface="Wingdings 2"/>
              <a:buChar char=""/>
              <a:tabLst>
                <a:tab pos="255904" algn="l"/>
              </a:tabLst>
            </a:pPr>
            <a:r>
              <a:rPr sz="2150" spc="10" dirty="0">
                <a:latin typeface="Trebuchet MS"/>
                <a:cs typeface="Trebuchet MS"/>
              </a:rPr>
              <a:t>Владение </a:t>
            </a:r>
            <a:r>
              <a:rPr sz="2150" spc="10" dirty="0">
                <a:solidFill>
                  <a:srgbClr val="A24A72"/>
                </a:solidFill>
                <a:latin typeface="Trebuchet MS"/>
                <a:cs typeface="Trebuchet MS"/>
              </a:rPr>
              <a:t>методикой </a:t>
            </a:r>
            <a:r>
              <a:rPr sz="2150" spc="10" dirty="0">
                <a:latin typeface="Trebuchet MS"/>
                <a:cs typeface="Trebuchet MS"/>
              </a:rPr>
              <a:t>математического развития  дошкольников</a:t>
            </a:r>
            <a:endParaRPr sz="2150">
              <a:latin typeface="Trebuchet MS"/>
              <a:cs typeface="Trebuchet MS"/>
            </a:endParaRPr>
          </a:p>
          <a:p>
            <a:pPr marL="255270" marR="821690" indent="-230504">
              <a:lnSpc>
                <a:spcPct val="101499"/>
              </a:lnSpc>
              <a:spcBef>
                <a:spcPts val="515"/>
              </a:spcBef>
              <a:buClr>
                <a:srgbClr val="B03E99"/>
              </a:buClr>
              <a:buSzPct val="72093"/>
              <a:buFont typeface="Wingdings 2"/>
              <a:buChar char=""/>
              <a:tabLst>
                <a:tab pos="255904" algn="l"/>
              </a:tabLst>
            </a:pPr>
            <a:r>
              <a:rPr sz="2150" spc="15" dirty="0">
                <a:latin typeface="Trebuchet MS"/>
                <a:cs typeface="Trebuchet MS"/>
              </a:rPr>
              <a:t>Знание </a:t>
            </a:r>
            <a:r>
              <a:rPr sz="2150" spc="10" dirty="0">
                <a:solidFill>
                  <a:srgbClr val="A24A72"/>
                </a:solidFill>
                <a:latin typeface="Trebuchet MS"/>
                <a:cs typeface="Trebuchet MS"/>
              </a:rPr>
              <a:t>особенностей </a:t>
            </a:r>
            <a:r>
              <a:rPr sz="2150" spc="15" dirty="0">
                <a:latin typeface="Trebuchet MS"/>
                <a:cs typeface="Trebuchet MS"/>
              </a:rPr>
              <a:t>формирования </a:t>
            </a:r>
            <a:r>
              <a:rPr sz="2150" spc="10" dirty="0">
                <a:latin typeface="Trebuchet MS"/>
                <a:cs typeface="Trebuchet MS"/>
              </a:rPr>
              <a:t>математических  представлений у </a:t>
            </a:r>
            <a:r>
              <a:rPr sz="2150" spc="15" dirty="0">
                <a:latin typeface="Trebuchet MS"/>
                <a:cs typeface="Trebuchet MS"/>
              </a:rPr>
              <a:t>детей в </a:t>
            </a:r>
            <a:r>
              <a:rPr sz="2150" spc="10" dirty="0">
                <a:latin typeface="Trebuchet MS"/>
                <a:cs typeface="Trebuchet MS"/>
              </a:rPr>
              <a:t>зависимости </a:t>
            </a:r>
            <a:r>
              <a:rPr sz="2150" spc="10" dirty="0">
                <a:solidFill>
                  <a:srgbClr val="A24A72"/>
                </a:solidFill>
                <a:latin typeface="Trebuchet MS"/>
                <a:cs typeface="Trebuchet MS"/>
              </a:rPr>
              <a:t>от возраста </a:t>
            </a:r>
            <a:r>
              <a:rPr sz="2150" spc="15" dirty="0">
                <a:solidFill>
                  <a:srgbClr val="A24A72"/>
                </a:solidFill>
                <a:latin typeface="Trebuchet MS"/>
                <a:cs typeface="Trebuchet MS"/>
              </a:rPr>
              <a:t>и  </a:t>
            </a:r>
            <a:r>
              <a:rPr sz="2150" spc="10" dirty="0">
                <a:solidFill>
                  <a:srgbClr val="A24A72"/>
                </a:solidFill>
                <a:latin typeface="Trebuchet MS"/>
                <a:cs typeface="Trebuchet MS"/>
              </a:rPr>
              <a:t>проблем </a:t>
            </a:r>
            <a:r>
              <a:rPr sz="2150" spc="15" dirty="0">
                <a:solidFill>
                  <a:srgbClr val="A24A72"/>
                </a:solidFill>
                <a:latin typeface="Trebuchet MS"/>
                <a:cs typeface="Trebuchet MS"/>
              </a:rPr>
              <a:t>в</a:t>
            </a:r>
            <a:r>
              <a:rPr sz="2150" spc="5" dirty="0">
                <a:solidFill>
                  <a:srgbClr val="A24A72"/>
                </a:solidFill>
                <a:latin typeface="Trebuchet MS"/>
                <a:cs typeface="Trebuchet MS"/>
              </a:rPr>
              <a:t> </a:t>
            </a:r>
            <a:r>
              <a:rPr sz="2150" spc="10" dirty="0">
                <a:solidFill>
                  <a:srgbClr val="A24A72"/>
                </a:solidFill>
                <a:latin typeface="Trebuchet MS"/>
                <a:cs typeface="Trebuchet MS"/>
              </a:rPr>
              <a:t>развитии</a:t>
            </a:r>
            <a:endParaRPr sz="2150">
              <a:latin typeface="Trebuchet MS"/>
              <a:cs typeface="Trebuchet MS"/>
            </a:endParaRPr>
          </a:p>
          <a:p>
            <a:pPr marL="255270" indent="-230504">
              <a:lnSpc>
                <a:spcPct val="100000"/>
              </a:lnSpc>
              <a:spcBef>
                <a:spcPts val="545"/>
              </a:spcBef>
              <a:buClr>
                <a:srgbClr val="B03E99"/>
              </a:buClr>
              <a:buSzPct val="72093"/>
              <a:buFont typeface="Wingdings 2"/>
              <a:buChar char=""/>
              <a:tabLst>
                <a:tab pos="255904" algn="l"/>
              </a:tabLst>
            </a:pPr>
            <a:r>
              <a:rPr sz="2150" spc="15" dirty="0">
                <a:latin typeface="Trebuchet MS"/>
                <a:cs typeface="Trebuchet MS"/>
              </a:rPr>
              <a:t>Знание </a:t>
            </a:r>
            <a:r>
              <a:rPr sz="2150" spc="10" dirty="0">
                <a:latin typeface="Trebuchet MS"/>
                <a:cs typeface="Trebuchet MS"/>
              </a:rPr>
              <a:t>возрастных </a:t>
            </a:r>
            <a:r>
              <a:rPr sz="2150" spc="10" dirty="0">
                <a:solidFill>
                  <a:srgbClr val="A24A72"/>
                </a:solidFill>
                <a:latin typeface="Trebuchet MS"/>
                <a:cs typeface="Trebuchet MS"/>
              </a:rPr>
              <a:t>особенностей детей данной</a:t>
            </a:r>
            <a:r>
              <a:rPr sz="2150" spc="60" dirty="0">
                <a:solidFill>
                  <a:srgbClr val="A24A72"/>
                </a:solidFill>
                <a:latin typeface="Trebuchet MS"/>
                <a:cs typeface="Trebuchet MS"/>
              </a:rPr>
              <a:t> </a:t>
            </a:r>
            <a:r>
              <a:rPr sz="2150" spc="10" dirty="0">
                <a:solidFill>
                  <a:srgbClr val="A24A72"/>
                </a:solidFill>
                <a:latin typeface="Trebuchet MS"/>
                <a:cs typeface="Trebuchet MS"/>
              </a:rPr>
              <a:t>группы</a:t>
            </a:r>
            <a:endParaRPr sz="2150">
              <a:latin typeface="Trebuchet MS"/>
              <a:cs typeface="Trebuchet MS"/>
            </a:endParaRPr>
          </a:p>
          <a:p>
            <a:pPr marL="255270" indent="-230504">
              <a:lnSpc>
                <a:spcPct val="100000"/>
              </a:lnSpc>
              <a:spcBef>
                <a:spcPts val="550"/>
              </a:spcBef>
              <a:buClr>
                <a:srgbClr val="B03E99"/>
              </a:buClr>
              <a:buSzPct val="72093"/>
              <a:buFont typeface="Wingdings 2"/>
              <a:buChar char=""/>
              <a:tabLst>
                <a:tab pos="255904" algn="l"/>
              </a:tabLst>
            </a:pPr>
            <a:r>
              <a:rPr sz="2150" spc="15" dirty="0">
                <a:latin typeface="Trebuchet MS"/>
                <a:cs typeface="Trebuchet MS"/>
              </a:rPr>
              <a:t>Знание </a:t>
            </a:r>
            <a:r>
              <a:rPr sz="2150" spc="10" dirty="0">
                <a:solidFill>
                  <a:srgbClr val="A24A72"/>
                </a:solidFill>
                <a:latin typeface="Trebuchet MS"/>
                <a:cs typeface="Trebuchet MS"/>
              </a:rPr>
              <a:t>индивидуальных особенностей </a:t>
            </a:r>
            <a:r>
              <a:rPr sz="2150" spc="15" dirty="0">
                <a:latin typeface="Trebuchet MS"/>
                <a:cs typeface="Trebuchet MS"/>
              </a:rPr>
              <a:t>детей своей</a:t>
            </a:r>
            <a:r>
              <a:rPr sz="2150" spc="55" dirty="0">
                <a:latin typeface="Trebuchet MS"/>
                <a:cs typeface="Trebuchet MS"/>
              </a:rPr>
              <a:t> </a:t>
            </a:r>
            <a:r>
              <a:rPr sz="2150" spc="10" dirty="0">
                <a:latin typeface="Trebuchet MS"/>
                <a:cs typeface="Trebuchet MS"/>
              </a:rPr>
              <a:t>группы.</a:t>
            </a:r>
            <a:endParaRPr sz="2150">
              <a:latin typeface="Trebuchet MS"/>
              <a:cs typeface="Trebuchet MS"/>
            </a:endParaRPr>
          </a:p>
          <a:p>
            <a:pPr marL="255270" indent="-230504">
              <a:lnSpc>
                <a:spcPct val="100000"/>
              </a:lnSpc>
              <a:spcBef>
                <a:spcPts val="545"/>
              </a:spcBef>
              <a:buClr>
                <a:srgbClr val="B03E99"/>
              </a:buClr>
              <a:buSzPct val="72093"/>
              <a:buFont typeface="Wingdings 2"/>
              <a:buChar char=""/>
              <a:tabLst>
                <a:tab pos="255904" algn="l"/>
              </a:tabLst>
            </a:pPr>
            <a:r>
              <a:rPr sz="2150" spc="15" dirty="0">
                <a:latin typeface="Trebuchet MS"/>
                <a:cs typeface="Trebuchet MS"/>
              </a:rPr>
              <a:t>Учёт </a:t>
            </a:r>
            <a:r>
              <a:rPr sz="2150" spc="15" dirty="0">
                <a:solidFill>
                  <a:srgbClr val="A24A72"/>
                </a:solidFill>
                <a:latin typeface="Trebuchet MS"/>
                <a:cs typeface="Trebuchet MS"/>
              </a:rPr>
              <a:t>имеющихся </a:t>
            </a:r>
            <a:r>
              <a:rPr sz="2150" spc="10" dirty="0">
                <a:solidFill>
                  <a:srgbClr val="A24A72"/>
                </a:solidFill>
                <a:latin typeface="Trebuchet MS"/>
                <a:cs typeface="Trebuchet MS"/>
              </a:rPr>
              <a:t>знаний </a:t>
            </a:r>
            <a:r>
              <a:rPr sz="2150" spc="10" dirty="0">
                <a:latin typeface="Trebuchet MS"/>
                <a:cs typeface="Trebuchet MS"/>
              </a:rPr>
              <a:t>у</a:t>
            </a:r>
            <a:r>
              <a:rPr sz="2150" spc="20" dirty="0">
                <a:latin typeface="Trebuchet MS"/>
                <a:cs typeface="Trebuchet MS"/>
              </a:rPr>
              <a:t> </a:t>
            </a:r>
            <a:r>
              <a:rPr sz="2150" spc="10" dirty="0">
                <a:latin typeface="Trebuchet MS"/>
                <a:cs typeface="Trebuchet MS"/>
              </a:rPr>
              <a:t>детей</a:t>
            </a:r>
            <a:endParaRPr sz="2150">
              <a:latin typeface="Trebuchet MS"/>
              <a:cs typeface="Trebuchet MS"/>
            </a:endParaRPr>
          </a:p>
          <a:p>
            <a:pPr marL="255270" marR="1579245" indent="-230504">
              <a:lnSpc>
                <a:spcPct val="101600"/>
              </a:lnSpc>
              <a:spcBef>
                <a:spcPts val="505"/>
              </a:spcBef>
              <a:buClr>
                <a:srgbClr val="B03E99"/>
              </a:buClr>
              <a:buSzPct val="72093"/>
              <a:buFont typeface="Wingdings 2"/>
              <a:buChar char=""/>
              <a:tabLst>
                <a:tab pos="255904" algn="l"/>
              </a:tabLst>
            </a:pPr>
            <a:r>
              <a:rPr sz="2150" spc="10" dirty="0">
                <a:latin typeface="Trebuchet MS"/>
                <a:cs typeface="Trebuchet MS"/>
              </a:rPr>
              <a:t>Совместное планирование </a:t>
            </a:r>
            <a:r>
              <a:rPr sz="2150" spc="15" dirty="0">
                <a:solidFill>
                  <a:srgbClr val="A24A72"/>
                </a:solidFill>
                <a:latin typeface="Trebuchet MS"/>
                <a:cs typeface="Trebuchet MS"/>
              </a:rPr>
              <a:t>обоих </a:t>
            </a:r>
            <a:r>
              <a:rPr sz="2150" spc="10" dirty="0">
                <a:solidFill>
                  <a:srgbClr val="A24A72"/>
                </a:solidFill>
                <a:latin typeface="Trebuchet MS"/>
                <a:cs typeface="Trebuchet MS"/>
              </a:rPr>
              <a:t>воспитателей</a:t>
            </a:r>
            <a:r>
              <a:rPr sz="2150" spc="10" dirty="0">
                <a:latin typeface="Trebuchet MS"/>
                <a:cs typeface="Trebuchet MS"/>
              </a:rPr>
              <a:t>,  работающих </a:t>
            </a:r>
            <a:r>
              <a:rPr sz="2150" spc="15" dirty="0">
                <a:latin typeface="Trebuchet MS"/>
                <a:cs typeface="Trebuchet MS"/>
              </a:rPr>
              <a:t>в одной</a:t>
            </a:r>
            <a:r>
              <a:rPr sz="2150" spc="-15" dirty="0">
                <a:latin typeface="Trebuchet MS"/>
                <a:cs typeface="Trebuchet MS"/>
              </a:rPr>
              <a:t> </a:t>
            </a:r>
            <a:r>
              <a:rPr sz="2150" spc="10" dirty="0">
                <a:latin typeface="Trebuchet MS"/>
                <a:cs typeface="Trebuchet MS"/>
              </a:rPr>
              <a:t>группе</a:t>
            </a:r>
            <a:endParaRPr sz="2150">
              <a:latin typeface="Trebuchet MS"/>
              <a:cs typeface="Trebuchet MS"/>
            </a:endParaRPr>
          </a:p>
          <a:p>
            <a:pPr marL="255270" marR="220979" indent="-230504">
              <a:lnSpc>
                <a:spcPct val="101499"/>
              </a:lnSpc>
              <a:spcBef>
                <a:spcPts val="509"/>
              </a:spcBef>
              <a:buClr>
                <a:srgbClr val="B03E99"/>
              </a:buClr>
              <a:buSzPct val="72093"/>
              <a:buFont typeface="Wingdings 2"/>
              <a:buChar char=""/>
              <a:tabLst>
                <a:tab pos="255904" algn="l"/>
                <a:tab pos="1909445" algn="l"/>
                <a:tab pos="3943985" algn="l"/>
                <a:tab pos="5701030" algn="l"/>
                <a:tab pos="6621145" algn="l"/>
              </a:tabLst>
            </a:pPr>
            <a:r>
              <a:rPr sz="2150" spc="15" dirty="0">
                <a:solidFill>
                  <a:srgbClr val="A24A72"/>
                </a:solidFill>
                <a:latin typeface="Trebuchet MS"/>
                <a:cs typeface="Trebuchet MS"/>
              </a:rPr>
              <a:t>П</a:t>
            </a:r>
            <a:r>
              <a:rPr sz="2150" spc="20" dirty="0">
                <a:solidFill>
                  <a:srgbClr val="A24A72"/>
                </a:solidFill>
                <a:latin typeface="Trebuchet MS"/>
                <a:cs typeface="Trebuchet MS"/>
              </a:rPr>
              <a:t>о</a:t>
            </a:r>
            <a:r>
              <a:rPr sz="2150" spc="15" dirty="0">
                <a:solidFill>
                  <a:srgbClr val="A24A72"/>
                </a:solidFill>
                <a:latin typeface="Trebuchet MS"/>
                <a:cs typeface="Trebuchet MS"/>
              </a:rPr>
              <a:t>выш</a:t>
            </a:r>
            <a:r>
              <a:rPr sz="2150" spc="30" dirty="0">
                <a:solidFill>
                  <a:srgbClr val="A24A72"/>
                </a:solidFill>
                <a:latin typeface="Trebuchet MS"/>
                <a:cs typeface="Trebuchet MS"/>
              </a:rPr>
              <a:t>е</a:t>
            </a:r>
            <a:r>
              <a:rPr sz="2150" spc="10" dirty="0">
                <a:solidFill>
                  <a:srgbClr val="A24A72"/>
                </a:solidFill>
                <a:latin typeface="Trebuchet MS"/>
                <a:cs typeface="Trebuchet MS"/>
              </a:rPr>
              <a:t>н</a:t>
            </a:r>
            <a:r>
              <a:rPr sz="2150" spc="15" dirty="0">
                <a:solidFill>
                  <a:srgbClr val="A24A72"/>
                </a:solidFill>
                <a:latin typeface="Trebuchet MS"/>
                <a:cs typeface="Trebuchet MS"/>
              </a:rPr>
              <a:t>ие</a:t>
            </a:r>
            <a:r>
              <a:rPr sz="2150" dirty="0">
                <a:solidFill>
                  <a:srgbClr val="A24A72"/>
                </a:solidFill>
                <a:latin typeface="Trebuchet MS"/>
                <a:cs typeface="Trebuchet MS"/>
              </a:rPr>
              <a:t>	</a:t>
            </a:r>
            <a:r>
              <a:rPr sz="2150" spc="15" dirty="0">
                <a:solidFill>
                  <a:srgbClr val="A24A72"/>
                </a:solidFill>
                <a:latin typeface="Trebuchet MS"/>
                <a:cs typeface="Trebuchet MS"/>
              </a:rPr>
              <a:t>к</a:t>
            </a:r>
            <a:r>
              <a:rPr sz="2150" spc="10" dirty="0">
                <a:solidFill>
                  <a:srgbClr val="A24A72"/>
                </a:solidFill>
                <a:latin typeface="Trebuchet MS"/>
                <a:cs typeface="Trebuchet MS"/>
              </a:rPr>
              <a:t>вал</a:t>
            </a:r>
            <a:r>
              <a:rPr sz="2150" spc="15" dirty="0">
                <a:solidFill>
                  <a:srgbClr val="A24A72"/>
                </a:solidFill>
                <a:latin typeface="Trebuchet MS"/>
                <a:cs typeface="Trebuchet MS"/>
              </a:rPr>
              <a:t>ифик</a:t>
            </a:r>
            <a:r>
              <a:rPr sz="2150" spc="5" dirty="0">
                <a:solidFill>
                  <a:srgbClr val="A24A72"/>
                </a:solidFill>
                <a:latin typeface="Trebuchet MS"/>
                <a:cs typeface="Trebuchet MS"/>
              </a:rPr>
              <a:t>а</a:t>
            </a:r>
            <a:r>
              <a:rPr sz="2150" spc="10" dirty="0">
                <a:solidFill>
                  <a:srgbClr val="A24A72"/>
                </a:solidFill>
                <a:latin typeface="Trebuchet MS"/>
                <a:cs typeface="Trebuchet MS"/>
              </a:rPr>
              <a:t>ц</a:t>
            </a:r>
            <a:r>
              <a:rPr sz="2150" spc="15" dirty="0">
                <a:solidFill>
                  <a:srgbClr val="A24A72"/>
                </a:solidFill>
                <a:latin typeface="Trebuchet MS"/>
                <a:cs typeface="Trebuchet MS"/>
              </a:rPr>
              <a:t>ии</a:t>
            </a:r>
            <a:r>
              <a:rPr sz="2150" dirty="0">
                <a:solidFill>
                  <a:srgbClr val="A24A72"/>
                </a:solidFill>
                <a:latin typeface="Trebuchet MS"/>
                <a:cs typeface="Trebuchet MS"/>
              </a:rPr>
              <a:t>	</a:t>
            </a:r>
            <a:r>
              <a:rPr sz="2150" spc="15" dirty="0">
                <a:solidFill>
                  <a:srgbClr val="A24A72"/>
                </a:solidFill>
                <a:latin typeface="Trebuchet MS"/>
                <a:cs typeface="Trebuchet MS"/>
              </a:rPr>
              <a:t>в</a:t>
            </a:r>
            <a:r>
              <a:rPr sz="2150" spc="10" dirty="0">
                <a:solidFill>
                  <a:srgbClr val="A24A72"/>
                </a:solidFill>
                <a:latin typeface="Trebuchet MS"/>
                <a:cs typeface="Trebuchet MS"/>
              </a:rPr>
              <a:t>осп</a:t>
            </a:r>
            <a:r>
              <a:rPr sz="2150" spc="15" dirty="0">
                <a:solidFill>
                  <a:srgbClr val="A24A72"/>
                </a:solidFill>
                <a:latin typeface="Trebuchet MS"/>
                <a:cs typeface="Trebuchet MS"/>
              </a:rPr>
              <a:t>и</a:t>
            </a:r>
            <a:r>
              <a:rPr sz="2150" spc="5" dirty="0">
                <a:solidFill>
                  <a:srgbClr val="A24A72"/>
                </a:solidFill>
                <a:latin typeface="Trebuchet MS"/>
                <a:cs typeface="Trebuchet MS"/>
              </a:rPr>
              <a:t>тате</a:t>
            </a:r>
            <a:r>
              <a:rPr sz="2150" spc="15" dirty="0">
                <a:solidFill>
                  <a:srgbClr val="A24A72"/>
                </a:solidFill>
                <a:latin typeface="Trebuchet MS"/>
                <a:cs typeface="Trebuchet MS"/>
              </a:rPr>
              <a:t>ля</a:t>
            </a:r>
            <a:r>
              <a:rPr sz="2150" dirty="0">
                <a:solidFill>
                  <a:srgbClr val="A24A72"/>
                </a:solidFill>
                <a:latin typeface="Trebuchet MS"/>
                <a:cs typeface="Trebuchet MS"/>
              </a:rPr>
              <a:t>	</a:t>
            </a:r>
            <a:r>
              <a:rPr sz="2150" spc="10" dirty="0">
                <a:latin typeface="Trebuchet MS"/>
                <a:cs typeface="Trebuchet MS"/>
              </a:rPr>
              <a:t>п</a:t>
            </a:r>
            <a:r>
              <a:rPr sz="2150" dirty="0">
                <a:latin typeface="Trebuchet MS"/>
                <a:cs typeface="Trebuchet MS"/>
              </a:rPr>
              <a:t>ут</a:t>
            </a:r>
            <a:r>
              <a:rPr sz="2150" spc="15" dirty="0">
                <a:latin typeface="Trebuchet MS"/>
                <a:cs typeface="Trebuchet MS"/>
              </a:rPr>
              <a:t>ем</a:t>
            </a:r>
            <a:r>
              <a:rPr sz="2150" dirty="0">
                <a:latin typeface="Trebuchet MS"/>
                <a:cs typeface="Trebuchet MS"/>
              </a:rPr>
              <a:t>	</a:t>
            </a:r>
            <a:r>
              <a:rPr sz="2150" spc="15" dirty="0">
                <a:latin typeface="Trebuchet MS"/>
                <a:cs typeface="Trebuchet MS"/>
              </a:rPr>
              <a:t>и</a:t>
            </a:r>
            <a:r>
              <a:rPr sz="2150" spc="5" dirty="0">
                <a:latin typeface="Trebuchet MS"/>
                <a:cs typeface="Trebuchet MS"/>
              </a:rPr>
              <a:t>зу</a:t>
            </a:r>
            <a:r>
              <a:rPr sz="2150" spc="25" dirty="0">
                <a:latin typeface="Trebuchet MS"/>
                <a:cs typeface="Trebuchet MS"/>
              </a:rPr>
              <a:t>ч</a:t>
            </a:r>
            <a:r>
              <a:rPr sz="2150" spc="15" dirty="0">
                <a:latin typeface="Trebuchet MS"/>
                <a:cs typeface="Trebuchet MS"/>
              </a:rPr>
              <a:t>е</a:t>
            </a:r>
            <a:r>
              <a:rPr sz="2150" spc="10" dirty="0">
                <a:latin typeface="Trebuchet MS"/>
                <a:cs typeface="Trebuchet MS"/>
              </a:rPr>
              <a:t>ния  педагогического опыта </a:t>
            </a:r>
            <a:r>
              <a:rPr sz="2150" spc="15" dirty="0">
                <a:latin typeface="Trebuchet MS"/>
                <a:cs typeface="Trebuchet MS"/>
              </a:rPr>
              <a:t>и современных </a:t>
            </a:r>
            <a:r>
              <a:rPr sz="2150" spc="10" dirty="0">
                <a:latin typeface="Trebuchet MS"/>
                <a:cs typeface="Trebuchet MS"/>
              </a:rPr>
              <a:t>требований </a:t>
            </a:r>
            <a:r>
              <a:rPr sz="2150" spc="15" dirty="0">
                <a:latin typeface="Trebuchet MS"/>
                <a:cs typeface="Trebuchet MS"/>
              </a:rPr>
              <a:t>к  </a:t>
            </a:r>
            <a:r>
              <a:rPr sz="2150" spc="10" dirty="0">
                <a:latin typeface="Trebuchet MS"/>
                <a:cs typeface="Trebuchet MS"/>
              </a:rPr>
              <a:t>математическому развитию</a:t>
            </a:r>
            <a:r>
              <a:rPr sz="2150" spc="-5" dirty="0">
                <a:latin typeface="Trebuchet MS"/>
                <a:cs typeface="Trebuchet MS"/>
              </a:rPr>
              <a:t> </a:t>
            </a:r>
            <a:r>
              <a:rPr sz="2150" spc="15" dirty="0">
                <a:latin typeface="Trebuchet MS"/>
                <a:cs typeface="Trebuchet MS"/>
              </a:rPr>
              <a:t>дошкольников</a:t>
            </a:r>
            <a:endParaRPr sz="215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871</Words>
  <Application>Microsoft Office PowerPoint</Application>
  <PresentationFormat>Экран (4:3)</PresentationFormat>
  <Paragraphs>123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Theme</vt:lpstr>
      <vt:lpstr>«ФОРМИРОВАНИЕ  ЭЛЕМЕНТАРНЫХ  МАТЕМАТИЧЕСКИХ  ПРЕДСТАВЛЕНИЙ У  ДОШКОЛЬНИКОВ»</vt:lpstr>
      <vt:lpstr>Слайд 2</vt:lpstr>
      <vt:lpstr>Слайд 3</vt:lpstr>
      <vt:lpstr>Слайд 4</vt:lpstr>
      <vt:lpstr>ПРИНЦИПЫ ОБУЧЕНИЯ МАТЕМАТИКЕ</vt:lpstr>
      <vt:lpstr>«ПОЗНАВАТЕЛЬНОЕ РАЗВИТИЕ»</vt:lpstr>
      <vt:lpstr>ЗАДАЧИ ФЭМП В  ДОШКОЛЬНОМ ВОЗРАСТЕ</vt:lpstr>
      <vt:lpstr>СРЕДСТВА ФЭМП</vt:lpstr>
      <vt:lpstr>УСЛОВИЯ, ПОМОГАЮЩИЕ ПРАВИЛЬНО СПЛАНИРОВАТЬ  РАБОТУ МАТЕМАТИЧЕСКОМУ РАЗВИТИЮ ДОШКОЛЬНИКОВ</vt:lpstr>
      <vt:lpstr>КРАТКОЕ СОДЕРЖАНИЕ РАЗДЕЛОВ ПРОГРАММЫ ПО ФЭМП В ДОУ</vt:lpstr>
      <vt:lpstr>ФОРМЫ РАБОТЫ ПО ФОРМИРОВАНИЮ  ЭЛЕМЕНТАРНЫХ МАТЕМАТИЧЕСКИХ  ПРЕДСТАВЛЕНИЙ</vt:lpstr>
      <vt:lpstr>Виды игр</vt:lpstr>
      <vt:lpstr>НЕПОСРЕДСТВЕННО  ОБРАЗОВАТЕЛЬНАЯ ДЕЯТЕЛЬНОСТЬ  ПО ФЭМП</vt:lpstr>
      <vt:lpstr>СПОСОБЫ ПОДДЕРЖАНИЯ ХОРОШЕЙ  РАБОТОСПОСОБНОСТИ У ДЕТЕЙ НА ЗАНЯТИИ</vt:lpstr>
      <vt:lpstr>РППС: МАТЕМАТИЧЕСКИЕ  УГОЛКИ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«Формирование элементарных математических представлений у дошкольников»</dc:title>
  <dc:creator>Ирина</dc:creator>
  <cp:lastModifiedBy>Чароит</cp:lastModifiedBy>
  <cp:revision>1</cp:revision>
  <dcterms:created xsi:type="dcterms:W3CDTF">2020-02-12T07:30:43Z</dcterms:created>
  <dcterms:modified xsi:type="dcterms:W3CDTF">2022-11-13T08:00:07Z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2020-02-10T00:00:00Z</vt:filetime>
  </property>
  <property fmtid="{D5CDD505-2E9C-101B-9397-08002B2CF9AE}" pid="3" name="Creator">
    <vt:lpwstr>Impress</vt:lpwstr>
  </property>
  <property fmtid="{D5CDD505-2E9C-101B-9397-08002B2CF9AE}" pid="4" name="LastSaved">
    <vt:filetime>2020-02-10T00:00:00Z</vt:filetime>
  </property>
</Properties>
</file>