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9" r:id="rId9"/>
    <p:sldId id="280" r:id="rId10"/>
    <p:sldId id="281" r:id="rId11"/>
    <p:sldId id="265" r:id="rId12"/>
    <p:sldId id="259" r:id="rId13"/>
    <p:sldId id="258" r:id="rId14"/>
    <p:sldId id="278" r:id="rId15"/>
    <p:sldId id="275" r:id="rId16"/>
    <p:sldId id="276" r:id="rId17"/>
    <p:sldId id="261" r:id="rId18"/>
    <p:sldId id="262" r:id="rId19"/>
    <p:sldId id="277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62150"/>
      </p:ext>
    </p:extLst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16649"/>
      </p:ext>
    </p:extLst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024791"/>
      </p:ext>
    </p:extLst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42317"/>
      </p:ext>
    </p:extLst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38974"/>
      </p:ext>
    </p:extLst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167530"/>
      </p:ext>
    </p:extLst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57318"/>
      </p:ext>
    </p:extLst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72094"/>
      </p:ext>
    </p:extLst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74188"/>
      </p:ext>
    </p:extLst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47584"/>
      </p:ext>
    </p:extLst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126332"/>
      </p:ext>
    </p:extLst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39101-2931-45C2-8E24-1677E2F8D8E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0CEC7-8777-4567-9C4D-5E76C6750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63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8064896" cy="2880320"/>
          </a:xfrm>
        </p:spPr>
        <p:txBody>
          <a:bodyPr>
            <a:no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Генетическая связь между классами неорганических соединений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47824" y="4625752"/>
            <a:ext cx="6768752" cy="223224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и презентация к нему подготовлены учителем химии ГБОУ СОШ №250</a:t>
            </a:r>
          </a:p>
          <a:p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Артюниной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Ириной Петровной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  <a:cs typeface="Times New Roman"/>
              </a:rPr>
              <a:t>выпишите формулы веществ, составляющих генетический ряд: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 вариант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Ba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ea typeface="Calibri"/>
                <a:cs typeface="Times New Roman"/>
              </a:rPr>
              <a:t>BaO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Ba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</a:t>
            </a:r>
            <a:r>
              <a:rPr lang="en-US" dirty="0">
                <a:latin typeface="Times New Roman"/>
                <a:ea typeface="Calibri"/>
                <a:cs typeface="Times New Roman"/>
              </a:rPr>
              <a:t>OH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BaCl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 вариант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S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SO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H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SO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3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K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SO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3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3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вариант –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K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K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O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KOH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en-US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K</a:t>
            </a:r>
            <a:r>
              <a:rPr lang="ru-RU" baseline="-25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SO</a:t>
            </a:r>
            <a:r>
              <a:rPr lang="ru-RU" baseline="-25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4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вариант –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P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5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H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PO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4 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Na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PO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600280"/>
      </p:ext>
    </p:extLst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оценку «3»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43, № 5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оценку «4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- «5»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§43, № 5,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написать 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уравнения реакций для генетического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ряда, составленного на уроке.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204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Обучающая –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сформировать понятие о генетической связи между классами веществ; обобщить и систематизировать знания учащихся об оксидах, кислотах, основаниях и солях.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Развивающая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развивать: умения логически мыслить, анализировать, выделять главное; познавательную активность и навыки проведения экспериментальной работы.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Воспитательная –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воспитывать чувство взаимовыручки и коллективизма; формировать навыки коллективной деятельности.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1.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Какие классы неорганических соединений вы знаете?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2.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Что такое оксид? Какие бывают оксиды? Приведите примеры.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3.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Что такое основание? Какие бывают основания? Приведите примеры.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4.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Что такое кислота? Какие бывают кислоты? Приведите примеры.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5.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Что такое соль? Какие бывают соли? Приведите примеры.</a:t>
            </a:r>
            <a:endParaRPr lang="ru-RU" sz="2800" dirty="0">
              <a:ea typeface="Calibri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99210"/>
      </p:ext>
    </p:extLst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Взаимосвязь между классами неорганических веществ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Металл                     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Неметалл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Основный оксид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Кислотный оксид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Основание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Кислота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Соль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Соль </a:t>
            </a:r>
          </a:p>
          <a:p>
            <a:pPr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05626118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Генетический ряд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 smtClean="0">
                <a:latin typeface="Book Antiqua"/>
                <a:cs typeface="Times New Roman" pitchFamily="18" charset="0"/>
              </a:rPr>
              <a:t>→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→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 →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CaCl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34324"/>
      </p:ext>
    </p:extLst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Взаимосвязь между классами неорганических веществ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Покажите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линиями взаимодействия между членами разных генетических рядов, стрелками – превращения одних веществ в другие внутри одного ряда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Металл        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Неметалл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Основный оксид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Кислотный оксид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Основание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Кислота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Соль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Соль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Взаимосвязь между классами неорганических веществ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приведенного перечня веществ: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AlCl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MgO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KOH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BaCl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выпишите формулы веществ, составляющих генетический ряд: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вариант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3 вариант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2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вариант 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4 вариант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15267"/>
      </p:ext>
    </p:extLst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Выпишите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8457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вариант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формулы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оксидов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и подчеркните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кислотные оксиды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2 вариант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формулы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кислот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и подчеркните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двухосновные кислоты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3 вариант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формулы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оснований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и подчеркните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щелочи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4 вариант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формулы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солей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и подчеркните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средние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2536" y="1988840"/>
            <a:ext cx="97329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работу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уроке 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вариант </a:t>
            </a:r>
            <a:r>
              <a:rPr lang="en-US" sz="28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800" b="1" u="sng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FeO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b="1" u="sng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вариант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u="sng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ru-RU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ru-RU" sz="28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HClO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HBr</a:t>
            </a: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вариант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Ba(OH)</a:t>
            </a:r>
            <a:r>
              <a:rPr lang="en-US" sz="28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u="sng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RbOH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Cu(OH)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aseline="-25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вариант</a:t>
            </a:r>
            <a:r>
              <a:rPr lang="en-US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NaHCO</a:t>
            </a:r>
            <a:r>
              <a:rPr lang="en-US" sz="30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CuOHCl</a:t>
            </a:r>
            <a:r>
              <a:rPr lang="en-US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NaH</a:t>
            </a:r>
            <a:r>
              <a:rPr lang="ru-RU" sz="30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0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b="1" u="sng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ru-RU" sz="3000" b="1" u="sng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KNO</a:t>
            </a:r>
            <a:r>
              <a:rPr lang="en-US" sz="3000" b="1" u="sng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808565726"/>
      </p:ext>
    </p:extLst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Распределите </a:t>
            </a:r>
            <a:r>
              <a:rPr lang="ru-RU" sz="3600" b="1" dirty="0"/>
              <a:t>формулы этих веществ в два ряда по усложнению состава, начиная с простого </a:t>
            </a:r>
            <a:r>
              <a:rPr lang="ru-RU" sz="3600" b="1" dirty="0" smtClean="0"/>
              <a:t>вещества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54298" y="1699409"/>
            <a:ext cx="1260140" cy="1053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4842484"/>
            <a:ext cx="172819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СаO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498268"/>
            <a:ext cx="20882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H</a:t>
            </a:r>
            <a:r>
              <a:rPr lang="ru-RU" sz="4800" b="1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СO</a:t>
            </a:r>
            <a:r>
              <a:rPr lang="ru-RU" sz="4800" b="1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</a:t>
            </a:r>
            <a:endParaRPr lang="ru-RU" sz="4800" b="1" baseline="-25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40252" y="4842484"/>
            <a:ext cx="13681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 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3212976"/>
            <a:ext cx="27363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Сa</a:t>
            </a:r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(OH)</a:t>
            </a:r>
            <a:r>
              <a:rPr lang="ru-RU" sz="4800" b="1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endParaRPr lang="ru-RU" sz="4800" b="1" baseline="-25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9907" y="2394203"/>
            <a:ext cx="2395553" cy="989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N</a:t>
            </a:r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en-US" sz="4800" b="1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СО</a:t>
            </a:r>
            <a:r>
              <a:rPr lang="ru-RU" sz="4800" b="1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2226006"/>
            <a:ext cx="1584176" cy="838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СO</a:t>
            </a:r>
            <a:r>
              <a:rPr lang="ru-RU" sz="4800" b="1" baseline="-25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4800" b="1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25460" y="3618181"/>
            <a:ext cx="19345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СаС</a:t>
            </a:r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4800" b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b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197921"/>
      </p:ext>
    </p:extLst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Распределите </a:t>
            </a:r>
            <a:r>
              <a:rPr lang="ru-RU" sz="3600" b="1" dirty="0"/>
              <a:t>формулы этих веществ в два ряда по усложнению состава, начиная с простого </a:t>
            </a:r>
            <a:r>
              <a:rPr lang="ru-RU" sz="3600" b="1" dirty="0" smtClean="0"/>
              <a:t>вещества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5566" y="2279483"/>
            <a:ext cx="1260140" cy="1053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Са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89165" y="2108541"/>
            <a:ext cx="172819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СаO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89971" y="4908419"/>
            <a:ext cx="20882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H</a:t>
            </a:r>
            <a:r>
              <a:rPr lang="ru-RU" sz="4800" b="1" baseline="-25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СO</a:t>
            </a:r>
            <a:r>
              <a:rPr lang="ru-RU" sz="4800" b="1" baseline="-25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3</a:t>
            </a:r>
            <a:endParaRPr lang="ru-RU" sz="4800" b="1" baseline="-25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842484"/>
            <a:ext cx="13681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 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2252557"/>
            <a:ext cx="27363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Сa</a:t>
            </a:r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(OH)</a:t>
            </a:r>
            <a:r>
              <a:rPr lang="ru-RU" sz="4800" b="1" baseline="-25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</a:t>
            </a:r>
            <a:endParaRPr lang="ru-RU" sz="4800" b="1" baseline="-25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4908419"/>
            <a:ext cx="2395553" cy="989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N</a:t>
            </a:r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en-US" sz="4800" b="1" baseline="-25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</a:t>
            </a:r>
            <a:r>
              <a:rPr lang="ru-RU" sz="4800" b="1" baseline="-25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61173" y="4866020"/>
            <a:ext cx="1584176" cy="838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СO</a:t>
            </a:r>
            <a:r>
              <a:rPr lang="ru-RU" sz="4800" b="1" baseline="-25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ru-RU" sz="4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4800" b="1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20272" y="2418277"/>
            <a:ext cx="19345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СаС</a:t>
            </a:r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48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473218"/>
      </p:ext>
    </p:extLst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Генетический ряд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193279"/>
      </p:ext>
    </p:extLst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C+O</a:t>
            </a:r>
            <a:r>
              <a:rPr lang="en-US" sz="4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→CO</a:t>
            </a:r>
            <a:r>
              <a:rPr lang="en-US" sz="4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+H</a:t>
            </a:r>
            <a:r>
              <a:rPr lang="en-US" sz="4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→H</a:t>
            </a:r>
            <a:r>
              <a:rPr lang="en-US" sz="48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8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lvl="0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8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+2NaOH</a:t>
            </a:r>
            <a:r>
              <a:rPr lang="en-US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buNone/>
            </a:pP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→ Na</a:t>
            </a:r>
            <a:r>
              <a:rPr lang="en-US" sz="4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4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+2H</a:t>
            </a:r>
            <a:r>
              <a:rPr lang="en-US" sz="4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4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4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538635"/>
      </p:ext>
    </p:extLst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a</a:t>
            </a:r>
            <a:r>
              <a:rPr lang="ru-RU" dirty="0">
                <a:ea typeface="Calibri"/>
                <a:cs typeface="Times New Roman"/>
              </a:rPr>
              <a:t>) Br</a:t>
            </a:r>
            <a:r>
              <a:rPr lang="ru-RU" baseline="-25000" dirty="0">
                <a:ea typeface="Calibri"/>
                <a:cs typeface="Times New Roman"/>
              </a:rPr>
              <a:t>2 </a:t>
            </a:r>
            <a:r>
              <a:rPr lang="ru-RU" dirty="0">
                <a:ea typeface="Calibri"/>
                <a:cs typeface="Times New Roman"/>
              </a:rPr>
              <a:t>—&gt; </a:t>
            </a:r>
            <a:r>
              <a:rPr lang="ru-RU" dirty="0" err="1">
                <a:ea typeface="Calibri"/>
                <a:cs typeface="Times New Roman"/>
              </a:rPr>
              <a:t>HBr</a:t>
            </a:r>
            <a:r>
              <a:rPr lang="ru-RU" dirty="0">
                <a:ea typeface="Calibri"/>
                <a:cs typeface="Times New Roman"/>
              </a:rPr>
              <a:t> —&gt; </a:t>
            </a:r>
            <a:r>
              <a:rPr lang="ru-RU" dirty="0" err="1">
                <a:ea typeface="Calibri"/>
                <a:cs typeface="Times New Roman"/>
              </a:rPr>
              <a:t>NaBr</a:t>
            </a:r>
            <a:r>
              <a:rPr lang="ru-RU" dirty="0">
                <a:ea typeface="Calibri"/>
                <a:cs typeface="Times New Roman"/>
              </a:rPr>
              <a:t> —&gt; NaNO</a:t>
            </a:r>
            <a:r>
              <a:rPr lang="ru-RU" baseline="-25000" dirty="0">
                <a:ea typeface="Calibri"/>
                <a:cs typeface="Times New Roman"/>
              </a:rPr>
              <a:t>3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б</a:t>
            </a:r>
            <a:r>
              <a:rPr lang="en-US" dirty="0">
                <a:ea typeface="Calibri"/>
                <a:cs typeface="Times New Roman"/>
              </a:rPr>
              <a:t>) Fe —&gt; FeCl</a:t>
            </a:r>
            <a:r>
              <a:rPr lang="en-US" baseline="-25000" dirty="0">
                <a:ea typeface="Calibri"/>
                <a:cs typeface="Times New Roman"/>
              </a:rPr>
              <a:t>2</a:t>
            </a:r>
            <a:r>
              <a:rPr lang="en-US" dirty="0">
                <a:ea typeface="Calibri"/>
                <a:cs typeface="Times New Roman"/>
              </a:rPr>
              <a:t> —&gt; Fe(OH)</a:t>
            </a:r>
            <a:r>
              <a:rPr lang="en-US" baseline="-25000" dirty="0">
                <a:ea typeface="Calibri"/>
                <a:cs typeface="Times New Roman"/>
              </a:rPr>
              <a:t>2</a:t>
            </a:r>
            <a:r>
              <a:rPr lang="en-US" dirty="0">
                <a:ea typeface="Calibri"/>
                <a:cs typeface="Times New Roman"/>
              </a:rPr>
              <a:t> —&gt; </a:t>
            </a:r>
            <a:r>
              <a:rPr lang="en-US" dirty="0" err="1">
                <a:ea typeface="Calibri"/>
                <a:cs typeface="Times New Roman"/>
              </a:rPr>
              <a:t>FeO</a:t>
            </a:r>
            <a:r>
              <a:rPr lang="en-US" dirty="0">
                <a:ea typeface="Calibri"/>
                <a:cs typeface="Times New Roman"/>
              </a:rPr>
              <a:t> —&gt; Fe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в</a:t>
            </a:r>
            <a:r>
              <a:rPr lang="en-US" dirty="0">
                <a:ea typeface="Calibri"/>
                <a:cs typeface="Times New Roman"/>
              </a:rPr>
              <a:t>) CaCO</a:t>
            </a:r>
            <a:r>
              <a:rPr lang="en-US" baseline="-25000" dirty="0">
                <a:ea typeface="Calibri"/>
                <a:cs typeface="Times New Roman"/>
              </a:rPr>
              <a:t>3</a:t>
            </a:r>
            <a:r>
              <a:rPr lang="en-US" dirty="0">
                <a:ea typeface="Calibri"/>
                <a:cs typeface="Times New Roman"/>
              </a:rPr>
              <a:t> —&gt; </a:t>
            </a:r>
            <a:r>
              <a:rPr lang="en-US" dirty="0" err="1">
                <a:ea typeface="Calibri"/>
                <a:cs typeface="Times New Roman"/>
              </a:rPr>
              <a:t>CaO</a:t>
            </a:r>
            <a:r>
              <a:rPr lang="en-US" dirty="0">
                <a:ea typeface="Calibri"/>
                <a:cs typeface="Times New Roman"/>
              </a:rPr>
              <a:t> —&gt; CaC</a:t>
            </a:r>
            <a:r>
              <a:rPr lang="en-US" baseline="-25000" dirty="0">
                <a:ea typeface="Calibri"/>
                <a:cs typeface="Times New Roman"/>
              </a:rPr>
              <a:t>2</a:t>
            </a:r>
            <a:r>
              <a:rPr lang="en-US" dirty="0">
                <a:ea typeface="Calibri"/>
                <a:cs typeface="Times New Roman"/>
              </a:rPr>
              <a:t> —&gt; C</a:t>
            </a:r>
            <a:r>
              <a:rPr lang="en-US" baseline="-25000" dirty="0">
                <a:ea typeface="Calibri"/>
                <a:cs typeface="Times New Roman"/>
              </a:rPr>
              <a:t>2</a:t>
            </a:r>
            <a:r>
              <a:rPr lang="en-US" dirty="0">
                <a:ea typeface="Calibri"/>
                <a:cs typeface="Times New Roman"/>
              </a:rPr>
              <a:t>H</a:t>
            </a:r>
            <a:r>
              <a:rPr lang="en-US" baseline="-25000" dirty="0">
                <a:ea typeface="Calibri"/>
                <a:cs typeface="Times New Roman"/>
              </a:rPr>
              <a:t>2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г) </a:t>
            </a:r>
            <a:r>
              <a:rPr lang="ru-RU" dirty="0" err="1">
                <a:ea typeface="Calibri"/>
                <a:cs typeface="Times New Roman"/>
              </a:rPr>
              <a:t>Si</a:t>
            </a:r>
            <a:r>
              <a:rPr lang="ru-RU" dirty="0">
                <a:ea typeface="Calibri"/>
                <a:cs typeface="Times New Roman"/>
              </a:rPr>
              <a:t> —&gt; SiO</a:t>
            </a:r>
            <a:r>
              <a:rPr lang="ru-RU" baseline="-25000" dirty="0">
                <a:ea typeface="Calibri"/>
                <a:cs typeface="Times New Roman"/>
              </a:rPr>
              <a:t>2</a:t>
            </a:r>
            <a:r>
              <a:rPr lang="ru-RU" dirty="0">
                <a:ea typeface="Calibri"/>
                <a:cs typeface="Times New Roman"/>
              </a:rPr>
              <a:t> —&gt; Na</a:t>
            </a:r>
            <a:r>
              <a:rPr lang="ru-RU" baseline="-25000" dirty="0">
                <a:ea typeface="Calibri"/>
                <a:cs typeface="Times New Roman"/>
              </a:rPr>
              <a:t>2</a:t>
            </a:r>
            <a:r>
              <a:rPr lang="ru-RU" dirty="0">
                <a:ea typeface="Calibri"/>
                <a:cs typeface="Times New Roman"/>
              </a:rPr>
              <a:t>SiO</a:t>
            </a:r>
            <a:r>
              <a:rPr lang="ru-RU" baseline="-25000" dirty="0">
                <a:ea typeface="Calibri"/>
                <a:cs typeface="Times New Roman"/>
              </a:rPr>
              <a:t>3</a:t>
            </a:r>
            <a:r>
              <a:rPr lang="ru-RU" dirty="0">
                <a:ea typeface="Calibri"/>
                <a:cs typeface="Times New Roman"/>
              </a:rPr>
              <a:t> —&gt; H</a:t>
            </a:r>
            <a:r>
              <a:rPr lang="ru-RU" baseline="-25000" dirty="0">
                <a:ea typeface="Calibri"/>
                <a:cs typeface="Times New Roman"/>
              </a:rPr>
              <a:t>2</a:t>
            </a:r>
            <a:r>
              <a:rPr lang="ru-RU" dirty="0">
                <a:ea typeface="Calibri"/>
                <a:cs typeface="Times New Roman"/>
              </a:rPr>
              <a:t>SiO</a:t>
            </a:r>
            <a:r>
              <a:rPr lang="ru-RU" baseline="-25000" dirty="0">
                <a:ea typeface="Calibri"/>
                <a:cs typeface="Times New Roman"/>
              </a:rPr>
              <a:t>3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614619"/>
      </p:ext>
    </p:extLst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  <a:cs typeface="Times New Roman"/>
              </a:rPr>
              <a:t>выпишите формулы веществ, составляющих генетический ряд: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K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H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5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AlCl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Ba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H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N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BaO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Na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Ba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</a:t>
            </a:r>
            <a:r>
              <a:rPr lang="en-US" dirty="0">
                <a:latin typeface="Times New Roman"/>
                <a:ea typeface="Calibri"/>
                <a:cs typeface="Times New Roman"/>
              </a:rPr>
              <a:t>OH</a:t>
            </a:r>
            <a:r>
              <a:rPr lang="ru-RU" dirty="0">
                <a:latin typeface="Times New Roman"/>
                <a:ea typeface="Calibri"/>
                <a:cs typeface="Times New Roman"/>
              </a:rPr>
              <a:t>)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MgO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KOH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BaCl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K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K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>
                <a:latin typeface="Times New Roman"/>
                <a:ea typeface="Calibri"/>
                <a:cs typeface="Times New Roman"/>
              </a:rPr>
              <a:t>O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вариант –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  2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вариант –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3 вариант –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K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 4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вариант –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456763"/>
      </p:ext>
    </p:extLst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2_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671</TotalTime>
  <Words>666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2_Тема Office</vt:lpstr>
      <vt:lpstr>Генетическая связь между классами неорганических соединений</vt:lpstr>
      <vt:lpstr>Выпишите: </vt:lpstr>
      <vt:lpstr>Проверка</vt:lpstr>
      <vt:lpstr>Распределите формулы этих веществ в два ряда по усложнению состава, начиная с простого вещества</vt:lpstr>
      <vt:lpstr>Распределите формулы этих веществ в два ряда по усложнению состава, начиная с простого вещества</vt:lpstr>
      <vt:lpstr>Генетический ряд</vt:lpstr>
      <vt:lpstr>Презентация PowerPoint</vt:lpstr>
      <vt:lpstr>Презентация PowerPoint</vt:lpstr>
      <vt:lpstr>выпишите формулы веществ, составляющих генетический ряд: </vt:lpstr>
      <vt:lpstr>выпишите формулы веществ, составляющих генетический ряд: </vt:lpstr>
      <vt:lpstr>Домашнее задание</vt:lpstr>
      <vt:lpstr>Цели урока:</vt:lpstr>
      <vt:lpstr>Презентация PowerPoint</vt:lpstr>
      <vt:lpstr>Проверка </vt:lpstr>
      <vt:lpstr>Взаимосвязь между классами неорганических веществ </vt:lpstr>
      <vt:lpstr>Генетический ряд</vt:lpstr>
      <vt:lpstr>Взаимосвязь между классами неорганических веществ </vt:lpstr>
      <vt:lpstr>Взаимосвязь между классами неорганических веществ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Генетическая связь между классами неорганических соединений</dc:title>
  <dc:creator>Хохлова</dc:creator>
  <cp:lastModifiedBy>Ирина</cp:lastModifiedBy>
  <cp:revision>34</cp:revision>
  <dcterms:created xsi:type="dcterms:W3CDTF">2011-05-18T16:53:11Z</dcterms:created>
  <dcterms:modified xsi:type="dcterms:W3CDTF">2018-04-16T18:52:34Z</dcterms:modified>
</cp:coreProperties>
</file>