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78" r:id="rId2"/>
    <p:sldId id="284" r:id="rId3"/>
    <p:sldId id="279" r:id="rId4"/>
    <p:sldId id="285" r:id="rId5"/>
    <p:sldId id="286" r:id="rId6"/>
    <p:sldId id="287" r:id="rId7"/>
    <p:sldId id="288" r:id="rId8"/>
    <p:sldId id="289" r:id="rId9"/>
    <p:sldId id="283" r:id="rId10"/>
    <p:sldId id="265" r:id="rId11"/>
    <p:sldId id="260" r:id="rId12"/>
    <p:sldId id="259" r:id="rId13"/>
    <p:sldId id="261" r:id="rId14"/>
    <p:sldId id="271" r:id="rId15"/>
    <p:sldId id="263" r:id="rId16"/>
    <p:sldId id="272" r:id="rId17"/>
    <p:sldId id="292" r:id="rId18"/>
    <p:sldId id="290" r:id="rId19"/>
    <p:sldId id="29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2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>
      <p:cViewPr varScale="1">
        <p:scale>
          <a:sx n="83" d="100"/>
          <a:sy n="83" d="100"/>
        </p:scale>
        <p:origin x="117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04C0D-C676-4FFA-9BC8-24F70E3332B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5EF3C-9AD4-4B51-A054-AFE9B4416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325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6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4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6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4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8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8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5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6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7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6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60B4A-CBBD-4E23-8E97-3481BF0829F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909A9-8FA4-4116-8BEC-EF7542E86F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7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7" descr="1e0dbbc1cb7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6656">
            <a:off x="648286" y="910009"/>
            <a:ext cx="3043874" cy="181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461" y="-387424"/>
            <a:ext cx="4203827" cy="41963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20272" y="260648"/>
            <a:ext cx="153118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 класс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060" y="3399135"/>
            <a:ext cx="7772400" cy="147002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кислот как электролитов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isspng-chemistry-clip-art-chemistry-books-cliparts-5aaf99629902c1.908118781521457506626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5964" y="4293096"/>
            <a:ext cx="4170572" cy="2856842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9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1412776"/>
            <a:ext cx="5400600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Однако, в растворе вещества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диссоциируют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ионы и взаимодействия происходят между ионами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7467" y="1412776"/>
            <a:ext cx="5400600" cy="4031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Перепишем молекулярное уравнение следующим образом: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формулы сильных электролитов запишем в виде ионов,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формулы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неэлектролитов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оставим в молекулярном виде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7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3345" y="1866890"/>
            <a:ext cx="23644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2Na</a:t>
            </a:r>
            <a:r>
              <a:rPr lang="en-US" sz="30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2OH</a:t>
            </a:r>
            <a:r>
              <a:rPr lang="en-US" sz="3000" b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620688"/>
            <a:ext cx="78181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= Na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844824"/>
            <a:ext cx="26642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+ 2H</a:t>
            </a:r>
            <a:r>
              <a:rPr lang="en-US" sz="3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+SO</a:t>
            </a:r>
            <a:r>
              <a:rPr lang="en-US" sz="30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3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1844192"/>
            <a:ext cx="23551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2Na</a:t>
            </a:r>
            <a:r>
              <a:rPr lang="en-US" sz="3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3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2SO</a:t>
            </a:r>
            <a:r>
              <a:rPr lang="en-US" sz="30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000" b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endParaRPr lang="ru-RU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31188" y="1844824"/>
            <a:ext cx="142058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+ 2H</a:t>
            </a:r>
            <a:r>
              <a:rPr lang="en-US" sz="30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700808"/>
            <a:ext cx="5364088" cy="53640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0" y="3356992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Такую запись называют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полным ионным уравнением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реакции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1520" y="1328574"/>
            <a:ext cx="8712968" cy="166837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68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6024" y="836712"/>
            <a:ext cx="8892480" cy="589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000" b="1" dirty="0">
                <a:latin typeface="Times New Roman"/>
                <a:ea typeface="Calibri"/>
                <a:cs typeface="Times New Roman"/>
              </a:rPr>
              <a:t>2Na</a:t>
            </a:r>
            <a:r>
              <a:rPr lang="en-US" sz="30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 + 2OH</a:t>
            </a:r>
            <a:r>
              <a:rPr lang="en-US" sz="3000" b="1" baseline="30000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 + 2H</a:t>
            </a:r>
            <a:r>
              <a:rPr lang="en-US" sz="30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 +SO</a:t>
            </a:r>
            <a:r>
              <a:rPr lang="en-US" sz="3000" b="1" baseline="-25000" dirty="0">
                <a:latin typeface="Times New Roman"/>
                <a:ea typeface="Calibri"/>
                <a:cs typeface="Times New Roman"/>
              </a:rPr>
              <a:t>4 </a:t>
            </a:r>
            <a:r>
              <a:rPr lang="en-US" sz="3000" b="1" baseline="30000" dirty="0">
                <a:latin typeface="Times New Roman"/>
                <a:ea typeface="Calibri"/>
                <a:cs typeface="Times New Roman"/>
              </a:rPr>
              <a:t>2-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 = 2Na</a:t>
            </a:r>
            <a:r>
              <a:rPr lang="en-US" sz="30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 +2SO</a:t>
            </a:r>
            <a:r>
              <a:rPr lang="en-US" sz="3000" b="1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en-US" sz="3000" b="1" baseline="30000" dirty="0">
                <a:latin typeface="Times New Roman"/>
                <a:ea typeface="Calibri"/>
                <a:cs typeface="Times New Roman"/>
              </a:rPr>
              <a:t>2-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 + 2H</a:t>
            </a:r>
            <a:r>
              <a:rPr lang="en-US" sz="30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000" b="1" dirty="0">
                <a:latin typeface="Times New Roman"/>
                <a:ea typeface="Calibri"/>
                <a:cs typeface="Times New Roman"/>
              </a:rPr>
              <a:t>O</a:t>
            </a:r>
            <a:endParaRPr lang="ru-RU" sz="3000" b="1" dirty="0">
              <a:ea typeface="Calibri"/>
              <a:cs typeface="Times New Roman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395536" y="692696"/>
            <a:ext cx="720080" cy="8640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004048" y="740633"/>
            <a:ext cx="720080" cy="8640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707904" y="740633"/>
            <a:ext cx="720080" cy="8640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300192" y="836712"/>
            <a:ext cx="720080" cy="8640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50306" y="2132856"/>
            <a:ext cx="565212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2OH</a:t>
            </a:r>
            <a:r>
              <a:rPr lang="en-US" sz="4400" b="1" baseline="30000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+ 2H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=  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2H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O</a:t>
            </a:r>
            <a:endParaRPr lang="ru-RU" sz="4400" b="1" dirty="0">
              <a:ea typeface="Calibri"/>
              <a:cs typeface="Times New Roman"/>
            </a:endParaRPr>
          </a:p>
        </p:txBody>
      </p:sp>
      <p:pic>
        <p:nvPicPr>
          <p:cNvPr id="16" name="Рисунок 15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700808"/>
            <a:ext cx="5364088" cy="536408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520" y="3356992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Таким образом получают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сокращенное ионное уравнение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реакции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1520" y="1556792"/>
            <a:ext cx="7344816" cy="18002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67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620688"/>
            <a:ext cx="565212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2OH</a:t>
            </a:r>
            <a:r>
              <a:rPr lang="en-US" sz="4400" b="1" baseline="30000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+ 2H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=  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2H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O</a:t>
            </a:r>
            <a:endParaRPr lang="ru-RU" sz="4400" b="1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279774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Катион водорода взаимодействует с гидроксид-анионами с образованием воды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700808"/>
            <a:ext cx="5364088" cy="53640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1366" y="3717032"/>
            <a:ext cx="59046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значит, что протекает реакция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нейтрализации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8403" y="1394773"/>
            <a:ext cx="173804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ислотная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1394773"/>
            <a:ext cx="1666162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щелочная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00245" y="1394773"/>
            <a:ext cx="209012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нейтральная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332656"/>
            <a:ext cx="7344816" cy="18002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30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8" grpId="0" animBg="1"/>
      <p:bldP spid="15" grpId="0" animBg="1"/>
      <p:bldP spid="16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43808" y="1406185"/>
            <a:ext cx="600487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Реакции обмена, протекающие в растворах с участием сильных электролитов, называют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реакциями ионного обмена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4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47667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кислот с нерастворимым основанием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pic>
        <p:nvPicPr>
          <p:cNvPr id="13" name="Рисунок 12" descr="kisspng-chemistry-clip-art-chemistry-books-cliparts-5aaf99629902c1.908118781521457506626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140968"/>
            <a:ext cx="4170572" cy="285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5938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348123" cy="16980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400" b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М(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OH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)</a:t>
            </a:r>
            <a:r>
              <a:rPr lang="en-US" sz="2400" b="1" baseline="-25000" dirty="0" smtClean="0">
                <a:latin typeface="Times New Roman"/>
                <a:ea typeface="Calibri"/>
                <a:cs typeface="Times New Roman"/>
              </a:rPr>
              <a:t>n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↓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+ сильная кислота (</a:t>
            </a:r>
            <a:r>
              <a:rPr lang="en-US" sz="2400" b="1" dirty="0" err="1">
                <a:latin typeface="Times New Roman"/>
                <a:ea typeface="Calibri"/>
                <a:cs typeface="Times New Roman"/>
              </a:rPr>
              <a:t>nH</a:t>
            </a:r>
            <a:r>
              <a:rPr lang="ru-RU" sz="2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2400" b="1" dirty="0" err="1">
                <a:latin typeface="Times New Roman"/>
                <a:ea typeface="Calibri"/>
                <a:cs typeface="Times New Roman"/>
              </a:rPr>
              <a:t>Acd</a:t>
            </a:r>
            <a:r>
              <a:rPr lang="en-US" sz="2400" b="1" baseline="30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2400" b="1" baseline="30000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) →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М</a:t>
            </a:r>
            <a:r>
              <a:rPr lang="en-US" sz="2400" b="1" baseline="30000" dirty="0" smtClean="0">
                <a:latin typeface="Times New Roman"/>
                <a:ea typeface="Calibri"/>
                <a:cs typeface="Times New Roman"/>
              </a:rPr>
              <a:t>n+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+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000" b="1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990581"/>
            <a:ext cx="7103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Cu(OH)</a:t>
            </a:r>
            <a:r>
              <a:rPr lang="en-US" sz="36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↓ + 2HCl = CuCl</a:t>
            </a:r>
            <a:r>
              <a:rPr lang="en-US" sz="3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sz="3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223" y="2627562"/>
            <a:ext cx="7487947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>
                <a:latin typeface="Times New Roman"/>
                <a:ea typeface="Calibri"/>
                <a:cs typeface="Times New Roman"/>
              </a:rPr>
              <a:t>Cu(OH)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2 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↓ + H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SO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= CuSO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+ 2H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O</a:t>
            </a:r>
            <a:endParaRPr lang="ru-RU" sz="36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223" y="3419650"/>
            <a:ext cx="8180445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>
                <a:latin typeface="Times New Roman"/>
                <a:ea typeface="Calibri"/>
                <a:cs typeface="Times New Roman"/>
              </a:rPr>
              <a:t>Cu(OH)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2 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↓ + 2HNO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= Cu(NO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)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+ 2H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O</a:t>
            </a:r>
            <a:endParaRPr lang="ru-RU" sz="3600" b="1" dirty="0">
              <a:ea typeface="Calibri"/>
              <a:cs typeface="Times New Roman"/>
            </a:endParaRPr>
          </a:p>
        </p:txBody>
      </p:sp>
      <p:pic>
        <p:nvPicPr>
          <p:cNvPr id="10" name="Рисунок 9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772530"/>
            <a:ext cx="4211960" cy="42119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4293096"/>
            <a:ext cx="5904656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трём молекулярным уравнениям соответствует одно сокращённое ионное уравнение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164502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00729"/>
            <a:ext cx="8352928" cy="871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>
                <a:latin typeface="Times New Roman"/>
                <a:ea typeface="Calibri"/>
                <a:cs typeface="Times New Roman"/>
              </a:rPr>
              <a:t>Cu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OH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)</a:t>
            </a:r>
            <a:r>
              <a:rPr lang="ru-RU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↓ +  </a:t>
            </a: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H</a:t>
            </a:r>
            <a:r>
              <a:rPr lang="ru-RU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Cu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2+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4400" b="1" dirty="0">
                <a:latin typeface="Times New Roman"/>
                <a:ea typeface="Calibri"/>
              </a:rPr>
              <a:t>2H</a:t>
            </a:r>
            <a:r>
              <a:rPr lang="en-US" sz="4400" b="1" baseline="-25000" dirty="0">
                <a:latin typeface="Times New Roman"/>
                <a:ea typeface="Calibri"/>
              </a:rPr>
              <a:t>2</a:t>
            </a:r>
            <a:r>
              <a:rPr lang="en-US" sz="4400" b="1" dirty="0">
                <a:latin typeface="Times New Roman"/>
                <a:ea typeface="Calibri"/>
              </a:rPr>
              <a:t>O</a:t>
            </a:r>
            <a:endParaRPr lang="ru-RU" sz="4400" b="1" dirty="0">
              <a:ea typeface="Calibri"/>
              <a:cs typeface="Times New Roman"/>
            </a:endParaRPr>
          </a:p>
        </p:txBody>
      </p:sp>
      <p:pic>
        <p:nvPicPr>
          <p:cNvPr id="5" name="Рисунок 4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3160" y="2095952"/>
            <a:ext cx="4779626" cy="4779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978" y="3140968"/>
            <a:ext cx="544115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трём молекулярным уравнениям соответствует одно сокращённое ионное уравнение</a:t>
            </a:r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2956500" y="1628800"/>
            <a:ext cx="463372" cy="1440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0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23528" y="188640"/>
            <a:ext cx="8496944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Взаимодействие с оксидами металлов с образованием соли и воды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pic>
        <p:nvPicPr>
          <p:cNvPr id="6" name="Рисунок 5" descr="kisspng-chemistry-clip-art-chemistry-books-cliparts-5aaf99629902c1.908118781521457506626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140968"/>
            <a:ext cx="4170572" cy="285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0648"/>
            <a:ext cx="770485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400" b="1" dirty="0" smtClean="0">
              <a:latin typeface="Times New Roman"/>
              <a:ea typeface="Calibri"/>
              <a:cs typeface="Times New Roman"/>
            </a:endParaRPr>
          </a:p>
          <a:p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MO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+ сильная кислота (</a:t>
            </a:r>
            <a:r>
              <a:rPr lang="en-US" sz="2400" b="1" dirty="0" err="1">
                <a:latin typeface="Times New Roman"/>
                <a:ea typeface="Calibri"/>
                <a:cs typeface="Times New Roman"/>
              </a:rPr>
              <a:t>nH</a:t>
            </a:r>
            <a:r>
              <a:rPr lang="ru-RU" sz="2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2400" b="1" dirty="0" err="1">
                <a:latin typeface="Times New Roman"/>
                <a:ea typeface="Calibri"/>
                <a:cs typeface="Times New Roman"/>
              </a:rPr>
              <a:t>Acd</a:t>
            </a:r>
            <a:r>
              <a:rPr lang="en-US" sz="2400" b="1" baseline="30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2400" b="1" baseline="30000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) → </a:t>
            </a:r>
            <a:r>
              <a:rPr lang="en-US" sz="2400" b="1" dirty="0" err="1" smtClean="0">
                <a:latin typeface="Times New Roman"/>
                <a:ea typeface="Calibri"/>
                <a:cs typeface="Times New Roman"/>
              </a:rPr>
              <a:t>M</a:t>
            </a:r>
            <a:r>
              <a:rPr lang="en-US" sz="2400" b="1" baseline="30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2400" b="1" baseline="30000" dirty="0" smtClean="0">
                <a:latin typeface="Times New Roman"/>
                <a:ea typeface="Calibri"/>
                <a:cs typeface="Times New Roman"/>
              </a:rPr>
              <a:t>+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+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00808"/>
            <a:ext cx="5743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+ 2HCl = CuCl</a:t>
            </a:r>
            <a:r>
              <a:rPr lang="en-US" sz="3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6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223" y="2564904"/>
            <a:ext cx="6128601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err="1" smtClean="0">
                <a:latin typeface="Times New Roman"/>
                <a:ea typeface="Calibri"/>
                <a:cs typeface="Times New Roman"/>
              </a:rPr>
              <a:t>CuO</a:t>
            </a:r>
            <a:r>
              <a:rPr lang="en-US" sz="36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+ H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SO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= CuSO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3600" b="1" dirty="0" smtClean="0">
                <a:latin typeface="Times New Roman"/>
                <a:ea typeface="Calibri"/>
                <a:cs typeface="Times New Roman"/>
              </a:rPr>
              <a:t>H</a:t>
            </a:r>
            <a:r>
              <a:rPr lang="en-US" sz="3600" b="1" baseline="-25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b="1" dirty="0" smtClean="0">
                <a:latin typeface="Times New Roman"/>
                <a:ea typeface="Calibri"/>
                <a:cs typeface="Times New Roman"/>
              </a:rPr>
              <a:t>O</a:t>
            </a:r>
            <a:endParaRPr lang="ru-RU" sz="36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223" y="3356992"/>
            <a:ext cx="6821098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 err="1" smtClean="0">
                <a:latin typeface="Times New Roman"/>
                <a:ea typeface="Calibri"/>
                <a:cs typeface="Times New Roman"/>
              </a:rPr>
              <a:t>CuO</a:t>
            </a:r>
            <a:r>
              <a:rPr lang="en-US" sz="36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+ 2HNO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= Cu(NO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)</a:t>
            </a:r>
            <a:r>
              <a:rPr lang="en-US" sz="36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36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3600" b="1" dirty="0" smtClean="0">
                <a:latin typeface="Times New Roman"/>
                <a:ea typeface="Calibri"/>
                <a:cs typeface="Times New Roman"/>
              </a:rPr>
              <a:t>H</a:t>
            </a:r>
            <a:r>
              <a:rPr lang="en-US" sz="3600" b="1" baseline="-25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b="1" dirty="0" smtClean="0">
                <a:latin typeface="Times New Roman"/>
                <a:ea typeface="Calibri"/>
                <a:cs typeface="Times New Roman"/>
              </a:rPr>
              <a:t>O</a:t>
            </a:r>
            <a:endParaRPr lang="ru-RU" sz="3600" b="1" dirty="0">
              <a:ea typeface="Calibri"/>
              <a:cs typeface="Times New Roman"/>
            </a:endParaRPr>
          </a:p>
        </p:txBody>
      </p:sp>
      <p:pic>
        <p:nvPicPr>
          <p:cNvPr id="10" name="Рисунок 9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772530"/>
            <a:ext cx="4211960" cy="42119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4437112"/>
            <a:ext cx="5904656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трём молекулярным уравнениям соответствует одно сокращённое ионное уравнение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35105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04664" y="1493912"/>
            <a:ext cx="5364088" cy="5364088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539552" y="116632"/>
            <a:ext cx="82809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 списка выберите кислоты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93912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0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40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4000" b="1" dirty="0" err="1" smtClean="0">
                <a:latin typeface="Times New Roman" pitchFamily="18" charset="0"/>
                <a:cs typeface="Times New Roman" pitchFamily="18" charset="0"/>
              </a:rPr>
              <a:t>LiOH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1"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4000" b="1" dirty="0">
                <a:latin typeface="Times New Roman" pitchFamily="18" charset="0"/>
                <a:cs typeface="Times New Roman" pitchFamily="18" charset="0"/>
              </a:rPr>
              <a:t>HNO</a:t>
            </a:r>
            <a:r>
              <a:rPr kumimoji="1" lang="ru-RU" sz="4000" b="1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ru-RU" sz="4000" b="1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sz="40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4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40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4000" b="1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4,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baseline="-25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altLang="ru-RU" sz="4000" b="1" baseline="-25000" dirty="0" smtClean="0">
                <a:latin typeface="Times New Roman" pitchFamily="18" charset="0"/>
                <a:cs typeface="Times New Roman" pitchFamily="18" charset="0"/>
              </a:rPr>
              <a:t>3 , </a:t>
            </a:r>
            <a:r>
              <a:rPr lang="ru-RU" altLang="ru-RU" sz="4000" b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(ОН)</a:t>
            </a:r>
            <a:r>
              <a:rPr lang="ru-RU" altLang="ru-RU" sz="4000" b="1" baseline="-25000" dirty="0" smtClean="0">
                <a:latin typeface="Times New Roman" pitchFamily="18" charset="0"/>
                <a:cs typeface="Times New Roman" pitchFamily="18" charset="0"/>
              </a:rPr>
              <a:t>2, </a:t>
            </a:r>
            <a:r>
              <a:rPr lang="ru-RU" altLang="ru-RU" sz="4000" b="1" dirty="0" err="1" smtClean="0">
                <a:latin typeface="Times New Roman" pitchFamily="18" charset="0"/>
                <a:cs typeface="Times New Roman" pitchFamily="18" charset="0"/>
              </a:rPr>
              <a:t>ВаО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1" lang="en-US" sz="40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kumimoji="1" lang="en-US" sz="4000" b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sz="4000" b="1" dirty="0">
                <a:latin typeface="Times New Roman" pitchFamily="18" charset="0"/>
                <a:cs typeface="Times New Roman" pitchFamily="18" charset="0"/>
              </a:rPr>
              <a:t>SiO</a:t>
            </a:r>
            <a:r>
              <a:rPr kumimoji="1" lang="en-US" sz="4000" b="1" baseline="-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alt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-облако 2"/>
          <p:cNvSpPr/>
          <p:nvPr/>
        </p:nvSpPr>
        <p:spPr>
          <a:xfrm rot="860550">
            <a:off x="2798914" y="3326646"/>
            <a:ext cx="4429000" cy="25202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Вспомним! Кто такие кислоты?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17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44923" y="700729"/>
            <a:ext cx="6711453" cy="871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 err="1" smtClean="0">
                <a:latin typeface="Times New Roman"/>
                <a:ea typeface="Calibri"/>
                <a:cs typeface="Times New Roman"/>
              </a:rPr>
              <a:t>CuO</a:t>
            </a: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+  </a:t>
            </a: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H</a:t>
            </a:r>
            <a:r>
              <a:rPr lang="ru-RU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= </a:t>
            </a:r>
            <a:r>
              <a:rPr lang="en-US" sz="4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Cu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2+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4400" b="1" dirty="0" smtClean="0">
                <a:latin typeface="Times New Roman"/>
                <a:ea typeface="Calibri"/>
              </a:rPr>
              <a:t>H</a:t>
            </a:r>
            <a:r>
              <a:rPr lang="en-US" sz="4400" b="1" baseline="-25000" dirty="0" smtClean="0">
                <a:latin typeface="Times New Roman"/>
                <a:ea typeface="Calibri"/>
              </a:rPr>
              <a:t>2</a:t>
            </a:r>
            <a:r>
              <a:rPr lang="en-US" sz="4400" b="1" dirty="0" smtClean="0">
                <a:latin typeface="Times New Roman"/>
                <a:ea typeface="Calibri"/>
              </a:rPr>
              <a:t>O</a:t>
            </a:r>
            <a:endParaRPr lang="ru-RU" sz="4400" b="1" dirty="0">
              <a:ea typeface="Calibri"/>
              <a:cs typeface="Times New Roman"/>
            </a:endParaRPr>
          </a:p>
        </p:txBody>
      </p:sp>
      <p:pic>
        <p:nvPicPr>
          <p:cNvPr id="5" name="Рисунок 4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3160" y="2095952"/>
            <a:ext cx="4779626" cy="4779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978" y="3140968"/>
            <a:ext cx="544115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трём молекулярным уравнениям соответствует одно сокращённое ионное уравнение</a:t>
            </a:r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2956500" y="1628800"/>
            <a:ext cx="463372" cy="1440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23528" y="188640"/>
            <a:ext cx="8496944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Взаимодействие с металлами с образованием соли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и водорода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2420888"/>
            <a:ext cx="5616624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сильных кислот по-особому взаимодействуют с металлами концентрированная серная кислота и азотная кислота любой концентрации.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05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Будучи сильными электролитами, эти вещества в растворе существуют не в виде молекул, а в виде ионов: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8234" y="2420888"/>
            <a:ext cx="6276077" cy="28972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b="1" dirty="0" err="1">
                <a:latin typeface="Times New Roman"/>
                <a:ea typeface="Calibri"/>
                <a:cs typeface="Times New Roman"/>
              </a:rPr>
              <a:t>HCl</a:t>
            </a:r>
            <a:r>
              <a:rPr lang="en-US" sz="5400" b="1" dirty="0">
                <a:latin typeface="Times New Roman"/>
                <a:ea typeface="Calibri"/>
                <a:cs typeface="Times New Roman"/>
              </a:rPr>
              <a:t> = H</a:t>
            </a:r>
            <a:r>
              <a:rPr lang="en-US" sz="5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54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5400" b="1" dirty="0" err="1" smtClean="0">
                <a:latin typeface="Times New Roman"/>
                <a:ea typeface="Calibri"/>
                <a:cs typeface="Times New Roman"/>
              </a:rPr>
              <a:t>Cl</a:t>
            </a:r>
            <a:r>
              <a:rPr lang="en-US" sz="5400" b="1" baseline="30000" dirty="0" smtClean="0">
                <a:latin typeface="Times New Roman"/>
                <a:ea typeface="Calibri"/>
                <a:cs typeface="Times New Roman"/>
              </a:rPr>
              <a:t>-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5400" b="1" baseline="300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5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54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 = 2H</a:t>
            </a:r>
            <a:r>
              <a:rPr lang="en-US" sz="54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5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5400" b="1" baseline="30000" dirty="0" smtClean="0">
                <a:latin typeface="Times New Roman" pitchFamily="18" charset="0"/>
                <a:cs typeface="Times New Roman" pitchFamily="18" charset="0"/>
              </a:rPr>
              <a:t>2-</a:t>
            </a:r>
            <a:endParaRPr lang="ru-RU" sz="5400" b="1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7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94094"/>
            <a:ext cx="856895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latin typeface="Times New Roman"/>
                <a:ea typeface="Calibri"/>
                <a:cs typeface="Times New Roman"/>
              </a:rPr>
              <a:t>M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+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сильная кислота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sz="3200" b="1" dirty="0" err="1">
                <a:latin typeface="Times New Roman"/>
                <a:ea typeface="Calibri"/>
                <a:cs typeface="Times New Roman"/>
              </a:rPr>
              <a:t>nH</a:t>
            </a:r>
            <a:r>
              <a:rPr lang="ru-RU" sz="32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3200" b="1" dirty="0" err="1">
                <a:latin typeface="Times New Roman"/>
                <a:ea typeface="Calibri"/>
                <a:cs typeface="Times New Roman"/>
              </a:rPr>
              <a:t>Acd</a:t>
            </a:r>
            <a:r>
              <a:rPr lang="en-US" sz="3200" b="1" baseline="30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3200" b="1" baseline="30000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3200" b="1" dirty="0">
                <a:latin typeface="Times New Roman"/>
                <a:ea typeface="Calibri"/>
                <a:cs typeface="Times New Roman"/>
              </a:rPr>
              <a:t>) → </a:t>
            </a:r>
            <a:r>
              <a:rPr lang="en-US" sz="3200" b="1" dirty="0" err="1" smtClean="0">
                <a:latin typeface="Times New Roman"/>
                <a:ea typeface="Calibri"/>
                <a:cs typeface="Times New Roman"/>
              </a:rPr>
              <a:t>M</a:t>
            </a:r>
            <a:r>
              <a:rPr lang="en-US" sz="3200" b="1" baseline="30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3200" b="1" baseline="30000" dirty="0" smtClean="0">
                <a:latin typeface="Times New Roman"/>
                <a:ea typeface="Calibri"/>
                <a:cs typeface="Times New Roman"/>
              </a:rPr>
              <a:t>+</a:t>
            </a:r>
            <a:r>
              <a:rPr lang="en-US" sz="32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b="1" dirty="0">
                <a:latin typeface="Times New Roman"/>
                <a:ea typeface="Calibri"/>
                <a:cs typeface="Times New Roman"/>
              </a:rPr>
              <a:t>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↑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916832"/>
            <a:ext cx="5497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Ионное уравнение этого процесса: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32393" y="2636912"/>
            <a:ext cx="5128327" cy="755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Times New Roman"/>
                <a:ea typeface="Calibri"/>
                <a:cs typeface="Times New Roman"/>
              </a:rPr>
              <a:t>Zn + 2H</a:t>
            </a:r>
            <a:r>
              <a:rPr lang="en-US" sz="40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 = Zn</a:t>
            </a:r>
            <a:r>
              <a:rPr lang="en-US" sz="4000" b="1" baseline="30000" dirty="0">
                <a:latin typeface="Times New Roman"/>
                <a:ea typeface="Calibri"/>
                <a:cs typeface="Times New Roman"/>
              </a:rPr>
              <a:t>2+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 + H</a:t>
            </a:r>
            <a:r>
              <a:rPr lang="en-US" sz="40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↑</a:t>
            </a:r>
            <a:endParaRPr lang="ru-RU" sz="40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83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496944" cy="31803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Запишите молекулярные уравнения реакций:</a:t>
            </a:r>
          </a:p>
          <a:p>
            <a:pPr marL="571500" indent="-57150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м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ежду цинком и соляной кислотой</a:t>
            </a:r>
          </a:p>
          <a:p>
            <a:pPr marL="571500" indent="-57150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м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ежду цинком и серной кислотой</a:t>
            </a:r>
            <a:endParaRPr lang="ru-RU" sz="4000" dirty="0">
              <a:ea typeface="Calibri"/>
              <a:cs typeface="Times New Roman"/>
            </a:endParaRPr>
          </a:p>
        </p:txBody>
      </p:sp>
      <p:pic>
        <p:nvPicPr>
          <p:cNvPr id="5" name="Рисунок 4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6950" y="2095952"/>
            <a:ext cx="4779626" cy="47796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8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Электрохимический ряд напряжений металлов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Возможность протекания такой реакции определяется положением металла в ряду активности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электрохимическом ряду напряжений металлов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46" y="3717032"/>
            <a:ext cx="8966458" cy="2194173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755576" y="5877272"/>
            <a:ext cx="74168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95736" y="6341258"/>
            <a:ext cx="4049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Активность металлов уменьшается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085835"/>
            <a:ext cx="249824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реакции: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17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4679" y="404664"/>
            <a:ext cx="249824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реакции: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650" y="1556792"/>
            <a:ext cx="877184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результате этой реакции должна образоваться растворимая соль.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650" y="2852936"/>
            <a:ext cx="249824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реакции: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650" y="3933056"/>
            <a:ext cx="8771846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металлами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IA-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IIA-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групп не записывают,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т.к.эти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металлы одновременно взаимодействуют и с водой, образуя щёлочь и водород.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37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23528" y="188640"/>
            <a:ext cx="8496944" cy="1944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Взаимодействие с солями с образованием другой соли и другой кислоты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3356992"/>
            <a:ext cx="5832648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Реакция между растворами электролитов возможна только в том случае, если образуется газ, осадок или слабый электролит (вода)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2276872"/>
            <a:ext cx="3289555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Бертоле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Выделение газа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774293"/>
            <a:ext cx="5836854" cy="8217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>
                <a:latin typeface="Times New Roman"/>
                <a:ea typeface="Calibri"/>
                <a:cs typeface="Times New Roman"/>
              </a:rPr>
              <a:t>Na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CO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= 2Na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+ CO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2-</a:t>
            </a:r>
            <a:endParaRPr lang="ru-RU" sz="4400" b="1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191476"/>
            <a:ext cx="6662401" cy="8217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>
                <a:latin typeface="Times New Roman"/>
                <a:ea typeface="Calibri"/>
                <a:cs typeface="Times New Roman"/>
              </a:rPr>
              <a:t>2H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+ CO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2-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= H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O + CO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↑</a:t>
            </a:r>
            <a:endParaRPr lang="ru-RU" sz="4400" b="1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324" y="3573016"/>
            <a:ext cx="8313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Сокращённое ионное уравнение для всех карбонатов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4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Выпадение осадка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348880"/>
            <a:ext cx="5888150" cy="8710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>
                <a:latin typeface="Times New Roman"/>
                <a:ea typeface="Calibri"/>
                <a:cs typeface="Times New Roman"/>
              </a:rPr>
              <a:t>2H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+ SiO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400" b="1" baseline="30000" dirty="0">
                <a:latin typeface="Times New Roman"/>
                <a:ea typeface="Calibri"/>
                <a:cs typeface="Times New Roman"/>
              </a:rPr>
              <a:t>2-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= H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SiO</a:t>
            </a:r>
            <a:r>
              <a:rPr lang="en-US" sz="44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400" b="1" dirty="0">
                <a:latin typeface="Times New Roman"/>
                <a:ea typeface="Calibri"/>
                <a:cs typeface="Times New Roman"/>
              </a:rPr>
              <a:t> ↓</a:t>
            </a:r>
            <a:endParaRPr lang="ru-RU" sz="1050" b="1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5278" y="4149080"/>
            <a:ext cx="8016938" cy="755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Times New Roman"/>
                <a:ea typeface="Calibri"/>
                <a:cs typeface="Times New Roman"/>
              </a:rPr>
              <a:t>2HCl + Na</a:t>
            </a:r>
            <a:r>
              <a:rPr lang="en-US" sz="40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SiO</a:t>
            </a:r>
            <a:r>
              <a:rPr lang="en-US" sz="40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= H</a:t>
            </a:r>
            <a:r>
              <a:rPr lang="en-US" sz="4000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SiO</a:t>
            </a:r>
            <a:r>
              <a:rPr lang="en-US" sz="4000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000" b="1" dirty="0">
                <a:latin typeface="Times New Roman"/>
                <a:ea typeface="Calibri"/>
                <a:cs typeface="Times New Roman"/>
              </a:rPr>
              <a:t> ↓ + 2NaCl</a:t>
            </a:r>
            <a:endParaRPr lang="ru-RU" sz="40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2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1520" y="1493912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sz="4000" b="1" dirty="0" smtClean="0">
                <a:latin typeface="Times New Roman" pitchFamily="18" charset="0"/>
                <a:cs typeface="Times New Roman" pitchFamily="18" charset="0"/>
              </a:rPr>
              <a:t>HNO</a:t>
            </a:r>
            <a:r>
              <a:rPr kumimoji="1" lang="ru-RU" sz="4000" b="1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40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4000" b="1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4,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altLang="ru-RU" sz="4000" b="1" baseline="-25000" dirty="0" smtClean="0">
                <a:latin typeface="Times New Roman" pitchFamily="18" charset="0"/>
                <a:cs typeface="Times New Roman" pitchFamily="18" charset="0"/>
              </a:rPr>
              <a:t>3 , </a:t>
            </a:r>
            <a:r>
              <a:rPr kumimoji="1" lang="en-US" sz="40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kumimoji="1" lang="en-US" sz="4000" b="1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sz="4000" b="1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kumimoji="1" lang="en-US" sz="4000" b="1" baseline="-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alt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" name="Рисунок 77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04664" y="1493912"/>
            <a:ext cx="5364088" cy="5364088"/>
          </a:xfrm>
          <a:prstGeom prst="rect">
            <a:avLst/>
          </a:prstGeom>
        </p:spPr>
      </p:pic>
      <p:sp>
        <p:nvSpPr>
          <p:cNvPr id="79" name="Выноска-облако 78"/>
          <p:cNvSpPr/>
          <p:nvPr/>
        </p:nvSpPr>
        <p:spPr>
          <a:xfrm rot="1235485">
            <a:off x="2582890" y="2498135"/>
            <a:ext cx="4429000" cy="25202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Вспомним! Кто такие электролиты?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66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539552" y="891165"/>
            <a:ext cx="8352928" cy="1366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200" dirty="0" err="1">
                <a:latin typeface="Times New Roman"/>
                <a:ea typeface="Calibri"/>
                <a:cs typeface="Times New Roman"/>
              </a:rPr>
              <a:t>H</a:t>
            </a:r>
            <a:r>
              <a:rPr lang="en-US" sz="7200" baseline="-25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7200" dirty="0" err="1">
                <a:latin typeface="Times New Roman"/>
                <a:ea typeface="Calibri"/>
                <a:cs typeface="Times New Roman"/>
              </a:rPr>
              <a:t>Acd</a:t>
            </a:r>
            <a:r>
              <a:rPr lang="en-US" sz="7200" dirty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7200" dirty="0" err="1">
                <a:latin typeface="Times New Roman"/>
                <a:ea typeface="Calibri"/>
                <a:cs typeface="Times New Roman"/>
              </a:rPr>
              <a:t>nH</a:t>
            </a:r>
            <a:r>
              <a:rPr lang="en-US" sz="7200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en-US" sz="7200" dirty="0">
                <a:latin typeface="Times New Roman"/>
                <a:ea typeface="Calibri"/>
                <a:cs typeface="Times New Roman"/>
              </a:rPr>
              <a:t> + </a:t>
            </a:r>
            <a:r>
              <a:rPr lang="en-US" sz="7200" dirty="0" err="1">
                <a:latin typeface="Times New Roman"/>
                <a:ea typeface="Calibri"/>
                <a:cs typeface="Times New Roman"/>
              </a:rPr>
              <a:t>Acd</a:t>
            </a:r>
            <a:r>
              <a:rPr lang="en-US" sz="7200" baseline="30000" dirty="0" err="1">
                <a:latin typeface="Times New Roman"/>
                <a:ea typeface="Calibri"/>
                <a:cs typeface="Times New Roman"/>
              </a:rPr>
              <a:t>n</a:t>
            </a:r>
            <a:r>
              <a:rPr lang="en-US" sz="7200" baseline="30000" dirty="0">
                <a:latin typeface="Times New Roman"/>
                <a:ea typeface="Calibri"/>
                <a:cs typeface="Times New Roman"/>
              </a:rPr>
              <a:t>-</a:t>
            </a:r>
            <a:endParaRPr lang="ru-RU" sz="7200" dirty="0">
              <a:ea typeface="Calibri"/>
              <a:cs typeface="Times New Roman"/>
            </a:endParaRPr>
          </a:p>
        </p:txBody>
      </p:sp>
      <p:pic>
        <p:nvPicPr>
          <p:cNvPr id="78" name="Рисунок 77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04664" y="1493912"/>
            <a:ext cx="5364088" cy="5364088"/>
          </a:xfrm>
          <a:prstGeom prst="rect">
            <a:avLst/>
          </a:prstGeom>
        </p:spPr>
      </p:pic>
      <p:sp>
        <p:nvSpPr>
          <p:cNvPr id="79" name="Выноска-облако 78"/>
          <p:cNvSpPr/>
          <p:nvPr/>
        </p:nvSpPr>
        <p:spPr>
          <a:xfrm rot="1235485">
            <a:off x="1696216" y="1804120"/>
            <a:ext cx="6270423" cy="335438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Вспомним! Общее уравнение электролитической диссоциации?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06647" y="2852936"/>
            <a:ext cx="6318448" cy="1777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Где: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dirty="0" err="1">
                <a:latin typeface="Times New Roman" pitchFamily="18" charset="0"/>
                <a:ea typeface="Calibri"/>
                <a:cs typeface="Times New Roman" pitchFamily="18" charset="0"/>
              </a:rPr>
              <a:t>Acd</a:t>
            </a:r>
            <a:r>
              <a:rPr lang="en-US" sz="44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ea typeface="Calibri"/>
                <a:cs typeface="Times New Roman" pitchFamily="18" charset="0"/>
              </a:rPr>
              <a:t>– кислотный остаток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9552" y="891165"/>
            <a:ext cx="8352928" cy="14414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Кислоты - это электролиты, которые </a:t>
            </a:r>
            <a:r>
              <a:rPr lang="ru-RU" sz="3600" b="1" dirty="0" err="1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диссоциируют</a:t>
            </a: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с образованием катионов водорода и анионов кислотных остатков.</a:t>
            </a:r>
          </a:p>
        </p:txBody>
      </p:sp>
    </p:spTree>
    <p:extLst>
      <p:ext uri="{BB962C8B-B14F-4D97-AF65-F5344CB8AC3E}">
        <p14:creationId xmlns:p14="http://schemas.microsoft.com/office/powerpoint/2010/main" val="54123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9" grpId="0" animBg="1"/>
      <p:bldP spid="2" grpId="0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Общие химические свойства кислот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132856"/>
            <a:ext cx="5400600" cy="13967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Обладают кислым вкусом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684584" y="1155704"/>
            <a:ext cx="4091747" cy="5945704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3059832" y="4293096"/>
            <a:ext cx="5400600" cy="1396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Изменяют окраску индикаторов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29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827088" y="1898650"/>
            <a:ext cx="7777162" cy="2308225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FF5050"/>
              </a:solidFill>
            </a:endParaRP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827088" y="4365625"/>
            <a:ext cx="1008062" cy="1657350"/>
            <a:chOff x="521" y="2205"/>
            <a:chExt cx="635" cy="1044"/>
          </a:xfrm>
        </p:grpSpPr>
        <p:sp>
          <p:nvSpPr>
            <p:cNvPr id="10262" name="Rectangle 5"/>
            <p:cNvSpPr>
              <a:spLocks noChangeArrowheads="1"/>
            </p:cNvSpPr>
            <p:nvPr/>
          </p:nvSpPr>
          <p:spPr bwMode="auto">
            <a:xfrm>
              <a:off x="521" y="2205"/>
              <a:ext cx="635" cy="10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3" name="Rectangle 6"/>
            <p:cNvSpPr>
              <a:spLocks noChangeArrowheads="1"/>
            </p:cNvSpPr>
            <p:nvPr/>
          </p:nvSpPr>
          <p:spPr bwMode="auto">
            <a:xfrm>
              <a:off x="521" y="2704"/>
              <a:ext cx="635" cy="5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827088" y="5157788"/>
            <a:ext cx="1008062" cy="865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246" name="Group 9"/>
          <p:cNvGrpSpPr>
            <a:grpSpLocks/>
          </p:cNvGrpSpPr>
          <p:nvPr/>
        </p:nvGrpSpPr>
        <p:grpSpPr bwMode="auto">
          <a:xfrm>
            <a:off x="3995738" y="4437063"/>
            <a:ext cx="1008062" cy="1657350"/>
            <a:chOff x="2336" y="2205"/>
            <a:chExt cx="635" cy="1044"/>
          </a:xfrm>
        </p:grpSpPr>
        <p:sp>
          <p:nvSpPr>
            <p:cNvPr id="10260" name="Rectangle 10"/>
            <p:cNvSpPr>
              <a:spLocks noChangeArrowheads="1"/>
            </p:cNvSpPr>
            <p:nvPr/>
          </p:nvSpPr>
          <p:spPr bwMode="auto">
            <a:xfrm>
              <a:off x="2336" y="2205"/>
              <a:ext cx="635" cy="10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1" name="Rectangle 11"/>
            <p:cNvSpPr>
              <a:spLocks noChangeArrowheads="1"/>
            </p:cNvSpPr>
            <p:nvPr/>
          </p:nvSpPr>
          <p:spPr bwMode="auto">
            <a:xfrm>
              <a:off x="2336" y="2704"/>
              <a:ext cx="635" cy="5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7" name="Group 12"/>
          <p:cNvGrpSpPr>
            <a:grpSpLocks/>
          </p:cNvGrpSpPr>
          <p:nvPr/>
        </p:nvGrpSpPr>
        <p:grpSpPr bwMode="auto">
          <a:xfrm>
            <a:off x="7092950" y="4437063"/>
            <a:ext cx="1008063" cy="1657350"/>
            <a:chOff x="4468" y="2160"/>
            <a:chExt cx="635" cy="1044"/>
          </a:xfrm>
        </p:grpSpPr>
        <p:sp>
          <p:nvSpPr>
            <p:cNvPr id="10258" name="Rectangle 13"/>
            <p:cNvSpPr>
              <a:spLocks noChangeArrowheads="1"/>
            </p:cNvSpPr>
            <p:nvPr/>
          </p:nvSpPr>
          <p:spPr bwMode="auto">
            <a:xfrm>
              <a:off x="4468" y="2160"/>
              <a:ext cx="635" cy="10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9" name="Rectangle 14"/>
            <p:cNvSpPr>
              <a:spLocks noChangeArrowheads="1"/>
            </p:cNvSpPr>
            <p:nvPr/>
          </p:nvSpPr>
          <p:spPr bwMode="auto">
            <a:xfrm>
              <a:off x="4468" y="2659"/>
              <a:ext cx="635" cy="5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4" name="Text Box 17"/>
          <p:cNvSpPr txBox="1">
            <a:spLocks noChangeArrowheads="1"/>
          </p:cNvSpPr>
          <p:nvPr/>
        </p:nvSpPr>
        <p:spPr bwMode="auto">
          <a:xfrm>
            <a:off x="611188" y="2420938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лакмус</a:t>
            </a:r>
          </a:p>
        </p:txBody>
      </p:sp>
      <p:sp>
        <p:nvSpPr>
          <p:cNvPr id="14345" name="Text Box 18"/>
          <p:cNvSpPr txBox="1">
            <a:spLocks noChangeArrowheads="1"/>
          </p:cNvSpPr>
          <p:nvPr/>
        </p:nvSpPr>
        <p:spPr bwMode="auto">
          <a:xfrm>
            <a:off x="3348038" y="2492375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rgbClr val="990000"/>
                </a:solidFill>
                <a:latin typeface="+mn-lt"/>
              </a:rPr>
              <a:t>метилоранж</a:t>
            </a:r>
          </a:p>
        </p:txBody>
      </p:sp>
      <p:sp>
        <p:nvSpPr>
          <p:cNvPr id="14346" name="Text Box 19"/>
          <p:cNvSpPr txBox="1">
            <a:spLocks noChangeArrowheads="1"/>
          </p:cNvSpPr>
          <p:nvPr/>
        </p:nvSpPr>
        <p:spPr bwMode="auto">
          <a:xfrm>
            <a:off x="6227763" y="2492375"/>
            <a:ext cx="2663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 smtClean="0">
                <a:latin typeface="+mn-lt"/>
              </a:rPr>
              <a:t>фенолфталеин</a:t>
            </a: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3995738" y="5229225"/>
            <a:ext cx="1008062" cy="865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78" name="Freeform 26"/>
          <p:cNvSpPr>
            <a:spLocks/>
          </p:cNvSpPr>
          <p:nvPr/>
        </p:nvSpPr>
        <p:spPr bwMode="auto">
          <a:xfrm>
            <a:off x="1258888" y="2997200"/>
            <a:ext cx="288925" cy="1008063"/>
          </a:xfrm>
          <a:custGeom>
            <a:avLst/>
            <a:gdLst>
              <a:gd name="T0" fmla="*/ 2147483647 w 503"/>
              <a:gd name="T1" fmla="*/ 2147483647 h 740"/>
              <a:gd name="T2" fmla="*/ 2147483647 w 503"/>
              <a:gd name="T3" fmla="*/ 2147483647 h 740"/>
              <a:gd name="T4" fmla="*/ 2147483647 w 503"/>
              <a:gd name="T5" fmla="*/ 2147483647 h 740"/>
              <a:gd name="T6" fmla="*/ 2147483647 w 503"/>
              <a:gd name="T7" fmla="*/ 2147483647 h 740"/>
              <a:gd name="T8" fmla="*/ 0 w 503"/>
              <a:gd name="T9" fmla="*/ 2147483647 h 740"/>
              <a:gd name="T10" fmla="*/ 2147483647 w 503"/>
              <a:gd name="T11" fmla="*/ 2147483647 h 740"/>
              <a:gd name="T12" fmla="*/ 2147483647 w 503"/>
              <a:gd name="T13" fmla="*/ 2147483647 h 740"/>
              <a:gd name="T14" fmla="*/ 2147483647 w 503"/>
              <a:gd name="T15" fmla="*/ 2147483647 h 740"/>
              <a:gd name="T16" fmla="*/ 2147483647 w 503"/>
              <a:gd name="T17" fmla="*/ 2147483647 h 740"/>
              <a:gd name="T18" fmla="*/ 2147483647 w 503"/>
              <a:gd name="T19" fmla="*/ 2147483647 h 740"/>
              <a:gd name="T20" fmla="*/ 2147483647 w 503"/>
              <a:gd name="T21" fmla="*/ 2147483647 h 740"/>
              <a:gd name="T22" fmla="*/ 2147483647 w 503"/>
              <a:gd name="T23" fmla="*/ 2147483647 h 740"/>
              <a:gd name="T24" fmla="*/ 2147483647 w 503"/>
              <a:gd name="T25" fmla="*/ 2147483647 h 740"/>
              <a:gd name="T26" fmla="*/ 2147483647 w 503"/>
              <a:gd name="T27" fmla="*/ 2147483647 h 740"/>
              <a:gd name="T28" fmla="*/ 2147483647 w 503"/>
              <a:gd name="T29" fmla="*/ 2147483647 h 740"/>
              <a:gd name="T30" fmla="*/ 2147483647 w 503"/>
              <a:gd name="T31" fmla="*/ 2147483647 h 740"/>
              <a:gd name="T32" fmla="*/ 2147483647 w 503"/>
              <a:gd name="T33" fmla="*/ 2147483647 h 740"/>
              <a:gd name="T34" fmla="*/ 2147483647 w 503"/>
              <a:gd name="T35" fmla="*/ 2147483647 h 740"/>
              <a:gd name="T36" fmla="*/ 2147483647 w 503"/>
              <a:gd name="T37" fmla="*/ 2147483647 h 7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03"/>
              <a:gd name="T58" fmla="*/ 0 h 740"/>
              <a:gd name="T59" fmla="*/ 503 w 503"/>
              <a:gd name="T60" fmla="*/ 740 h 7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03" h="740">
                <a:moveTo>
                  <a:pt x="328" y="20"/>
                </a:moveTo>
                <a:cubicBezTo>
                  <a:pt x="324" y="20"/>
                  <a:pt x="228" y="26"/>
                  <a:pt x="204" y="38"/>
                </a:cubicBezTo>
                <a:cubicBezTo>
                  <a:pt x="138" y="71"/>
                  <a:pt x="110" y="123"/>
                  <a:pt x="54" y="162"/>
                </a:cubicBezTo>
                <a:cubicBezTo>
                  <a:pt x="40" y="201"/>
                  <a:pt x="22" y="237"/>
                  <a:pt x="9" y="277"/>
                </a:cubicBezTo>
                <a:cubicBezTo>
                  <a:pt x="6" y="286"/>
                  <a:pt x="0" y="304"/>
                  <a:pt x="0" y="304"/>
                </a:cubicBezTo>
                <a:cubicBezTo>
                  <a:pt x="3" y="398"/>
                  <a:pt x="4" y="493"/>
                  <a:pt x="9" y="587"/>
                </a:cubicBezTo>
                <a:cubicBezTo>
                  <a:pt x="14" y="677"/>
                  <a:pt x="160" y="704"/>
                  <a:pt x="222" y="711"/>
                </a:cubicBezTo>
                <a:cubicBezTo>
                  <a:pt x="388" y="704"/>
                  <a:pt x="397" y="740"/>
                  <a:pt x="479" y="658"/>
                </a:cubicBezTo>
                <a:cubicBezTo>
                  <a:pt x="503" y="588"/>
                  <a:pt x="494" y="522"/>
                  <a:pt x="435" y="481"/>
                </a:cubicBezTo>
                <a:cubicBezTo>
                  <a:pt x="417" y="428"/>
                  <a:pt x="440" y="477"/>
                  <a:pt x="399" y="437"/>
                </a:cubicBezTo>
                <a:cubicBezTo>
                  <a:pt x="391" y="429"/>
                  <a:pt x="388" y="418"/>
                  <a:pt x="381" y="410"/>
                </a:cubicBezTo>
                <a:cubicBezTo>
                  <a:pt x="364" y="391"/>
                  <a:pt x="328" y="357"/>
                  <a:pt x="328" y="357"/>
                </a:cubicBezTo>
                <a:cubicBezTo>
                  <a:pt x="306" y="290"/>
                  <a:pt x="338" y="368"/>
                  <a:pt x="293" y="312"/>
                </a:cubicBezTo>
                <a:cubicBezTo>
                  <a:pt x="246" y="253"/>
                  <a:pt x="332" y="318"/>
                  <a:pt x="257" y="268"/>
                </a:cubicBezTo>
                <a:cubicBezTo>
                  <a:pt x="247" y="239"/>
                  <a:pt x="213" y="188"/>
                  <a:pt x="213" y="188"/>
                </a:cubicBezTo>
                <a:cubicBezTo>
                  <a:pt x="233" y="36"/>
                  <a:pt x="199" y="164"/>
                  <a:pt x="248" y="100"/>
                </a:cubicBezTo>
                <a:cubicBezTo>
                  <a:pt x="254" y="93"/>
                  <a:pt x="250" y="80"/>
                  <a:pt x="257" y="73"/>
                </a:cubicBezTo>
                <a:cubicBezTo>
                  <a:pt x="272" y="58"/>
                  <a:pt x="310" y="38"/>
                  <a:pt x="310" y="38"/>
                </a:cubicBezTo>
                <a:cubicBezTo>
                  <a:pt x="330" y="9"/>
                  <a:pt x="328" y="0"/>
                  <a:pt x="328" y="20"/>
                </a:cubicBezTo>
                <a:close/>
              </a:path>
            </a:pathLst>
          </a:cu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9" name="Freeform 27"/>
          <p:cNvSpPr>
            <a:spLocks/>
          </p:cNvSpPr>
          <p:nvPr/>
        </p:nvSpPr>
        <p:spPr bwMode="auto">
          <a:xfrm>
            <a:off x="4356100" y="3068638"/>
            <a:ext cx="288925" cy="1008062"/>
          </a:xfrm>
          <a:custGeom>
            <a:avLst/>
            <a:gdLst>
              <a:gd name="T0" fmla="*/ 2147483647 w 503"/>
              <a:gd name="T1" fmla="*/ 2147483647 h 740"/>
              <a:gd name="T2" fmla="*/ 2147483647 w 503"/>
              <a:gd name="T3" fmla="*/ 2147483647 h 740"/>
              <a:gd name="T4" fmla="*/ 2147483647 w 503"/>
              <a:gd name="T5" fmla="*/ 2147483647 h 740"/>
              <a:gd name="T6" fmla="*/ 2147483647 w 503"/>
              <a:gd name="T7" fmla="*/ 2147483647 h 740"/>
              <a:gd name="T8" fmla="*/ 0 w 503"/>
              <a:gd name="T9" fmla="*/ 2147483647 h 740"/>
              <a:gd name="T10" fmla="*/ 2147483647 w 503"/>
              <a:gd name="T11" fmla="*/ 2147483647 h 740"/>
              <a:gd name="T12" fmla="*/ 2147483647 w 503"/>
              <a:gd name="T13" fmla="*/ 2147483647 h 740"/>
              <a:gd name="T14" fmla="*/ 2147483647 w 503"/>
              <a:gd name="T15" fmla="*/ 2147483647 h 740"/>
              <a:gd name="T16" fmla="*/ 2147483647 w 503"/>
              <a:gd name="T17" fmla="*/ 2147483647 h 740"/>
              <a:gd name="T18" fmla="*/ 2147483647 w 503"/>
              <a:gd name="T19" fmla="*/ 2147483647 h 740"/>
              <a:gd name="T20" fmla="*/ 2147483647 w 503"/>
              <a:gd name="T21" fmla="*/ 2147483647 h 740"/>
              <a:gd name="T22" fmla="*/ 2147483647 w 503"/>
              <a:gd name="T23" fmla="*/ 2147483647 h 740"/>
              <a:gd name="T24" fmla="*/ 2147483647 w 503"/>
              <a:gd name="T25" fmla="*/ 2147483647 h 740"/>
              <a:gd name="T26" fmla="*/ 2147483647 w 503"/>
              <a:gd name="T27" fmla="*/ 2147483647 h 740"/>
              <a:gd name="T28" fmla="*/ 2147483647 w 503"/>
              <a:gd name="T29" fmla="*/ 2147483647 h 740"/>
              <a:gd name="T30" fmla="*/ 2147483647 w 503"/>
              <a:gd name="T31" fmla="*/ 2147483647 h 740"/>
              <a:gd name="T32" fmla="*/ 2147483647 w 503"/>
              <a:gd name="T33" fmla="*/ 2147483647 h 740"/>
              <a:gd name="T34" fmla="*/ 2147483647 w 503"/>
              <a:gd name="T35" fmla="*/ 2147483647 h 740"/>
              <a:gd name="T36" fmla="*/ 2147483647 w 503"/>
              <a:gd name="T37" fmla="*/ 2147483647 h 7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03"/>
              <a:gd name="T58" fmla="*/ 0 h 740"/>
              <a:gd name="T59" fmla="*/ 503 w 503"/>
              <a:gd name="T60" fmla="*/ 740 h 7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03" h="740">
                <a:moveTo>
                  <a:pt x="328" y="20"/>
                </a:moveTo>
                <a:cubicBezTo>
                  <a:pt x="324" y="20"/>
                  <a:pt x="228" y="26"/>
                  <a:pt x="204" y="38"/>
                </a:cubicBezTo>
                <a:cubicBezTo>
                  <a:pt x="138" y="71"/>
                  <a:pt x="110" y="123"/>
                  <a:pt x="54" y="162"/>
                </a:cubicBezTo>
                <a:cubicBezTo>
                  <a:pt x="40" y="201"/>
                  <a:pt x="22" y="237"/>
                  <a:pt x="9" y="277"/>
                </a:cubicBezTo>
                <a:cubicBezTo>
                  <a:pt x="6" y="286"/>
                  <a:pt x="0" y="304"/>
                  <a:pt x="0" y="304"/>
                </a:cubicBezTo>
                <a:cubicBezTo>
                  <a:pt x="3" y="398"/>
                  <a:pt x="4" y="493"/>
                  <a:pt x="9" y="587"/>
                </a:cubicBezTo>
                <a:cubicBezTo>
                  <a:pt x="14" y="677"/>
                  <a:pt x="160" y="704"/>
                  <a:pt x="222" y="711"/>
                </a:cubicBezTo>
                <a:cubicBezTo>
                  <a:pt x="388" y="704"/>
                  <a:pt x="397" y="740"/>
                  <a:pt x="479" y="658"/>
                </a:cubicBezTo>
                <a:cubicBezTo>
                  <a:pt x="503" y="588"/>
                  <a:pt x="494" y="522"/>
                  <a:pt x="435" y="481"/>
                </a:cubicBezTo>
                <a:cubicBezTo>
                  <a:pt x="417" y="428"/>
                  <a:pt x="440" y="477"/>
                  <a:pt x="399" y="437"/>
                </a:cubicBezTo>
                <a:cubicBezTo>
                  <a:pt x="391" y="429"/>
                  <a:pt x="388" y="418"/>
                  <a:pt x="381" y="410"/>
                </a:cubicBezTo>
                <a:cubicBezTo>
                  <a:pt x="364" y="391"/>
                  <a:pt x="328" y="357"/>
                  <a:pt x="328" y="357"/>
                </a:cubicBezTo>
                <a:cubicBezTo>
                  <a:pt x="306" y="290"/>
                  <a:pt x="338" y="368"/>
                  <a:pt x="293" y="312"/>
                </a:cubicBezTo>
                <a:cubicBezTo>
                  <a:pt x="246" y="253"/>
                  <a:pt x="332" y="318"/>
                  <a:pt x="257" y="268"/>
                </a:cubicBezTo>
                <a:cubicBezTo>
                  <a:pt x="247" y="239"/>
                  <a:pt x="213" y="188"/>
                  <a:pt x="213" y="188"/>
                </a:cubicBezTo>
                <a:cubicBezTo>
                  <a:pt x="233" y="36"/>
                  <a:pt x="199" y="164"/>
                  <a:pt x="248" y="100"/>
                </a:cubicBezTo>
                <a:cubicBezTo>
                  <a:pt x="254" y="93"/>
                  <a:pt x="250" y="80"/>
                  <a:pt x="257" y="73"/>
                </a:cubicBezTo>
                <a:cubicBezTo>
                  <a:pt x="272" y="58"/>
                  <a:pt x="310" y="38"/>
                  <a:pt x="310" y="38"/>
                </a:cubicBezTo>
                <a:cubicBezTo>
                  <a:pt x="330" y="9"/>
                  <a:pt x="328" y="0"/>
                  <a:pt x="328" y="20"/>
                </a:cubicBez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0" name="Freeform 28"/>
          <p:cNvSpPr>
            <a:spLocks/>
          </p:cNvSpPr>
          <p:nvPr/>
        </p:nvSpPr>
        <p:spPr bwMode="auto">
          <a:xfrm>
            <a:off x="7451725" y="3068638"/>
            <a:ext cx="288925" cy="1008062"/>
          </a:xfrm>
          <a:custGeom>
            <a:avLst/>
            <a:gdLst>
              <a:gd name="T0" fmla="*/ 2147483647 w 503"/>
              <a:gd name="T1" fmla="*/ 2147483647 h 740"/>
              <a:gd name="T2" fmla="*/ 2147483647 w 503"/>
              <a:gd name="T3" fmla="*/ 2147483647 h 740"/>
              <a:gd name="T4" fmla="*/ 2147483647 w 503"/>
              <a:gd name="T5" fmla="*/ 2147483647 h 740"/>
              <a:gd name="T6" fmla="*/ 2147483647 w 503"/>
              <a:gd name="T7" fmla="*/ 2147483647 h 740"/>
              <a:gd name="T8" fmla="*/ 0 w 503"/>
              <a:gd name="T9" fmla="*/ 2147483647 h 740"/>
              <a:gd name="T10" fmla="*/ 2147483647 w 503"/>
              <a:gd name="T11" fmla="*/ 2147483647 h 740"/>
              <a:gd name="T12" fmla="*/ 2147483647 w 503"/>
              <a:gd name="T13" fmla="*/ 2147483647 h 740"/>
              <a:gd name="T14" fmla="*/ 2147483647 w 503"/>
              <a:gd name="T15" fmla="*/ 2147483647 h 740"/>
              <a:gd name="T16" fmla="*/ 2147483647 w 503"/>
              <a:gd name="T17" fmla="*/ 2147483647 h 740"/>
              <a:gd name="T18" fmla="*/ 2147483647 w 503"/>
              <a:gd name="T19" fmla="*/ 2147483647 h 740"/>
              <a:gd name="T20" fmla="*/ 2147483647 w 503"/>
              <a:gd name="T21" fmla="*/ 2147483647 h 740"/>
              <a:gd name="T22" fmla="*/ 2147483647 w 503"/>
              <a:gd name="T23" fmla="*/ 2147483647 h 740"/>
              <a:gd name="T24" fmla="*/ 2147483647 w 503"/>
              <a:gd name="T25" fmla="*/ 2147483647 h 740"/>
              <a:gd name="T26" fmla="*/ 2147483647 w 503"/>
              <a:gd name="T27" fmla="*/ 2147483647 h 740"/>
              <a:gd name="T28" fmla="*/ 2147483647 w 503"/>
              <a:gd name="T29" fmla="*/ 2147483647 h 740"/>
              <a:gd name="T30" fmla="*/ 2147483647 w 503"/>
              <a:gd name="T31" fmla="*/ 2147483647 h 740"/>
              <a:gd name="T32" fmla="*/ 2147483647 w 503"/>
              <a:gd name="T33" fmla="*/ 2147483647 h 740"/>
              <a:gd name="T34" fmla="*/ 2147483647 w 503"/>
              <a:gd name="T35" fmla="*/ 2147483647 h 740"/>
              <a:gd name="T36" fmla="*/ 2147483647 w 503"/>
              <a:gd name="T37" fmla="*/ 2147483647 h 7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03"/>
              <a:gd name="T58" fmla="*/ 0 h 740"/>
              <a:gd name="T59" fmla="*/ 503 w 503"/>
              <a:gd name="T60" fmla="*/ 740 h 7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03" h="740">
                <a:moveTo>
                  <a:pt x="328" y="20"/>
                </a:moveTo>
                <a:cubicBezTo>
                  <a:pt x="324" y="20"/>
                  <a:pt x="228" y="26"/>
                  <a:pt x="204" y="38"/>
                </a:cubicBezTo>
                <a:cubicBezTo>
                  <a:pt x="138" y="71"/>
                  <a:pt x="110" y="123"/>
                  <a:pt x="54" y="162"/>
                </a:cubicBezTo>
                <a:cubicBezTo>
                  <a:pt x="40" y="201"/>
                  <a:pt x="22" y="237"/>
                  <a:pt x="9" y="277"/>
                </a:cubicBezTo>
                <a:cubicBezTo>
                  <a:pt x="6" y="286"/>
                  <a:pt x="0" y="304"/>
                  <a:pt x="0" y="304"/>
                </a:cubicBezTo>
                <a:cubicBezTo>
                  <a:pt x="3" y="398"/>
                  <a:pt x="4" y="493"/>
                  <a:pt x="9" y="587"/>
                </a:cubicBezTo>
                <a:cubicBezTo>
                  <a:pt x="14" y="677"/>
                  <a:pt x="160" y="704"/>
                  <a:pt x="222" y="711"/>
                </a:cubicBezTo>
                <a:cubicBezTo>
                  <a:pt x="388" y="704"/>
                  <a:pt x="397" y="740"/>
                  <a:pt x="479" y="658"/>
                </a:cubicBezTo>
                <a:cubicBezTo>
                  <a:pt x="503" y="588"/>
                  <a:pt x="494" y="522"/>
                  <a:pt x="435" y="481"/>
                </a:cubicBezTo>
                <a:cubicBezTo>
                  <a:pt x="417" y="428"/>
                  <a:pt x="440" y="477"/>
                  <a:pt x="399" y="437"/>
                </a:cubicBezTo>
                <a:cubicBezTo>
                  <a:pt x="391" y="429"/>
                  <a:pt x="388" y="418"/>
                  <a:pt x="381" y="410"/>
                </a:cubicBezTo>
                <a:cubicBezTo>
                  <a:pt x="364" y="391"/>
                  <a:pt x="328" y="357"/>
                  <a:pt x="328" y="357"/>
                </a:cubicBezTo>
                <a:cubicBezTo>
                  <a:pt x="306" y="290"/>
                  <a:pt x="338" y="368"/>
                  <a:pt x="293" y="312"/>
                </a:cubicBezTo>
                <a:cubicBezTo>
                  <a:pt x="246" y="253"/>
                  <a:pt x="332" y="318"/>
                  <a:pt x="257" y="268"/>
                </a:cubicBezTo>
                <a:cubicBezTo>
                  <a:pt x="247" y="239"/>
                  <a:pt x="213" y="188"/>
                  <a:pt x="213" y="188"/>
                </a:cubicBezTo>
                <a:cubicBezTo>
                  <a:pt x="233" y="36"/>
                  <a:pt x="199" y="164"/>
                  <a:pt x="248" y="100"/>
                </a:cubicBezTo>
                <a:cubicBezTo>
                  <a:pt x="254" y="93"/>
                  <a:pt x="250" y="80"/>
                  <a:pt x="257" y="73"/>
                </a:cubicBezTo>
                <a:cubicBezTo>
                  <a:pt x="272" y="58"/>
                  <a:pt x="310" y="38"/>
                  <a:pt x="310" y="38"/>
                </a:cubicBezTo>
                <a:cubicBezTo>
                  <a:pt x="330" y="9"/>
                  <a:pt x="328" y="0"/>
                  <a:pt x="328" y="2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Действие кислот на индикаторы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3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9584E-6 L -2.22222E-6 0.262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52636E-6 L 2.5E-6 0.2518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52636E-6 L 8.33333E-7 0.2624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8" grpId="0" animBg="1"/>
      <p:bldP spid="23578" grpId="1" animBg="1"/>
      <p:bldP spid="23579" grpId="0" animBg="1"/>
      <p:bldP spid="23579" grpId="1" animBg="1"/>
      <p:bldP spid="23580" grpId="0" animBg="1"/>
      <p:bldP spid="2358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Химические свойства кислот</a:t>
            </a:r>
          </a:p>
        </p:txBody>
      </p:sp>
      <p:sp>
        <p:nvSpPr>
          <p:cNvPr id="11267" name="Rectangle 22"/>
          <p:cNvSpPr>
            <a:spLocks noGrp="1" noChangeArrowheads="1"/>
          </p:cNvSpPr>
          <p:nvPr>
            <p:ph sz="quarter" idx="4294967295"/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/>
          <a:p>
            <a:pPr lvl="4" eaLnBrk="1" hangingPunct="1">
              <a:buFontTx/>
              <a:buNone/>
            </a:pPr>
            <a:endParaRPr lang="ru-RU" b="1" smtClean="0"/>
          </a:p>
          <a:p>
            <a:pPr lvl="4" eaLnBrk="1" hangingPunct="1">
              <a:buFontTx/>
              <a:buNone/>
            </a:pPr>
            <a:endParaRPr lang="ru-RU" b="1" smtClean="0"/>
          </a:p>
          <a:p>
            <a:pPr lvl="4" eaLnBrk="1" hangingPunct="1">
              <a:buFontTx/>
              <a:buNone/>
            </a:pPr>
            <a:endParaRPr lang="ru-RU" b="1" smtClean="0"/>
          </a:p>
          <a:p>
            <a:pPr lvl="4" eaLnBrk="1" hangingPunct="1">
              <a:buFontTx/>
              <a:buNone/>
            </a:pPr>
            <a:endParaRPr lang="ru-RU" b="1" smtClean="0"/>
          </a:p>
          <a:p>
            <a:pPr lvl="4" eaLnBrk="1" hangingPunct="1">
              <a:buFontTx/>
              <a:buNone/>
            </a:pPr>
            <a:endParaRPr lang="ru-RU" b="1" smtClean="0"/>
          </a:p>
          <a:p>
            <a:pPr lvl="4" eaLnBrk="1" hangingPunct="1">
              <a:buFontTx/>
              <a:buNone/>
            </a:pPr>
            <a:r>
              <a:rPr lang="ru-RU" b="1" smtClean="0"/>
              <a:t>						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0" y="3284538"/>
            <a:ext cx="30591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3200" b="1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КИСЛОТА +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5795044" y="1916113"/>
            <a:ext cx="865188" cy="3679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 eaLnBrk="1" hangingPunct="1">
              <a:lnSpc>
                <a:spcPct val="160000"/>
              </a:lnSpc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algn="ctr" eaLnBrk="1" hangingPunct="1">
              <a:lnSpc>
                <a:spcPct val="160000"/>
              </a:lnSpc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3059113" y="1557338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Металл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2556818" y="2708275"/>
            <a:ext cx="2735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Основный оксид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2916238" y="3716338"/>
            <a:ext cx="2038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Основание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2843213" y="4724400"/>
            <a:ext cx="1873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Соль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2700338" y="2133600"/>
            <a:ext cx="2232025" cy="3024188"/>
            <a:chOff x="1701" y="1344"/>
            <a:chExt cx="1406" cy="1905"/>
          </a:xfrm>
        </p:grpSpPr>
        <p:sp>
          <p:nvSpPr>
            <p:cNvPr id="11281" name="Line 24"/>
            <p:cNvSpPr>
              <a:spLocks noChangeShapeType="1"/>
            </p:cNvSpPr>
            <p:nvPr/>
          </p:nvSpPr>
          <p:spPr bwMode="auto">
            <a:xfrm>
              <a:off x="1701" y="1344"/>
              <a:ext cx="140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2" name="Line 25"/>
            <p:cNvSpPr>
              <a:spLocks noChangeShapeType="1"/>
            </p:cNvSpPr>
            <p:nvPr/>
          </p:nvSpPr>
          <p:spPr bwMode="auto">
            <a:xfrm>
              <a:off x="1701" y="1979"/>
              <a:ext cx="140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Line 26"/>
            <p:cNvSpPr>
              <a:spLocks noChangeShapeType="1"/>
            </p:cNvSpPr>
            <p:nvPr/>
          </p:nvSpPr>
          <p:spPr bwMode="auto">
            <a:xfrm>
              <a:off x="1701" y="2614"/>
              <a:ext cx="140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Line 27"/>
            <p:cNvSpPr>
              <a:spLocks noChangeShapeType="1"/>
            </p:cNvSpPr>
            <p:nvPr/>
          </p:nvSpPr>
          <p:spPr bwMode="auto">
            <a:xfrm>
              <a:off x="1701" y="3249"/>
              <a:ext cx="140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Line 33"/>
            <p:cNvSpPr>
              <a:spLocks noChangeShapeType="1"/>
            </p:cNvSpPr>
            <p:nvPr/>
          </p:nvSpPr>
          <p:spPr bwMode="auto">
            <a:xfrm>
              <a:off x="1701" y="1344"/>
              <a:ext cx="0" cy="19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6659563" y="3284538"/>
            <a:ext cx="4333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/>
              <a:t>+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7451725" y="1785938"/>
            <a:ext cx="10810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Н2</a:t>
            </a: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7451724" y="2708275"/>
            <a:ext cx="14414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Н2О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7451725" y="3789363"/>
            <a:ext cx="1692275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Н2О</a:t>
            </a:r>
          </a:p>
          <a:p>
            <a:pPr eaLnBrk="1" hangingPunct="1">
              <a:spcBef>
                <a:spcPct val="50000"/>
              </a:spcBef>
            </a:pP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188404" y="3032978"/>
            <a:ext cx="5357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7020272" y="4797425"/>
            <a:ext cx="1872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кислота</a:t>
            </a:r>
          </a:p>
        </p:txBody>
      </p:sp>
    </p:spTree>
    <p:extLst>
      <p:ext uri="{BB962C8B-B14F-4D97-AF65-F5344CB8AC3E}">
        <p14:creationId xmlns:p14="http://schemas.microsoft.com/office/powerpoint/2010/main" val="166283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5" grpId="0"/>
      <p:bldP spid="18460" grpId="0" animBg="1"/>
      <p:bldP spid="18461" grpId="0"/>
      <p:bldP spid="18462" grpId="0"/>
      <p:bldP spid="18463" grpId="0"/>
      <p:bldP spid="18464" grpId="0"/>
      <p:bldP spid="18466" grpId="0"/>
      <p:bldP spid="18467" grpId="0"/>
      <p:bldP spid="18468" grpId="0"/>
      <p:bldP spid="18469" grpId="0"/>
      <p:bldP spid="3" grpId="0"/>
      <p:bldP spid="184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67544" y="188640"/>
            <a:ext cx="8208912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Взаимодействие с основаниями    с образованием соли и воды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540568" y="912296"/>
            <a:ext cx="4091747" cy="5945704"/>
          </a:xfrm>
          <a:prstGeom prst="rect">
            <a:avLst/>
          </a:prstGeom>
        </p:spPr>
      </p:pic>
      <p:pic>
        <p:nvPicPr>
          <p:cNvPr id="6" name="Рисунок 5" descr="kisspng-chemistry-clip-art-chemistry-books-cliparts-5aaf99629902c1.908118781521457506626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140968"/>
            <a:ext cx="4170572" cy="285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4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916832"/>
            <a:ext cx="78181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= Na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sz="4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мод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484784"/>
            <a:ext cx="5364088" cy="53640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780928"/>
            <a:ext cx="590465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Запись уравнения реакций с помощью формул веществ называют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молекулярным уравнением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реакции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1628800"/>
            <a:ext cx="8712968" cy="136815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</TotalTime>
  <Words>721</Words>
  <Application>Microsoft Office PowerPoint</Application>
  <PresentationFormat>Экран (4:3)</PresentationFormat>
  <Paragraphs>123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Georgia</vt:lpstr>
      <vt:lpstr>Times New Roman</vt:lpstr>
      <vt:lpstr>Тема Office</vt:lpstr>
      <vt:lpstr>Химические свойства кислот как электролитов</vt:lpstr>
      <vt:lpstr>Презентация PowerPoint</vt:lpstr>
      <vt:lpstr>Презентация PowerPoint</vt:lpstr>
      <vt:lpstr>Презентация PowerPoint</vt:lpstr>
      <vt:lpstr>Общие химические свойства кислот</vt:lpstr>
      <vt:lpstr>Действие кислот на индикаторы</vt:lpstr>
      <vt:lpstr>Химические свойства кислот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Взаимодействие кислот с нерастворимым основанием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Электрохимический ряд напряжений металлов</vt:lpstr>
      <vt:lpstr>Презентация PowerPoint</vt:lpstr>
      <vt:lpstr>Презентация PowerPoint</vt:lpstr>
      <vt:lpstr>1. Выделение газа</vt:lpstr>
      <vt:lpstr>2. Выпадение осадка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Надежда Полегенько</cp:lastModifiedBy>
  <cp:revision>127</cp:revision>
  <dcterms:created xsi:type="dcterms:W3CDTF">2016-10-26T05:52:10Z</dcterms:created>
  <dcterms:modified xsi:type="dcterms:W3CDTF">2022-11-13T14:52:56Z</dcterms:modified>
</cp:coreProperties>
</file>