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4009" r:id="rId1"/>
    <p:sldMasterId id="2147484010" r:id="rId2"/>
    <p:sldMasterId id="2147484011" r:id="rId3"/>
    <p:sldMasterId id="2147484012" r:id="rId4"/>
  </p:sldMasterIdLst>
  <p:notesMasterIdLst>
    <p:notesMasterId r:id="rId5"/>
  </p:notesMasterIdLst>
  <p:handoutMasterIdLst>
    <p:handoutMasterId r:id="rId6"/>
  </p:handout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138F972D-3A02-497A-9D08-DF27CF173CB4}" styleName="Generic Style 1- Body/Background Dark Color 1">
    <a:tblBg>
      <a:fillRef idx="2">
        <a:schemeClr val="dk1"/>
      </a:fillRef>
      <a:effectRef idx="2">
        <a:schemeClr val="dk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lt1"/>
            </a:lnRef>
          </a:left>
          <a:right>
            <a:lnRef idx="1">
              <a:schemeClr val="lt1"/>
            </a:lnRef>
          </a:right>
          <a:top>
            <a:lnRef idx="1">
              <a:schemeClr val="lt1"/>
            </a:lnRef>
          </a:top>
          <a:bottom>
            <a:lnRef idx="1">
              <a:schemeClr val="lt1"/>
            </a:lnRef>
          </a:bottom>
          <a:insideH>
            <a:lnRef idx="1">
              <a:schemeClr val="lt1"/>
            </a:lnRef>
          </a:insideH>
          <a:insideV>
            <a:lnRef idx="1">
              <a:schemeClr val="l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dk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lt1"/>
            </a:lnRef>
          </a:top>
          <a:bottom>
            <a:lnRef idx="1">
              <a:schemeClr val="lt1"/>
            </a:lnRef>
          </a:bottom>
        </a:tcBdr>
        <a:fill>
          <a:solidFill>
            <a:schemeClr val="dk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  <a:right>
            <a:lnRef idx="1">
              <a:schemeClr val="lt1"/>
            </a:lnRef>
          </a:right>
          <a:top>
            <a:lnRef idx="1">
              <a:schemeClr val="lt1"/>
            </a:lnRef>
          </a:top>
          <a:bottom>
            <a:lnRef idx="1">
              <a:schemeClr val="lt1"/>
            </a:lnRef>
          </a:bottom>
          <a:insideH>
            <a:lnRef idx="1">
              <a:schemeClr val="l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lt1"/>
            </a:lnRef>
          </a:left>
          <a:right>
            <a:lnRef idx="2">
              <a:schemeClr val="lt1"/>
            </a:lnRef>
          </a:right>
          <a:top>
            <a:lnRef idx="1">
              <a:schemeClr val="lt1"/>
            </a:lnRef>
          </a:top>
          <a:bottom>
            <a:lnRef idx="1">
              <a:schemeClr val="lt1"/>
            </a:lnRef>
          </a:bottom>
          <a:insideH>
            <a:lnRef idx="1">
              <a:schemeClr val="l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lt1"/>
            </a:lnRef>
          </a:left>
          <a:right>
            <a:lnRef idx="1">
              <a:schemeClr val="lt1"/>
            </a:lnRef>
          </a:right>
          <a:top>
            <a:lnRef idx="2">
              <a:schemeClr val="l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dk1"/>
            </a:lnRef>
          </a:left>
          <a:right>
            <a:lnRef idx="1">
              <a:schemeClr val="dk1"/>
            </a:lnRef>
          </a:right>
          <a:top>
            <a:lnRef idx="1">
              <a:schemeClr val="dk1"/>
            </a:lnRef>
          </a:top>
          <a:bottom>
            <a:lnRef idx="3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gradFill rotWithShape="1">
            <a:gsLst>
              <a:gs pos="0">
                <a:schemeClr val="dk1">
                  <a:shade val="61000"/>
                  <a:satMod val="130000"/>
                </a:schemeClr>
              </a:gs>
              <a:gs pos="50000">
                <a:schemeClr val="dk1">
                  <a:shade val="93000"/>
                  <a:satMod val="130000"/>
                </a:schemeClr>
              </a:gs>
              <a:gs pos="100000">
                <a:schemeClr val="dk1">
                  <a:shade val="99000"/>
                  <a:satMod val="135000"/>
                </a:schemeClr>
              </a:gs>
            </a:gsLst>
            <a:lin ang="16200000" scaled="0"/>
          </a:gra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7122BE6-D220-400A-8156-72DE76DAD46A}" styleName="Generic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lt1"/>
            </a:lnRef>
          </a:left>
          <a:right>
            <a:lnRef idx="1">
              <a:schemeClr val="lt1"/>
            </a:lnRef>
          </a:right>
          <a:top>
            <a:lnRef idx="1">
              <a:schemeClr val="lt1"/>
            </a:lnRef>
          </a:top>
          <a:bottom>
            <a:lnRef idx="1">
              <a:schemeClr val="lt1"/>
            </a:lnRef>
          </a:bottom>
          <a:insideH>
            <a:lnRef idx="1">
              <a:schemeClr val="lt1"/>
            </a:lnRef>
          </a:insideH>
          <a:insideV>
            <a:lnRef idx="1">
              <a:schemeClr val="l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2">
              <a:alpha val="7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lt1"/>
            </a:lnRef>
          </a:top>
          <a:bottom>
            <a:lnRef idx="1">
              <a:schemeClr val="lt1"/>
            </a:lnRef>
          </a:bottom>
        </a:tcBdr>
        <a:fill>
          <a:solidFill>
            <a:schemeClr val="accent2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  <a:right>
            <a:lnRef idx="1">
              <a:schemeClr val="lt1"/>
            </a:lnRef>
          </a:right>
          <a:top>
            <a:lnRef idx="1">
              <a:schemeClr val="lt1"/>
            </a:lnRef>
          </a:top>
          <a:bottom>
            <a:lnRef idx="1">
              <a:schemeClr val="lt1"/>
            </a:lnRef>
          </a:bottom>
          <a:insideH>
            <a:lnRef idx="1">
              <a:schemeClr val="l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lt1"/>
            </a:lnRef>
          </a:left>
          <a:right>
            <a:lnRef idx="2">
              <a:schemeClr val="lt1"/>
            </a:lnRef>
          </a:right>
          <a:top>
            <a:lnRef idx="1">
              <a:schemeClr val="lt1"/>
            </a:lnRef>
          </a:top>
          <a:bottom>
            <a:lnRef idx="1">
              <a:schemeClr val="lt1"/>
            </a:lnRef>
          </a:bottom>
          <a:insideH>
            <a:lnRef idx="1">
              <a:schemeClr val="l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lt1"/>
            </a:lnRef>
          </a:left>
          <a:right>
            <a:lnRef idx="1">
              <a:schemeClr val="lt1"/>
            </a:lnRef>
          </a:right>
          <a:top>
            <a:lnRef idx="2">
              <a:schemeClr val="l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3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gradFill rotWithShape="1">
            <a:gsLst>
              <a:gs pos="0">
                <a:schemeClr val="accent2">
                  <a:shade val="61000"/>
                  <a:satMod val="130000"/>
                </a:schemeClr>
              </a:gs>
              <a:gs pos="5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9000"/>
                  <a:satMod val="135000"/>
                </a:schemeClr>
              </a:gs>
            </a:gsLst>
            <a:lin ang="16200000" scaled="0"/>
          </a:gra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 vertBarState="minimized" horzBarState="maximized">
    <p:restoredLeft sz="5302"/>
    <p:restoredTop sz="93508"/>
  </p:normalViewPr>
  <p:slideViewPr>
    <p:cSldViewPr>
      <p:cViewPr varScale="1">
        <p:scale>
          <a:sx n="114" d="100"/>
          <a:sy n="114" d="100"/>
        </p:scale>
        <p:origin x="1116" y="108"/>
      </p:cViewPr>
      <p:guideLst>
        <p:guide orient="horz" pos="2157"/>
        <p:guide pos="2877"/>
      </p:guideLst>
    </p:cSldViewPr>
  </p:slideViewPr>
  <p:outlineViewPr>
    <p:cViewPr>
      <p:scale>
        <a:sx n="32" d="100"/>
        <a:sy n="32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3132"/>
        <p:guide pos="2129"/>
      </p:guideLst>
    </p:cSldViewPr>
  </p:notes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4.xml"  /><Relationship Id="rId11" Type="http://schemas.openxmlformats.org/officeDocument/2006/relationships/slide" Target="slides/slide5.xml"  /><Relationship Id="rId12" Type="http://schemas.openxmlformats.org/officeDocument/2006/relationships/slide" Target="slides/slide6.xml"  /><Relationship Id="rId13" Type="http://schemas.openxmlformats.org/officeDocument/2006/relationships/slide" Target="slides/slide7.xml"  /><Relationship Id="rId14" Type="http://schemas.openxmlformats.org/officeDocument/2006/relationships/slide" Target="slides/slide8.xml"  /><Relationship Id="rId15" Type="http://schemas.openxmlformats.org/officeDocument/2006/relationships/slide" Target="slides/slide9.xml"  /><Relationship Id="rId16" Type="http://schemas.openxmlformats.org/officeDocument/2006/relationships/slide" Target="slides/slide10.xml"  /><Relationship Id="rId17" Type="http://schemas.openxmlformats.org/officeDocument/2006/relationships/slide" Target="slides/slide11.xml"  /><Relationship Id="rId18" Type="http://schemas.openxmlformats.org/officeDocument/2006/relationships/slide" Target="slides/slide12.xml"  /><Relationship Id="rId19" Type="http://schemas.openxmlformats.org/officeDocument/2006/relationships/slide" Target="slides/slide13.xml"  /><Relationship Id="rId2" Type="http://schemas.openxmlformats.org/officeDocument/2006/relationships/slideMaster" Target="slideMasters/slideMaster2.xml"  /><Relationship Id="rId20" Type="http://schemas.openxmlformats.org/officeDocument/2006/relationships/slide" Target="slides/slide14.xml"  /><Relationship Id="rId21" Type="http://schemas.openxmlformats.org/officeDocument/2006/relationships/slide" Target="slides/slide15.xml"  /><Relationship Id="rId22" Type="http://schemas.openxmlformats.org/officeDocument/2006/relationships/slide" Target="slides/slide16.xml"  /><Relationship Id="rId23" Type="http://schemas.openxmlformats.org/officeDocument/2006/relationships/slide" Target="slides/slide17.xml"  /><Relationship Id="rId24" Type="http://schemas.openxmlformats.org/officeDocument/2006/relationships/slide" Target="slides/slide18.xml"  /><Relationship Id="rId25" Type="http://schemas.openxmlformats.org/officeDocument/2006/relationships/slide" Target="slides/slide19.xml"  /><Relationship Id="rId26" Type="http://schemas.openxmlformats.org/officeDocument/2006/relationships/slide" Target="slides/slide20.xml"  /><Relationship Id="rId27" Type="http://schemas.openxmlformats.org/officeDocument/2006/relationships/slide" Target="slides/slide21.xml"  /><Relationship Id="rId28" Type="http://schemas.openxmlformats.org/officeDocument/2006/relationships/slide" Target="slides/slide22.xml"  /><Relationship Id="rId29" Type="http://schemas.openxmlformats.org/officeDocument/2006/relationships/slide" Target="slides/slide23.xml"  /><Relationship Id="rId3" Type="http://schemas.openxmlformats.org/officeDocument/2006/relationships/slideMaster" Target="slideMasters/slideMaster3.xml"  /><Relationship Id="rId30" Type="http://schemas.openxmlformats.org/officeDocument/2006/relationships/slide" Target="slides/slide24.xml"  /><Relationship Id="rId31" Type="http://schemas.openxmlformats.org/officeDocument/2006/relationships/presProps" Target="presProps.xml"  /><Relationship Id="rId32" Type="http://schemas.openxmlformats.org/officeDocument/2006/relationships/viewProps" Target="viewProps.xml"  /><Relationship Id="rId33" Type="http://schemas.openxmlformats.org/officeDocument/2006/relationships/theme" Target="theme/theme1.xml"  /><Relationship Id="rId34" Type="http://schemas.openxmlformats.org/officeDocument/2006/relationships/tableStyles" Target="tableStyles.xml"  /><Relationship Id="rId4" Type="http://schemas.openxmlformats.org/officeDocument/2006/relationships/slideMaster" Target="slideMasters/slideMaster4.xml"  /><Relationship Id="rId5" Type="http://schemas.openxmlformats.org/officeDocument/2006/relationships/notesMaster" Target="notesMasters/notesMaster1.xml"  /><Relationship Id="rId6" Type="http://schemas.openxmlformats.org/officeDocument/2006/relationships/handoutMaster" Target="handoutMasters/handoutMaster1.xml"  /><Relationship Id="rId7" Type="http://schemas.openxmlformats.org/officeDocument/2006/relationships/slide" Target="slides/slide1.xml"  /><Relationship Id="rId8" Type="http://schemas.openxmlformats.org/officeDocument/2006/relationships/slide" Target="slides/slide2.xml"  /><Relationship Id="rId9" Type="http://schemas.openxmlformats.org/officeDocument/2006/relationships/slide" Target="slides/slide3.xml"  /></Relationships>
</file>

<file path=ppt/drawings/_rels/vmlDrawing1.vml.rels><?xml version="1.0" encoding="UTF-8" standalone="yes" ?><Relationships xmlns="http://schemas.openxmlformats.org/package/2006/relationships"><Relationship Id="rId1" Type="http://schemas.openxmlformats.org/officeDocument/2006/relationships/image" Target="../media/image9.wmf"  /></Relationships>
</file>

<file path=ppt/drawings/_rels/vmlDrawing2.vml.rels><?xml version="1.0" encoding="UTF-8" standalone="yes" ?><Relationships xmlns="http://schemas.openxmlformats.org/package/2006/relationships"><Relationship Id="rId1" Type="http://schemas.openxmlformats.org/officeDocument/2006/relationships/image" Target="../media/image10.emf"  /></Relationships>
</file>

<file path=ppt/handoutMasters/_rels/handout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6.xml"  /></Relationships>
</file>

<file path=ppt/handoutMasters/handoutMaster1.xml><?xml version="1.0" encoding="utf-8"?>
<p:handout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F4EE8F-6CB3-4295-8184-2B76A130CB11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8FBD6E-F3FC-4A7B-84C0-DC5C70DE9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5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623AA9-F659-4B84-9C43-993F11E9A24D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 lang="en-US"/>
          </a:p>
          <a:p>
            <a:pPr lvl="1">
              <a:defRPr/>
            </a:pPr>
            <a:r>
              <a:rPr lang="en-US"/>
              <a:t>Second level</a:t>
            </a:r>
            <a:endParaRPr lang="en-US"/>
          </a:p>
          <a:p>
            <a:pPr lvl="2">
              <a:defRPr/>
            </a:pPr>
            <a:r>
              <a:rPr lang="en-US"/>
              <a:t>Third level</a:t>
            </a:r>
            <a:endParaRPr lang="en-US"/>
          </a:p>
          <a:p>
            <a:pPr lvl="3">
              <a:defRPr/>
            </a:pPr>
            <a:r>
              <a:rPr lang="en-US"/>
              <a:t>Fourth level</a:t>
            </a:r>
            <a:endParaRPr lang="en-US"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087A94-60AA-4E9D-941F-88A648E78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3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3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43"/>
          <p:cNvGrpSpPr>
            <a:grpSpLocks/>
          </p:cNvGrpSpPr>
          <p:nvPr userDrawn="1"/>
        </p:nvGrpSpPr>
        <p:grpSpPr bwMode="auto">
          <a:xfrm>
            <a:off x="0" y="2268538"/>
            <a:ext cx="4191000" cy="4589462"/>
            <a:chOff x="-1" y="1600199"/>
            <a:chExt cx="4501019" cy="5257801"/>
          </a:xfrm>
        </p:grpSpPr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640" cy="25152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-1" y="3580740"/>
              <a:ext cx="1600931" cy="3277260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-1" y="2438610"/>
              <a:ext cx="2894974" cy="2153316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224140" y="3886278"/>
              <a:ext cx="3276878" cy="2971722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876334" y="3993581"/>
              <a:ext cx="1720276" cy="2864419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1" name="Freeform 46"/>
          <p:cNvSpPr>
            <a:spLocks/>
          </p:cNvSpPr>
          <p:nvPr userDrawn="1"/>
        </p:nvSpPr>
        <p:spPr bwMode="auto">
          <a:xfrm>
            <a:off x="7543800" y="0"/>
            <a:ext cx="1600200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06F32-79CB-44B0-AD02-8944F4F07508}" type="datetimeFigureOut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9549-37D2-43C8-A6D1-B6354BFBB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28152-2DC1-4523-AAAA-98A2D3C2770D}" type="datetime1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60420-32CE-474D-A8CC-D570128FB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B304B-1555-42FC-B375-C48C28B1FD03}" type="datetime1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F101E-27A7-440F-AD48-AB42AC007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67283-2AB4-4621-B44F-D184E1145D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944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8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72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888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32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120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18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B55D4-DF42-41B2-B998-41BF8F4CFFF6}" type="datetimeFigureOut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A6C45-381C-46CF-A943-683EA8FD7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62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53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8262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722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67283-2AB4-4621-B44F-D184E1145D6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60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6176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348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922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916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98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BA3F3-B518-41BE-A162-D0DAAF834D2D}" type="datetime1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74E23-2949-48ED-8DBC-793474C98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879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682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985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6587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0968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1494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67283-2AB4-4621-B44F-D184E1145D6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423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6256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4712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2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83706-2B9E-4ABA-A07F-D7B85A67D90E}" type="datetimeFigureOut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D2F83-61AE-4408-9C51-349641098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218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88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3480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0717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892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058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586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4933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67283-2AB4-4621-B44F-D184E1145D6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140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306F4-4266-4816-87D8-5EF610C4F801}" type="datetime1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6A05D-ECA0-4D87-97ED-F498CD714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19D6E-6F41-4956-94EB-F94B3439367C}" type="datetime1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57448-3F11-43E5-A70E-E0BBB7B9B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4FD9-FED5-4A3F-9CEC-14C0FC571F2E}" type="datetimeFigureOut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042A0-0986-41E9-8AF2-E3E6FF3B3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39DFA-DEF0-4261-BBE2-8103C71A1C8C}" type="datetime1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BCB13-6694-408F-9D7A-21195FBF4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DBD6-FA2D-4216-A702-215E7D0D1359}" type="datetime1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4306-0E76-4979-8A5D-3ED499B4F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_rels/slideMaster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10" Type="http://schemas.openxmlformats.org/officeDocument/2006/relationships/slideLayout" Target="../slideLayouts/slideLayout22.xml"  /><Relationship Id="rId11" Type="http://schemas.openxmlformats.org/officeDocument/2006/relationships/slideLayout" Target="../slideLayouts/slideLayout23.xml"  /><Relationship Id="rId12" Type="http://schemas.openxmlformats.org/officeDocument/2006/relationships/slideLayout" Target="../slideLayouts/slideLayout24.xml"  /><Relationship Id="rId13" Type="http://schemas.openxmlformats.org/officeDocument/2006/relationships/theme" Target="../theme/theme2.xml"  /><Relationship Id="rId2" Type="http://schemas.openxmlformats.org/officeDocument/2006/relationships/slideLayout" Target="../slideLayouts/slideLayout14.xml"  /><Relationship Id="rId3" Type="http://schemas.openxmlformats.org/officeDocument/2006/relationships/slideLayout" Target="../slideLayouts/slideLayout15.xml"  /><Relationship Id="rId4" Type="http://schemas.openxmlformats.org/officeDocument/2006/relationships/slideLayout" Target="../slideLayouts/slideLayout16.xml"  /><Relationship Id="rId5" Type="http://schemas.openxmlformats.org/officeDocument/2006/relationships/slideLayout" Target="../slideLayouts/slideLayout17.xml"  /><Relationship Id="rId6" Type="http://schemas.openxmlformats.org/officeDocument/2006/relationships/slideLayout" Target="../slideLayouts/slideLayout18.xml"  /><Relationship Id="rId7" Type="http://schemas.openxmlformats.org/officeDocument/2006/relationships/slideLayout" Target="../slideLayouts/slideLayout19.xml"  /><Relationship Id="rId8" Type="http://schemas.openxmlformats.org/officeDocument/2006/relationships/slideLayout" Target="../slideLayouts/slideLayout20.xml"  /><Relationship Id="rId9" Type="http://schemas.openxmlformats.org/officeDocument/2006/relationships/slideLayout" Target="../slideLayouts/slideLayout21.xml"  /></Relationships>
</file>

<file path=ppt/slideMasters/_rels/slideMaster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5.xml"  /><Relationship Id="rId10" Type="http://schemas.openxmlformats.org/officeDocument/2006/relationships/slideLayout" Target="../slideLayouts/slideLayout34.xml"  /><Relationship Id="rId11" Type="http://schemas.openxmlformats.org/officeDocument/2006/relationships/slideLayout" Target="../slideLayouts/slideLayout35.xml"  /><Relationship Id="rId12" Type="http://schemas.openxmlformats.org/officeDocument/2006/relationships/slideLayout" Target="../slideLayouts/slideLayout36.xml"  /><Relationship Id="rId13" Type="http://schemas.openxmlformats.org/officeDocument/2006/relationships/theme" Target="../theme/theme3.xml"  /><Relationship Id="rId2" Type="http://schemas.openxmlformats.org/officeDocument/2006/relationships/slideLayout" Target="../slideLayouts/slideLayout26.xml"  /><Relationship Id="rId3" Type="http://schemas.openxmlformats.org/officeDocument/2006/relationships/slideLayout" Target="../slideLayouts/slideLayout27.xml"  /><Relationship Id="rId4" Type="http://schemas.openxmlformats.org/officeDocument/2006/relationships/slideLayout" Target="../slideLayouts/slideLayout28.xml"  /><Relationship Id="rId5" Type="http://schemas.openxmlformats.org/officeDocument/2006/relationships/slideLayout" Target="../slideLayouts/slideLayout29.xml"  /><Relationship Id="rId6" Type="http://schemas.openxmlformats.org/officeDocument/2006/relationships/slideLayout" Target="../slideLayouts/slideLayout30.xml"  /><Relationship Id="rId7" Type="http://schemas.openxmlformats.org/officeDocument/2006/relationships/slideLayout" Target="../slideLayouts/slideLayout31.xml"  /><Relationship Id="rId8" Type="http://schemas.openxmlformats.org/officeDocument/2006/relationships/slideLayout" Target="../slideLayouts/slideLayout32.xml"  /><Relationship Id="rId9" Type="http://schemas.openxmlformats.org/officeDocument/2006/relationships/slideLayout" Target="../slideLayouts/slideLayout33.xml"  /></Relationships>
</file>

<file path=ppt/slideMasters/_rels/slideMaster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7.xml"  /><Relationship Id="rId10" Type="http://schemas.openxmlformats.org/officeDocument/2006/relationships/slideLayout" Target="../slideLayouts/slideLayout46.xml"  /><Relationship Id="rId11" Type="http://schemas.openxmlformats.org/officeDocument/2006/relationships/slideLayout" Target="../slideLayouts/slideLayout47.xml"  /><Relationship Id="rId12" Type="http://schemas.openxmlformats.org/officeDocument/2006/relationships/slideLayout" Target="../slideLayouts/slideLayout48.xml"  /><Relationship Id="rId13" Type="http://schemas.openxmlformats.org/officeDocument/2006/relationships/theme" Target="../theme/theme4.xml"  /><Relationship Id="rId2" Type="http://schemas.openxmlformats.org/officeDocument/2006/relationships/slideLayout" Target="../slideLayouts/slideLayout38.xml"  /><Relationship Id="rId3" Type="http://schemas.openxmlformats.org/officeDocument/2006/relationships/slideLayout" Target="../slideLayouts/slideLayout39.xml"  /><Relationship Id="rId4" Type="http://schemas.openxmlformats.org/officeDocument/2006/relationships/slideLayout" Target="../slideLayouts/slideLayout40.xml"  /><Relationship Id="rId5" Type="http://schemas.openxmlformats.org/officeDocument/2006/relationships/slideLayout" Target="../slideLayouts/slideLayout41.xml"  /><Relationship Id="rId6" Type="http://schemas.openxmlformats.org/officeDocument/2006/relationships/slideLayout" Target="../slideLayouts/slideLayout42.xml"  /><Relationship Id="rId7" Type="http://schemas.openxmlformats.org/officeDocument/2006/relationships/slideLayout" Target="../slideLayouts/slideLayout43.xml"  /><Relationship Id="rId8" Type="http://schemas.openxmlformats.org/officeDocument/2006/relationships/slideLayout" Target="../slideLayouts/slideLayout44.xml"  /><Relationship Id="rId9" Type="http://schemas.openxmlformats.org/officeDocument/2006/relationships/slideLayout" Target="../slideLayouts/slideLayout45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3013FF-CACD-4CC7-A416-978356A15536}" type="datetimeFigureOut">
              <a:rPr lang="en-US"/>
              <a:pPr>
                <a:defRPr/>
              </a:pPr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1028" name="Group 3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1" y="0"/>
              <a:ext cx="1600200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1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E69716-9F96-4181-9468-6F4EF2F95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grpSp>
        <p:nvGrpSpPr>
          <p:cNvPr id="1032" name="Group 11"/>
          <p:cNvGrpSpPr>
            <a:grpSpLocks/>
          </p:cNvGrpSpPr>
          <p:nvPr/>
        </p:nvGrpSpPr>
        <p:grpSpPr bwMode="auto">
          <a:xfrm>
            <a:off x="0" y="2854325"/>
            <a:ext cx="3581400" cy="4003675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8517" cy="25136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79648"/>
              <a:ext cx="3182621" cy="6520456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2643"/>
              <a:ext cx="2894584" cy="2154524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4189" y="5587609"/>
              <a:ext cx="6518147" cy="5912495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701" y="5800928"/>
              <a:ext cx="3420872" cy="5699176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400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768D5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AF973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AF973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AF973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AF973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AF973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04.12.2020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4093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04.12.2020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484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04.12.2020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140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pn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8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vmlDrawing" Target="../drawings/vmlDrawing1.vml"  /><Relationship Id="rId2" Type="http://schemas.openxmlformats.org/officeDocument/2006/relationships/slideLayout" Target="../slideLayouts/slideLayout2.xml"  /><Relationship Id="rId3" Type="http://schemas.openxmlformats.org/officeDocument/2006/relationships/oleObject" Target="../embeddings/oleObject1.bin"  /><Relationship Id="rId4" Type="http://schemas.openxmlformats.org/officeDocument/2006/relationships/image" Target="../media/image9.wmf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vmlDrawing" Target="../drawings/vmlDrawing2.vml"  /><Relationship Id="rId2" Type="http://schemas.openxmlformats.org/officeDocument/2006/relationships/slideLayout" Target="../slideLayouts/slideLayout2.xml"  /><Relationship Id="rId3" Type="http://schemas.openxmlformats.org/officeDocument/2006/relationships/oleObject" Target="../embeddings/oleObject2.bin"  /><Relationship Id="rId4" Type="http://schemas.openxmlformats.org/officeDocument/2006/relationships/image" Target="../media/image10.emf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11.jpeg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6.xml"  /><Relationship Id="rId2" Type="http://schemas.openxmlformats.org/officeDocument/2006/relationships/image" Target="../media/image12.jpeg"  /></Relationships>
</file>

<file path=ppt/slides/_rels/slide2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40.xml"  /><Relationship Id="rId2" Type="http://schemas.openxmlformats.org/officeDocument/2006/relationships/image" Target="../media/image13.jpeg"  /><Relationship Id="rId3" Type="http://schemas.openxmlformats.org/officeDocument/2006/relationships/image" Target="../media/image14.jpeg"  /></Relationships>
</file>

<file path=ppt/slides/_rels/slide2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8.xml"  /><Relationship Id="rId2" Type="http://schemas.openxmlformats.org/officeDocument/2006/relationships/image" Target="../media/image15.jpeg"  /></Relationships>
</file>

<file path=ppt/slides/_rels/slide2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deita.ru/files/Image/news/175557_m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357422" y="1857364"/>
            <a:ext cx="4071966" cy="244317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071942"/>
            <a:ext cx="6400800" cy="264320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altLang="en-US" b="1">
                <a:solidFill>
                  <a:schemeClr val="tx1"/>
                </a:solidFill>
              </a:rPr>
              <a:t>Иванова Елена Владимировна </a:t>
            </a:r>
            <a:endParaRPr lang="ru-RU" altLang="en-US" b="1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27910" y="428603"/>
            <a:ext cx="4221480" cy="17316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Инфляция</a:t>
            </a:r>
            <a:endParaRPr lang="ru-RU" sz="5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54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55340" y="188640"/>
            <a:ext cx="9195739" cy="6408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1026" name="Picture 2" descr="Уровень инфляции в мире за 2019 год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/>
          <a:stretch>
            <a:fillRect/>
          </a:stretch>
        </p:blipFill>
        <p:spPr>
          <a:xfrm>
            <a:off x="209219" y="274638"/>
            <a:ext cx="8611253" cy="62507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14313"/>
            <a:ext cx="77724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ИНФЛЯЦИЯ</a:t>
            </a:r>
            <a:endParaRPr lang="en-US" sz="4000">
              <a:solidFill>
                <a:srgbClr val="00206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14438"/>
            <a:ext cx="8643938" cy="542925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Инфляция</a:t>
            </a:r>
            <a:r>
              <a:rPr lang="ru-RU" b="1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>
                <a:solidFill>
                  <a:srgbClr val="000000"/>
                </a:solidFill>
              </a:rPr>
              <a:t>– это устойчивая тенденция роста общего уровня цен в экономике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ru-RU">
              <a:solidFill>
                <a:srgbClr val="000000"/>
              </a:solidFill>
              <a:cs typeface="Times New Roman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cs typeface="Times New Roman"/>
              </a:rPr>
              <a:t>Дефляция</a:t>
            </a:r>
            <a:r>
              <a:rPr lang="ru-RU">
                <a:solidFill>
                  <a:srgbClr val="000000"/>
                </a:solidFill>
                <a:cs typeface="Times New Roman"/>
              </a:rPr>
              <a:t> – </a:t>
            </a:r>
            <a:r>
              <a:rPr lang="ru-RU">
                <a:solidFill>
                  <a:srgbClr val="000000"/>
                </a:solidFill>
              </a:rPr>
              <a:t>устойчивая тенденция снижения общего уровня цен в экономике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ru-RU">
              <a:solidFill>
                <a:srgbClr val="000000"/>
              </a:solidFill>
              <a:cs typeface="Times New Roman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  <a:t>Дезинфляция</a:t>
            </a:r>
            <a:r>
              <a:rPr lang="ru-RU" b="1"/>
              <a:t> </a:t>
            </a:r>
            <a:r>
              <a:rPr lang="ru-RU"/>
              <a:t>– снижение уровня инфляции (темпа роста цен)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en-US">
              <a:solidFill>
                <a:srgbClr val="000000"/>
              </a:solidFill>
              <a:cs typeface="Times New Roman"/>
            </a:endParaRPr>
          </a:p>
          <a:p>
            <a:pPr eaLnBrk="1" hangingPunct="1">
              <a:buFontTx/>
              <a:buNone/>
              <a:defRPr/>
            </a:pPr>
            <a:endParaRPr lang="ru-RU" sz="28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076" name="Picture 10" descr="http://t2.gstatic.com/images?q=tbn:ANd9GcRVBeCE2xLFaDp_H8A0hp0yMQQQxVVb4gVB2AWJXzyStQMv1ee3sQ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6429375" y="4991100"/>
            <a:ext cx="2457450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ИЗМЕРЕНИЕ ИНФЛЯЦИИ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357313"/>
            <a:ext cx="8358188" cy="1214437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dirty="0">
                <a:solidFill>
                  <a:srgbClr val="000000"/>
                </a:solidFill>
              </a:rPr>
              <a:t>Главным показателем инфляции является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темп (уровень) инфляции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(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  <a:sym typeface="Symbol" pitchFamily="18" charset="2"/>
              </a:rPr>
              <a:t>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)</a:t>
            </a:r>
            <a:r>
              <a:rPr lang="en-US" sz="2400" b="1" i="1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</a:t>
            </a:r>
            <a:endParaRPr lang="en-US" sz="24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sz="28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sz="28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28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000125" y="2714625"/>
          <a:ext cx="6858000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3" imgW="1257300" imgH="431800" progId="Equation.3">
                  <p:embed/>
                </p:oleObj>
              </mc:Choice>
              <mc:Fallback>
                <p:oleObj name="Формула" r:id="rId3" imgW="1257300" imgH="431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2714625"/>
                        <a:ext cx="6858000" cy="2117725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500063" y="5500688"/>
            <a:ext cx="8286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b="1" i="1"/>
              <a:t>P</a:t>
            </a:r>
            <a:r>
              <a:rPr lang="ru-RU" altLang="ru-RU"/>
              <a:t> – общий уровень цен</a:t>
            </a:r>
          </a:p>
        </p:txBody>
      </p:sp>
    </p:spTree>
    <p:extLst>
      <p:ext uri="{BB962C8B-B14F-4D97-AF65-F5344CB8AC3E}">
        <p14:creationId xmlns:p14="http://schemas.microsoft.com/office/powerpoint/2010/main" val="105881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10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br>
              <a:rPr lang="ru-RU" sz="3200" b="1" dirty="0"/>
            </a:br>
            <a:r>
              <a:rPr lang="ru-RU" sz="2400" b="1" dirty="0"/>
              <a:t>Вычислить темп инфляции, если средняя стоимость продовольственной корзины в 20</a:t>
            </a:r>
            <a:r>
              <a:rPr lang="en-US" altLang="ru-RU" sz="2400" b="1" dirty="0"/>
              <a:t>18</a:t>
            </a:r>
            <a:r>
              <a:rPr lang="ru-RU" sz="2400" b="1" dirty="0"/>
              <a:t> году составляла </a:t>
            </a:r>
            <a:r>
              <a:rPr lang="en-US" altLang="ru-RU" sz="2400" b="1" dirty="0"/>
              <a:t>3826</a:t>
            </a:r>
            <a:r>
              <a:rPr lang="ru-RU" altLang="en-US" sz="2400" b="1" dirty="0"/>
              <a:t> </a:t>
            </a:r>
            <a:r>
              <a:rPr lang="ru-RU" sz="2400" b="1" dirty="0"/>
              <a:t>рублей, а в 20</a:t>
            </a:r>
            <a:r>
              <a:rPr lang="en-US" altLang="ru-RU" sz="2400" b="1" dirty="0"/>
              <a:t>19</a:t>
            </a:r>
            <a:r>
              <a:rPr lang="ru-RU" sz="2400" b="1" dirty="0"/>
              <a:t> году -  4</a:t>
            </a:r>
            <a:r>
              <a:rPr lang="en-US" altLang="ru-RU" sz="2400" b="1" dirty="0"/>
              <a:t>165</a:t>
            </a:r>
            <a:r>
              <a:rPr lang="ru-RU" altLang="en-US" sz="2400" b="1" dirty="0"/>
              <a:t> </a:t>
            </a:r>
            <a:r>
              <a:rPr lang="ru-RU" sz="2400" b="1" dirty="0"/>
              <a:t>рублей.</a:t>
            </a: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r>
              <a:rPr lang="ru-RU" dirty="0"/>
              <a:t> (</a:t>
            </a:r>
            <a:r>
              <a:rPr lang="en-US" altLang="ru-RU" dirty="0"/>
              <a:t>4165</a:t>
            </a:r>
            <a:r>
              <a:rPr lang="ru-RU" dirty="0"/>
              <a:t>-</a:t>
            </a:r>
            <a:r>
              <a:rPr lang="en-US" altLang="ru-RU" dirty="0"/>
              <a:t>3826</a:t>
            </a:r>
            <a:r>
              <a:rPr lang="ru-RU" dirty="0"/>
              <a:t>)/</a:t>
            </a:r>
            <a:r>
              <a:rPr lang="en-US" altLang="ru-RU" dirty="0"/>
              <a:t>3826</a:t>
            </a:r>
            <a:r>
              <a:rPr lang="ru-RU" dirty="0"/>
              <a:t>=0,107=</a:t>
            </a:r>
            <a:r>
              <a:rPr lang="en-US" altLang="ru-RU" dirty="0"/>
              <a:t>8</a:t>
            </a:r>
            <a:r>
              <a:rPr lang="ru-RU" dirty="0"/>
              <a:t>,</a:t>
            </a:r>
            <a:r>
              <a:rPr lang="en-US" altLang="ru-RU" dirty="0"/>
              <a:t>86</a:t>
            </a:r>
            <a:r>
              <a:rPr lang="ru-RU" dirty="0"/>
              <a:t>%</a:t>
            </a:r>
            <a:br>
              <a:rPr lang="ru-RU" dirty="0"/>
            </a:br>
            <a:r>
              <a:rPr lang="ru-RU" u="sng" dirty="0"/>
              <a:t>Ответ. </a:t>
            </a:r>
            <a:r>
              <a:rPr lang="ru-RU" dirty="0"/>
              <a:t>Темп инфляции составил </a:t>
            </a:r>
            <a:r>
              <a:rPr lang="en-US" altLang="ru-RU" dirty="0"/>
              <a:t>8,86</a:t>
            </a:r>
            <a:r>
              <a:rPr lang="ru-RU" dirty="0"/>
              <a:t>%.</a:t>
            </a:r>
            <a:br>
              <a:rPr lang="ru-RU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endParaRPr lang="ru-RU" sz="2400" b="1" dirty="0"/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457200" y="1556792"/>
          <a:ext cx="4896543" cy="1681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59" name="Формула" r:id="rId3" imgW="183240" imgH="62640" progId="Equation.3">
                  <p:embed/>
                </p:oleObj>
              </mc:Choice>
              <mc:Fallback>
                <p:oleObj name="Формула" r:id="rId3" imgW="183240" imgH="62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56792"/>
                        <a:ext cx="4896543" cy="1681641"/>
                      </a:xfrm>
                      <a:prstGeom prst="rect">
                        <a:avLst/>
                      </a:prstGeom>
                      <a:solidFill>
                        <a:srgbClr val="3366F6"/>
                      </a:solidFill>
                      <a:effectLst>
                        <a:outerShdw dist="393217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0657" name="Picture 1">
            <a:extLst>
              <a:ext uri="{FF2B5EF4-FFF2-40B4-BE49-F238E27FC236}">
                <a16:creationId xmlns:a16="http://schemas.microsoft.com/office/drawing/2014/main" id="{681C8F4F-C1BA-4160-87D4-8D0A52CAF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108" y="6021288"/>
            <a:ext cx="3667125" cy="1257300"/>
          </a:xfrm>
          <a:prstGeom prst="rect">
            <a:avLst/>
          </a:prstGeom>
          <a:solidFill>
            <a:srgbClr val="3366F6"/>
          </a:solidFill>
          <a:effectLst>
            <a:outerShdw dist="393217" algn="ctr" rotWithShape="0">
              <a:srgbClr val="808080"/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Самостоятельная работа</a:t>
            </a:r>
          </a:p>
          <a:p>
            <a:pPr>
              <a:defRPr/>
            </a:pPr>
            <a:r>
              <a:rPr lang="ru-RU" altLang="en-US"/>
              <a:t>                     Виды инфляции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51384" y="1808820"/>
          <a:ext cx="8244916" cy="4143099"/>
        </p:xfrm>
        <a:graphic>
          <a:graphicData uri="http://schemas.openxmlformats.org/drawingml/2006/table">
            <a:tbl>
              <a:tblPr firstRow="1" bandRow="1">
                <a:tableStyleId>{27122BE6-D220-400A-8156-72DE76DAD46A}</a:tableStyleId>
              </a:tblPr>
              <a:tblGrid>
                <a:gridCol w="3060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7859">
                <a:tc>
                  <a:txBody>
                    <a:bodyPr/>
                    <a:lstStyle/>
                    <a:p>
                      <a:pPr marL="0" algn="ctr">
                        <a:buClr>
                          <a:schemeClr val="lt1"/>
                        </a:buClr>
                        <a:defRPr/>
                      </a:pPr>
                      <a:r>
                        <a:rPr sz="2000" b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pPr marL="0" algn="ctr">
                        <a:buClr>
                          <a:schemeClr val="lt1"/>
                        </a:buClr>
                        <a:defRPr/>
                      </a:pPr>
                      <a:r>
                        <a:rPr sz="2000" b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Виды   инфляции в зависимости от её уровня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b="0" i="0" u="none" strike="noStrike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>
                        <a:defRPr/>
                      </a:pPr>
                      <a:r>
                        <a:rPr sz="2000" b="0" i="0" u="none" strike="noStrik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Параметры   повы-шения уровня цен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b="0" i="0" u="none" strike="noStrike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 algn="ctr">
                        <a:defRPr/>
                      </a:pPr>
                      <a:r>
                        <a:rPr sz="2000" b="0" i="0" u="none" strike="noStrik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Характеристика, последствия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580">
                <a:tc>
                  <a:txBody>
                    <a:bodyPr/>
                    <a:lstStyle/>
                    <a:p>
                      <a:pPr marL="0">
                        <a:buClr>
                          <a:schemeClr val="lt1"/>
                        </a:buClr>
                        <a:defRPr/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pPr marL="0">
                        <a:buClr>
                          <a:schemeClr val="lt1"/>
                        </a:buClr>
                        <a:defRPr/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Нормальная   (ползучая)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0" i="0" u="none" strike="noStrike"/>
                        <a:t>  </a:t>
                      </a:r>
                    </a:p>
                    <a:p>
                      <a:pPr>
                        <a:defRPr/>
                      </a:pPr>
                      <a:endParaRPr sz="1000" b="0" i="0" u="none" strike="noStrike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0" i="0" u="none" strike="noStrike"/>
                        <a:t>  </a:t>
                      </a:r>
                    </a:p>
                    <a:p>
                      <a:pPr>
                        <a:defRPr/>
                      </a:pPr>
                      <a:r>
                        <a:rPr sz="1200" b="0" i="0" u="none" strike="noStrike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1580">
                <a:tc>
                  <a:txBody>
                    <a:bodyPr/>
                    <a:lstStyle/>
                    <a:p>
                      <a:pPr marL="0">
                        <a:buClr>
                          <a:schemeClr val="lt1"/>
                        </a:buClr>
                        <a:defRPr/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pPr marL="0">
                        <a:buClr>
                          <a:schemeClr val="lt1"/>
                        </a:buClr>
                        <a:defRPr/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Умеренная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0" i="0" u="none" strike="noStrike"/>
                        <a:t>  </a:t>
                      </a:r>
                    </a:p>
                    <a:p>
                      <a:pPr>
                        <a:defRPr/>
                      </a:pPr>
                      <a:endParaRPr sz="1000" b="0" i="0" u="none" strike="noStrike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0" i="0" u="none" strike="noStrike"/>
                        <a:t>  </a:t>
                      </a:r>
                    </a:p>
                    <a:p>
                      <a:pPr>
                        <a:defRPr/>
                      </a:pPr>
                      <a:r>
                        <a:rPr sz="1200" b="0" i="0" u="none" strike="noStrike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3716">
                <a:tc>
                  <a:txBody>
                    <a:bodyPr/>
                    <a:lstStyle/>
                    <a:p>
                      <a:pPr marL="0">
                        <a:buClr>
                          <a:schemeClr val="lt1"/>
                        </a:buClr>
                        <a:defRPr/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pPr marL="0">
                        <a:buClr>
                          <a:schemeClr val="lt1"/>
                        </a:buClr>
                        <a:defRPr/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Галопирующая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0" i="0" u="none" strike="noStrike"/>
                        <a:t>  </a:t>
                      </a:r>
                    </a:p>
                    <a:p>
                      <a:pPr>
                        <a:defRPr/>
                      </a:pPr>
                      <a:endParaRPr sz="1000" b="0" i="0" u="none" strike="noStrike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0" i="0" u="none" strike="noStrike"/>
                        <a:t>  </a:t>
                      </a:r>
                    </a:p>
                    <a:p>
                      <a:pPr>
                        <a:defRPr/>
                      </a:pPr>
                      <a:endParaRPr sz="1000" b="0" i="0" u="none" strike="noStrike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3716">
                <a:tc>
                  <a:txBody>
                    <a:bodyPr/>
                    <a:lstStyle/>
                    <a:p>
                      <a:pPr marL="0">
                        <a:buClr>
                          <a:schemeClr val="lt1"/>
                        </a:buClr>
                        <a:defRPr/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pPr marL="0">
                        <a:buClr>
                          <a:schemeClr val="lt1"/>
                        </a:buClr>
                        <a:defRPr/>
                      </a:pPr>
                      <a:r>
                        <a:rPr sz="20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Гиперинфляция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0" i="0" u="none" strike="noStrike"/>
                        <a:t>  </a:t>
                      </a:r>
                    </a:p>
                    <a:p>
                      <a:pPr>
                        <a:defRPr/>
                      </a:pPr>
                      <a:endParaRPr sz="1000" b="0" i="0" u="none" strike="noStrike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0" i="0" u="none" strike="noStrike"/>
                        <a:t>  </a:t>
                      </a:r>
                    </a:p>
                    <a:p>
                      <a:pPr>
                        <a:defRPr/>
                      </a:pPr>
                      <a:endParaRPr sz="1000" b="0" i="0" u="none" strike="noStrike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4"/>
          <p:cNvSpPr txBox="1">
            <a:spLocks noChangeArrowheads="1"/>
          </p:cNvSpPr>
          <p:nvPr/>
        </p:nvSpPr>
        <p:spPr>
          <a:xfrm>
            <a:off x="1115616" y="559709"/>
            <a:ext cx="6336704" cy="70788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C00000"/>
                </a:solidFill>
              </a:rPr>
              <a:t>ВИДЫ ИНФЛЯЦИИ в зависимости от причин</a:t>
            </a:r>
          </a:p>
          <a:p>
            <a:pPr algn="ctr">
              <a:defRPr/>
            </a:pPr>
            <a:r>
              <a:rPr lang="ru-RU" sz="2000" b="1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447800"/>
            <a:ext cx="845820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1905000" y="1524000"/>
            <a:ext cx="304800" cy="30480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781800" y="1524000"/>
            <a:ext cx="304800" cy="30480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>
          <a:xfrm>
            <a:off x="152400" y="1828799"/>
            <a:ext cx="4419600" cy="3255646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800" b="1">
              <a:solidFill>
                <a:srgbClr val="C00000"/>
              </a:solidFill>
            </a:endParaRPr>
          </a:p>
          <a:p>
            <a:pPr>
              <a:buFont typeface="Wingdings"/>
              <a:buChar char="Ø"/>
              <a:defRPr/>
            </a:pPr>
            <a:r>
              <a:rPr lang="ru-RU" sz="2000" b="1"/>
              <a:t> </a:t>
            </a:r>
            <a:r>
              <a:rPr lang="ru-RU" sz="2000" b="1">
                <a:solidFill>
                  <a:srgbClr val="C00000"/>
                </a:solidFill>
              </a:rPr>
              <a:t>инфляция спроса</a:t>
            </a:r>
          </a:p>
          <a:p>
            <a:pPr>
              <a:buFont typeface="Wingdings"/>
              <a:buChar char="Ø"/>
              <a:defRPr/>
            </a:pPr>
            <a:endParaRPr lang="ru-RU" sz="2000" b="1">
              <a:solidFill>
                <a:srgbClr val="C00000"/>
              </a:solidFill>
            </a:endParaRPr>
          </a:p>
          <a:p>
            <a:pPr>
              <a:buFont typeface="Wingdings"/>
              <a:buChar char="Ø"/>
              <a:defRPr/>
            </a:pPr>
            <a:r>
              <a:rPr lang="ru-RU" b="1">
                <a:solidFill>
                  <a:schemeClr val="accent4">
                    <a:lumMod val="70000"/>
                  </a:schemeClr>
                </a:solidFill>
              </a:rPr>
              <a:t>P • Q = М • </a:t>
            </a:r>
            <a:r>
              <a:rPr lang="en-US" altLang="ru-RU" b="1">
                <a:solidFill>
                  <a:schemeClr val="accent4">
                    <a:lumMod val="70000"/>
                  </a:schemeClr>
                </a:solidFill>
              </a:rPr>
              <a:t>V-</a:t>
            </a:r>
            <a:r>
              <a:rPr lang="ru-RU" altLang="en-US" b="1">
                <a:solidFill>
                  <a:schemeClr val="accent4">
                    <a:lumMod val="70000"/>
                  </a:schemeClr>
                </a:solidFill>
              </a:rPr>
              <a:t>уравнение Фишера</a:t>
            </a:r>
            <a:r>
              <a:rPr lang="ru-RU" b="1">
                <a:solidFill>
                  <a:srgbClr val="000000"/>
                </a:solidFill>
              </a:rPr>
              <a:t>.</a:t>
            </a:r>
          </a:p>
          <a:p>
            <a:pPr>
              <a:buFont typeface="Wingdings"/>
              <a:buChar char="Ø"/>
              <a:defRPr/>
            </a:pPr>
            <a:r>
              <a:rPr lang="ru-RU" sz="2000" b="1">
                <a:solidFill>
                  <a:srgbClr val="C00000"/>
                </a:solidFill>
              </a:rPr>
              <a:t> </a:t>
            </a:r>
            <a:r>
              <a:rPr lang="ru-RU" sz="2000" b="1"/>
              <a:t>спрос на товары превышает предложение, что вызывает рост цен</a:t>
            </a:r>
          </a:p>
          <a:p>
            <a:pPr>
              <a:buFont typeface="Wingdings"/>
              <a:buChar char="Ø"/>
              <a:defRPr/>
            </a:pPr>
            <a:r>
              <a:rPr lang="ru-RU" altLang="ru-RU" sz="2000" i="1">
                <a:solidFill>
                  <a:srgbClr val="C00000"/>
                </a:solidFill>
              </a:rPr>
              <a:t>«Слишком много денег охотятся за слишком малым количеством товаров»</a:t>
            </a:r>
          </a:p>
          <a:p>
            <a:pPr>
              <a:buFont typeface="Wingdings"/>
              <a:buChar char="Ø"/>
              <a:defRPr/>
            </a:pPr>
            <a:endParaRPr lang="ru-RU" sz="2000" b="1"/>
          </a:p>
        </p:txBody>
      </p:sp>
      <p:sp>
        <p:nvSpPr>
          <p:cNvPr id="11272" name="TextBox 9"/>
          <p:cNvSpPr txBox="1">
            <a:spLocks noChangeArrowheads="1"/>
          </p:cNvSpPr>
          <p:nvPr/>
        </p:nvSpPr>
        <p:spPr>
          <a:xfrm>
            <a:off x="4211960" y="1828800"/>
            <a:ext cx="4779640" cy="50177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>
              <a:buFont typeface="Wingdings"/>
              <a:buChar char="Ø"/>
              <a:defRPr/>
            </a:pPr>
            <a:r>
              <a:rPr lang="ru-RU" sz="2000" b="1"/>
              <a:t> </a:t>
            </a:r>
            <a:r>
              <a:rPr lang="ru-RU" sz="2000" b="1">
                <a:solidFill>
                  <a:srgbClr val="C00000"/>
                </a:solidFill>
              </a:rPr>
              <a:t>инфляция издержек  (предложения)</a:t>
            </a:r>
          </a:p>
          <a:p>
            <a:pPr lvl="0">
              <a:defRPr/>
            </a:pPr>
            <a:endParaRPr lang="ru-RU" sz="2000" b="1">
              <a:solidFill>
                <a:srgbClr val="C00000"/>
              </a:solidFill>
            </a:endParaRPr>
          </a:p>
          <a:p>
            <a:pPr>
              <a:buFont typeface="Wingdings"/>
              <a:buChar char="Ø"/>
              <a:defRPr/>
            </a:pPr>
            <a:r>
              <a:rPr lang="ru-RU" sz="2000" b="1">
                <a:solidFill>
                  <a:srgbClr val="C00000"/>
                </a:solidFill>
              </a:rPr>
              <a:t> </a:t>
            </a:r>
            <a:r>
              <a:rPr lang="ru-RU" sz="2000" b="1"/>
              <a:t>(цены растут в силу удорожания факторов производства: растут затраты на производство, растут цены товаров, работники требуют повышения зарплаты, т.е.      труд дорожает, и т.д.</a:t>
            </a:r>
          </a:p>
          <a:p>
            <a:pPr>
              <a:buFont typeface="Wingdings"/>
              <a:buChar char="Ø"/>
              <a:defRPr/>
            </a:pPr>
            <a:r>
              <a:rPr lang="ru-RU" sz="2000" b="1"/>
              <a:t>Увеличение налогов на производителя</a:t>
            </a:r>
          </a:p>
          <a:p>
            <a:pPr>
              <a:buFont typeface="Wingdings"/>
              <a:buChar char="Ø"/>
              <a:defRPr/>
            </a:pPr>
            <a:r>
              <a:rPr lang="ru-RU" sz="2000" b="1"/>
              <a:t>Рост зарплаты</a:t>
            </a:r>
          </a:p>
          <a:p>
            <a:pPr>
              <a:buFont typeface="Wingdings"/>
              <a:buChar char="Ø"/>
              <a:defRPr/>
            </a:pPr>
            <a:r>
              <a:rPr lang="ru-RU" sz="2000" b="1"/>
              <a:t>Внешние причины: наводнение, землетрясение, социальные потрясения</a:t>
            </a:r>
          </a:p>
          <a:p>
            <a:pPr>
              <a:buFont typeface="Wingdings"/>
              <a:buChar char="Ø"/>
              <a:defRPr/>
            </a:pPr>
            <a:endParaRPr lang="ru-RU" sz="2000" b="1"/>
          </a:p>
        </p:txBody>
      </p:sp>
      <p:sp>
        <p:nvSpPr>
          <p:cNvPr id="11273" name="Text Box 6"/>
          <p:cNvSpPr txBox="1">
            <a:spLocks noChangeArrowheads="1"/>
          </p:cNvSpPr>
          <p:nvPr/>
        </p:nvSpPr>
        <p:spPr>
          <a:xfrm>
            <a:off x="6577" y="4941168"/>
            <a:ext cx="3991165" cy="1743477"/>
          </a:xfrm>
          <a:prstGeom prst="rect">
            <a:avLst/>
          </a:prstGeom>
          <a:noFill/>
          <a:ln w="12700">
            <a:solidFill>
              <a:schemeClr val="tx1"/>
            </a:solidFill>
            <a:miter/>
          </a:ln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2800" b="1">
                <a:solidFill>
                  <a:srgbClr val="4E3B30"/>
                </a:solidFill>
                <a:latin typeface="Times New Roman"/>
                <a:cs typeface="Times New Roman"/>
              </a:rPr>
              <a:t>. </a:t>
            </a:r>
            <a:r>
              <a:rPr lang="ru-RU" sz="2000" b="1">
                <a:latin typeface="Times New Roman"/>
                <a:cs typeface="Times New Roman"/>
              </a:rPr>
              <a:t>Инфляция издержек ведет к </a:t>
            </a:r>
            <a:r>
              <a:rPr lang="ru-RU" sz="2000" b="1" i="1">
                <a:solidFill>
                  <a:srgbClr val="FF0000"/>
                </a:solidFill>
                <a:latin typeface="Times New Roman"/>
                <a:cs typeface="Times New Roman"/>
              </a:rPr>
              <a:t>стагфляции </a:t>
            </a:r>
            <a:r>
              <a:rPr lang="ru-RU" sz="2000" b="1" i="1">
                <a:latin typeface="Times New Roman"/>
                <a:cs typeface="Times New Roman"/>
              </a:rPr>
              <a:t>– </a:t>
            </a:r>
            <a:r>
              <a:rPr lang="ru-RU" sz="2000" b="1">
                <a:latin typeface="Arial"/>
                <a:cs typeface="Arial"/>
              </a:rPr>
              <a:t>одновременному</a:t>
            </a:r>
            <a:r>
              <a:rPr lang="ru-RU" sz="2000" b="1">
                <a:latin typeface="Times New Roman"/>
                <a:cs typeface="Times New Roman"/>
              </a:rPr>
              <a:t> спаду производства и росту уровня цен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0825" y="1052513"/>
            <a:ext cx="8713788" cy="56165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AutoNum type="arabicParenR"/>
              <a:defRPr/>
            </a:pP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Открытая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инфляция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рост цен на товары и услуги, обесценивание денег  носит открытый характер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Скрытая инфляция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проявляется в обесценивании денег в условиях отсутствия явного роста цен; в товарном дефиците, вынужденном накоплении денег в материальном виде; порождает теневую экономику.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291" y="188640"/>
            <a:ext cx="770485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характеру протекания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67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0825" y="1052513"/>
            <a:ext cx="8713788" cy="56165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Сбалансированная</a:t>
            </a: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инфляция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Несбалансированная инфляция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825" y="324992"/>
            <a:ext cx="8497068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 степени расхождения роста цен по различным товарным группам:</a:t>
            </a:r>
          </a:p>
        </p:txBody>
      </p:sp>
    </p:spTree>
    <p:extLst>
      <p:ext uri="{BB962C8B-B14F-4D97-AF65-F5344CB8AC3E}">
        <p14:creationId xmlns:p14="http://schemas.microsoft.com/office/powerpoint/2010/main" val="44733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0825" y="1052513"/>
            <a:ext cx="8713788" cy="56165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Неожидаемая</a:t>
            </a: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инфляция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Ожидаемая инфляция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825" y="324992"/>
            <a:ext cx="8497068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 критерию отношения экономических агентов к инфляции :</a:t>
            </a:r>
          </a:p>
        </p:txBody>
      </p:sp>
    </p:spTree>
    <p:extLst>
      <p:ext uri="{BB962C8B-B14F-4D97-AF65-F5344CB8AC3E}">
        <p14:creationId xmlns:p14="http://schemas.microsoft.com/office/powerpoint/2010/main" val="44733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Цель урока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 sz="2700" b="1">
                <a:latin typeface="Times New Roman"/>
                <a:ea typeface="Times New Roman"/>
              </a:rPr>
              <a:t>изучение нового материала для формирования представления об одной из проблем рыночной экономики – инфляции, её причинах и последствиях.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edpress.ru/sites/fedpress/files/skella/news/inflyaciya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4000496" y="3214686"/>
            <a:ext cx="5000625" cy="353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Последствия инфляции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1.Усиление социального расслоения общества на бедных и богатых.</a:t>
            </a:r>
          </a:p>
          <a:p>
            <a:pPr>
              <a:buNone/>
            </a:pPr>
            <a:r>
              <a:rPr lang="ru-RU" b="1" dirty="0"/>
              <a:t>2. Снижение реальных доходов населения.</a:t>
            </a:r>
          </a:p>
          <a:p>
            <a:pPr>
              <a:buNone/>
            </a:pPr>
            <a:r>
              <a:rPr lang="ru-RU" b="1" dirty="0"/>
              <a:t>3. Обесценивание сбережений населения.</a:t>
            </a:r>
          </a:p>
          <a:p>
            <a:pPr>
              <a:buNone/>
            </a:pPr>
            <a:r>
              <a:rPr lang="ru-RU" b="1" dirty="0"/>
              <a:t>4. нарушаются хозяйственные связи, сокращается производство и занятость</a:t>
            </a:r>
          </a:p>
          <a:p>
            <a:pPr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4447668"/>
      </p:ext>
    </p:extLst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ishelp.ru/upload/iblock/060/3166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1484784"/>
            <a:ext cx="4017264" cy="446356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5000660" cy="591187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5. Рост безработицы.</a:t>
            </a:r>
          </a:p>
          <a:p>
            <a:pPr>
              <a:buNone/>
            </a:pPr>
            <a:r>
              <a:rPr lang="ru-RU" b="1" dirty="0"/>
              <a:t>6. Ухудшение условий жизни людей, имеющих твердые (фиксированные) доходы. </a:t>
            </a:r>
          </a:p>
          <a:p>
            <a:pPr>
              <a:buNone/>
            </a:pPr>
            <a:r>
              <a:rPr lang="ru-RU" b="1" dirty="0"/>
              <a:t>7. Рост спекуляции (необоснованный рост цен).</a:t>
            </a:r>
          </a:p>
          <a:p>
            <a:pPr>
              <a:buNone/>
            </a:pPr>
            <a:r>
              <a:rPr lang="ru-RU" b="1" dirty="0"/>
              <a:t>8. Снижение стимулов к труду.</a:t>
            </a:r>
          </a:p>
          <a:p>
            <a:pPr marL="0" indent="0">
              <a:buNone/>
            </a:pPr>
            <a:r>
              <a:rPr lang="ru-RU" b="1" dirty="0"/>
              <a:t>9. Рост налоговых ставок и банковских процентов по кредитам. </a:t>
            </a:r>
          </a:p>
          <a:p>
            <a:pPr marL="0" indent="0">
              <a:buNone/>
            </a:pPr>
            <a:r>
              <a:rPr lang="ru-RU" b="1" dirty="0"/>
              <a:t>10. у фирм, банков нет средств для реализации крупных проектов, долгосрочных инвестиций</a:t>
            </a:r>
          </a:p>
          <a:p>
            <a:pPr marL="0" indent="0">
              <a:buNone/>
            </a:pPr>
            <a:r>
              <a:rPr lang="ru-RU" b="1" dirty="0"/>
              <a:t>11. может произойти переход на бартерные расчёты, т.е. натурализация обмена</a:t>
            </a:r>
          </a:p>
          <a:p>
            <a:pPr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47633213"/>
      </p:ext>
    </p:extLst>
  </p:cSld>
  <p:clrMapOvr>
    <a:masterClrMapping/>
  </p:clrMapOvr>
  <p:transition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Пути выхода из инфляции. Антиинфляционная политика.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Кредитно-денежная политика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Бюджетно-налоговая политика</a:t>
            </a:r>
          </a:p>
        </p:txBody>
      </p:sp>
      <p:pic>
        <p:nvPicPr>
          <p:cNvPr id="6" name="Picture 2" descr="http://www.chas-daily.com/win/2007/10/05/n230_karik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51225"/>
            <a:ext cx="3810000" cy="2857500"/>
          </a:xfrm>
          <a:prstGeom prst="rect">
            <a:avLst/>
          </a:prstGeom>
          <a:noFill/>
        </p:spPr>
      </p:pic>
      <p:pic>
        <p:nvPicPr>
          <p:cNvPr id="8" name="Picture 4" descr="http://img.tyt.by/n/ekonomika/0c/6/04_karikatura_inflyaciya.jpg"/>
          <p:cNvPicPr>
            <a:picLocks noChangeAspect="1" noChangeArrowheads="1"/>
          </p:cNvPicPr>
          <p:nvPr/>
        </p:nvPicPr>
        <p:blipFill>
          <a:blip r:embed="rId3"/>
          <a:srcRect b="6479"/>
          <a:stretch>
            <a:fillRect/>
          </a:stretch>
        </p:blipFill>
        <p:spPr bwMode="auto">
          <a:xfrm>
            <a:off x="4857752" y="3500438"/>
            <a:ext cx="3905241" cy="2740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8475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ofi-forex.org/system/news/A13-15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143116"/>
            <a:ext cx="5191125" cy="345757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Антиинфляционные меры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1500174"/>
            <a:ext cx="6329378" cy="5043510"/>
          </a:xfrm>
        </p:spPr>
        <p:txBody>
          <a:bodyPr>
            <a:normAutofit/>
          </a:bodyPr>
          <a:lstStyle/>
          <a:p>
            <a:r>
              <a:rPr lang="ru-RU" b="1" dirty="0"/>
              <a:t>Стимулирование производства за счет снижения налогов.</a:t>
            </a:r>
          </a:p>
          <a:p>
            <a:r>
              <a:rPr lang="ru-RU" b="1" dirty="0"/>
              <a:t>Инвестиции в перспективные отрасли экономики.</a:t>
            </a:r>
          </a:p>
          <a:p>
            <a:r>
              <a:rPr lang="ru-RU" b="1" dirty="0"/>
              <a:t>Снижение государственных расходов, а значит сокращение дефицита госбюджета.</a:t>
            </a:r>
          </a:p>
          <a:p>
            <a:r>
              <a:rPr lang="ru-RU" b="1" dirty="0"/>
              <a:t>Выпуск облигаций государственного займа.</a:t>
            </a:r>
          </a:p>
        </p:txBody>
      </p:sp>
    </p:spTree>
    <p:extLst>
      <p:ext uri="{BB962C8B-B14F-4D97-AF65-F5344CB8AC3E}">
        <p14:creationId xmlns:p14="http://schemas.microsoft.com/office/powerpoint/2010/main" val="567760912"/>
      </p:ext>
    </p:extLst>
  </p:cSld>
  <p:clrMapOvr>
    <a:masterClrMapping/>
  </p:clrMapOvr>
  <p:transition>
    <p:wheel spokes="3"/>
  </p:transition>
</p:sld>
</file>

<file path=ppt/slides/slide2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0"/>
          </p:nvPr>
        </p:nvSpPr>
        <p:spPr>
          <a:xfrm>
            <a:off x="457200" y="0"/>
            <a:ext cx="7543800" cy="73183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Домашнее задание</a:t>
            </a:r>
            <a:endParaRPr lang="ru-RU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68925"/>
          </a:xfrm>
        </p:spPr>
        <p:txBody>
          <a:bodyPr/>
          <a:lstStyle/>
          <a:p>
            <a:pPr>
              <a:lnSpc>
                <a:spcPct val="80000"/>
              </a:lnSpc>
              <a:buFont typeface="Wingdings"/>
              <a:buNone/>
              <a:defRPr/>
            </a:pPr>
            <a:endParaRPr lang="ru-RU" sz="1900" b="1">
              <a:solidFill>
                <a:schemeClr val="tx1"/>
              </a:solidFill>
            </a:endParaRPr>
          </a:p>
          <a:p>
            <a:pPr lvl="0">
              <a:defRPr/>
            </a:pPr>
            <a:endParaRPr lang="ru-RU" sz="1900">
              <a:solidFill>
                <a:schemeClr val="tx1"/>
              </a:solidFill>
            </a:endParaRPr>
          </a:p>
          <a:p>
            <a:pPr algn="r">
              <a:defRPr/>
            </a:pPr>
            <a:endParaRPr lang="ru-RU" sz="2000" b="1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/>
              <a:buNone/>
              <a:defRPr/>
            </a:pPr>
            <a:r>
              <a:rPr lang="ru-RU" sz="3300">
                <a:solidFill>
                  <a:schemeClr val="tx1"/>
                </a:solidFill>
              </a:rPr>
              <a:t>Предложите свои меры по регулированию инфляции в РФ. Привести данные об инфляции в РФ в 20</a:t>
            </a:r>
            <a:r>
              <a:rPr lang="en-US" altLang="ru-RU" sz="3300">
                <a:solidFill>
                  <a:schemeClr val="tx1"/>
                </a:solidFill>
              </a:rPr>
              <a:t>20</a:t>
            </a:r>
            <a:r>
              <a:rPr lang="ru-RU" sz="3300">
                <a:solidFill>
                  <a:schemeClr val="tx1"/>
                </a:solidFill>
              </a:rPr>
              <a:t>-20</a:t>
            </a:r>
            <a:r>
              <a:rPr lang="en-US" altLang="ru-RU" sz="3300">
                <a:solidFill>
                  <a:schemeClr val="tx1"/>
                </a:solidFill>
              </a:rPr>
              <a:t>21</a:t>
            </a:r>
            <a:r>
              <a:rPr lang="ru-RU" sz="3300">
                <a:solidFill>
                  <a:schemeClr val="tx1"/>
                </a:solidFill>
              </a:rPr>
              <a:t>гг</a:t>
            </a:r>
            <a:endParaRPr lang="ru-RU" sz="33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nvestocks.ru/wp-content/uploads/2014/06/A09_19_7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6012160" y="260648"/>
            <a:ext cx="2905125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 txBox="1"/>
          <p:nvPr/>
        </p:nvSpPr>
        <p:spPr>
          <a:xfrm>
            <a:off x="395536" y="116632"/>
            <a:ext cx="5544616" cy="72008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kumimoji="0" lang="ru-RU" sz="4400" b="1" i="0" u="none" strike="noStrike" kern="1200" cap="none" spc="0" normalizeH="0" baseline="0" mc:Ignorable="hp" hp:hslEmbossed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ЦИТАТНИК</a:t>
            </a:r>
            <a:endParaRPr xmlns:mc="http://schemas.openxmlformats.org/markup-compatibility/2006" xmlns:hp="http://schemas.haansoft.com/office/presentation/8.0" kumimoji="0" lang="ru-RU" sz="4400" b="1" i="0" u="none" strike="noStrike" kern="1200" cap="none" spc="0" normalizeH="0" baseline="0" mc:Ignorable="hp" hp:hslEmbossed="0">
              <a:solidFill>
                <a:srgbClr val="8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80728"/>
            <a:ext cx="5544616" cy="1455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i="1"/>
              <a:t>Инфляция - единственная форма наказания без законного основания. </a:t>
            </a:r>
            <a:endParaRPr lang="ru-RU" b="1" i="1"/>
          </a:p>
          <a:p>
            <a:pPr algn="r">
              <a:defRPr/>
            </a:pPr>
            <a:r>
              <a:rPr lang="ru-RU"/>
              <a:t>Милтон Фридман (1912-2006), американский экономист, лауреат Нобелевской премии 1976 года. 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589240"/>
            <a:ext cx="8640960" cy="904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i="1">
                <a:solidFill>
                  <a:srgbClr val="800000"/>
                </a:solidFill>
              </a:rPr>
              <a:t>То не беда, если за рубль дают пол-рубля; а то будет беда, когда за рубль станут давать в морду. </a:t>
            </a:r>
            <a:endParaRPr lang="ru-RU" b="1" i="1">
              <a:solidFill>
                <a:srgbClr val="800000"/>
              </a:solidFill>
            </a:endParaRPr>
          </a:p>
          <a:p>
            <a:pPr algn="r">
              <a:defRPr/>
            </a:pPr>
            <a:r>
              <a:rPr lang="ru-RU">
                <a:solidFill>
                  <a:srgbClr val="800000"/>
                </a:solidFill>
              </a:rPr>
              <a:t>Михаил Салтыков-Щедрин (1826-1889), русский писатель, журналист.</a:t>
            </a: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36912"/>
            <a:ext cx="8712968" cy="904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i="1">
                <a:solidFill>
                  <a:srgbClr val="002060"/>
                </a:solidFill>
              </a:rPr>
              <a:t>Инфляция – это когда карманы рвутся от денег, а на новый пиджак все еще не хватает. </a:t>
            </a:r>
            <a:endParaRPr lang="ru-RU" b="1" i="1">
              <a:solidFill>
                <a:srgbClr val="002060"/>
              </a:solidFill>
            </a:endParaRPr>
          </a:p>
          <a:p>
            <a:pPr algn="r">
              <a:defRPr/>
            </a:pPr>
            <a:r>
              <a:rPr lang="ru-RU">
                <a:solidFill>
                  <a:srgbClr val="002060"/>
                </a:solidFill>
              </a:rPr>
              <a:t>Михаил Мамчич (род. в 1964 г.), российский журналист, писатель.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7890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i="1"/>
              <a:t>Не откладывай до завтра то, что инфляция может съесть сегодня.</a:t>
            </a:r>
            <a:endParaRPr lang="ru-RU" b="1" i="1"/>
          </a:p>
          <a:p>
            <a:pPr algn="r">
              <a:defRPr/>
            </a:pPr>
            <a:r>
              <a:rPr lang="ru-RU" b="1"/>
              <a:t>Народная мудрость.</a:t>
            </a:r>
            <a:endParaRPr lang="ru-RU" b="1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653136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i="1">
                <a:solidFill>
                  <a:srgbClr val="002060"/>
                </a:solidFill>
              </a:rPr>
              <a:t>Чем мягче валюта в данной стране, тем жестче туалетная бумага. </a:t>
            </a:r>
            <a:endParaRPr lang="ru-RU" b="1" i="1">
              <a:solidFill>
                <a:srgbClr val="002060"/>
              </a:solidFill>
            </a:endParaRPr>
          </a:p>
          <a:p>
            <a:pPr algn="r">
              <a:defRPr/>
            </a:pPr>
            <a:r>
              <a:rPr lang="ru-RU" b="1">
                <a:solidFill>
                  <a:srgbClr val="002060"/>
                </a:solidFill>
              </a:rPr>
              <a:t>Народная мудрость.</a:t>
            </a:r>
            <a:endParaRPr lang="ru-RU" b="1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ИНФЛЯЦИЯ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42900">
              <a:buNone/>
              <a:defRPr/>
            </a:pPr>
            <a:r>
              <a:rPr lang="ru-RU" altLang="en-US" sz="4000" b="1">
                <a:solidFill>
                  <a:srgbClr val="000000"/>
                </a:solidFill>
                <a:latin typeface="Times New Roman"/>
                <a:ea typeface="Times New Roman"/>
              </a:rPr>
              <a:t>Тема данного урока актуальна в наши дни. Почему?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ИНФЛЯЦИЯ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42900">
              <a:buNone/>
              <a:defRPr/>
            </a:pPr>
            <a:r>
              <a:rPr lang="en-US" altLang="ru-RU" sz="3400" b="1">
                <a:latin typeface="Times New Roman"/>
                <a:ea typeface="Times New Roman"/>
              </a:rPr>
              <a:t>1.</a:t>
            </a:r>
            <a:r>
              <a:rPr lang="ru-RU" altLang="en-US" sz="3400" b="1">
                <a:latin typeface="Times New Roman"/>
                <a:ea typeface="Times New Roman"/>
              </a:rPr>
              <a:t> Инфляция – зло или благо для рыночной экономики? </a:t>
            </a:r>
          </a:p>
          <a:p>
            <a:pPr indent="342900">
              <a:buNone/>
              <a:defRPr/>
            </a:pPr>
            <a:r>
              <a:rPr lang="en-US" altLang="ru-RU" sz="3400" b="1">
                <a:latin typeface="Times New Roman"/>
                <a:ea typeface="Times New Roman"/>
              </a:rPr>
              <a:t>2.</a:t>
            </a:r>
            <a:r>
              <a:rPr lang="ru-RU" altLang="en-US" sz="3400" b="1">
                <a:latin typeface="Times New Roman"/>
                <a:ea typeface="Times New Roman"/>
              </a:rPr>
              <a:t> Кому может быть выгодно повышение уровня цен? </a:t>
            </a:r>
          </a:p>
          <a:p>
            <a:pPr indent="342900">
              <a:buNone/>
              <a:defRPr/>
            </a:pPr>
            <a:r>
              <a:rPr lang="en-US" altLang="ru-RU" sz="3400" b="1">
                <a:latin typeface="Times New Roman"/>
                <a:ea typeface="Times New Roman"/>
              </a:rPr>
              <a:t>3.</a:t>
            </a:r>
            <a:r>
              <a:rPr lang="ru-RU" altLang="en-US" sz="3400" b="1">
                <a:latin typeface="Times New Roman"/>
                <a:ea typeface="Times New Roman"/>
              </a:rPr>
              <a:t> Способно ли государство справиться с высокой инфляцией?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672" y="41379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altLang="en-US" sz="3400">
                <a:latin typeface="Times New Roman"/>
                <a:ea typeface="Times New Roman"/>
              </a:rPr>
              <a:t>Перед Вами 2 пословицы. В чем их смысл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42900">
              <a:defRPr/>
            </a:pPr>
            <a:r>
              <a:rPr lang="ru-RU" altLang="en-US" sz="3300">
                <a:solidFill>
                  <a:srgbClr val="000000"/>
                </a:solidFill>
              </a:rPr>
              <a:t>Инфляция - это когда карманы рвутся от денег, а на новый пиджак всё ещё не хватает.</a:t>
            </a:r>
          </a:p>
          <a:p>
            <a:pPr indent="342900">
              <a:defRPr/>
            </a:pPr>
            <a:endParaRPr lang="ru-RU" altLang="en-US" sz="3300">
              <a:solidFill>
                <a:srgbClr val="000000"/>
              </a:solidFill>
            </a:endParaRPr>
          </a:p>
          <a:p>
            <a:pPr indent="342900">
              <a:defRPr/>
            </a:pPr>
            <a:r>
              <a:rPr lang="ru-RU" altLang="en-US" sz="3300">
                <a:solidFill>
                  <a:srgbClr val="000000"/>
                </a:solidFill>
              </a:rPr>
              <a:t>Мешок денег - символ либо бешеного богатства, либо бешеной инфляции.</a:t>
            </a:r>
          </a:p>
          <a:p>
            <a:pPr indent="342900">
              <a:defRPr/>
            </a:pPr>
            <a:endParaRPr lang="ru-RU" altLang="en-US" sz="3300">
              <a:solidFill>
                <a:srgbClr val="000000"/>
              </a:solidFill>
            </a:endParaRPr>
          </a:p>
        </p:txBody>
      </p:sp>
      <p:pic>
        <p:nvPicPr>
          <p:cNvPr id="4" name="Picture 9" descr="i?id=50163714-55-72&amp;n=21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6780076" y="2636912"/>
            <a:ext cx="1662231" cy="1278335"/>
          </a:xfrm>
          <a:prstGeom prst="rect">
            <a:avLst/>
          </a:prstGeom>
          <a:noFill/>
        </p:spPr>
      </p:pic>
      <p:pic>
        <p:nvPicPr>
          <p:cNvPr id="5" name="Picture 11" descr="i?id=102134142-41-72&amp;n=21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575720" y="4761631"/>
            <a:ext cx="2209800" cy="17637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4"/>
          <p:cNvSpPr txBox="1">
            <a:spLocks noChangeArrowheads="1"/>
          </p:cNvSpPr>
          <p:nvPr/>
        </p:nvSpPr>
        <p:spPr>
          <a:xfrm>
            <a:off x="2540894" y="559709"/>
            <a:ext cx="3962400" cy="4000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C00000"/>
                </a:solidFill>
              </a:rPr>
              <a:t>ВИДЫ ИНФЛЯЦИИ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2900" y="1241540"/>
            <a:ext cx="845820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995936" y="1253156"/>
            <a:ext cx="304800" cy="30480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02704" y="1520788"/>
            <a:ext cx="8229600" cy="4525963"/>
          </a:xfrm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C00000"/>
                </a:solidFill>
              </a:rPr>
              <a:t>По размеру (по темпам роста цен)</a:t>
            </a:r>
          </a:p>
          <a:p>
            <a:pPr algn="ctr">
              <a:defRPr/>
            </a:pPr>
            <a:endParaRPr lang="ru-RU" sz="900" b="1">
              <a:solidFill>
                <a:srgbClr val="C00000"/>
              </a:solidFill>
            </a:endParaRPr>
          </a:p>
          <a:p>
            <a:pPr>
              <a:buFont typeface="Wingdings"/>
              <a:buChar char="Ø"/>
              <a:defRPr/>
            </a:pPr>
            <a:r>
              <a:rPr lang="ru-RU" b="1">
                <a:solidFill>
                  <a:srgbClr val="C00000"/>
                </a:solidFill>
              </a:rPr>
              <a:t> ползучая</a:t>
            </a:r>
            <a:r>
              <a:rPr lang="ru-RU" b="1"/>
              <a:t> </a:t>
            </a:r>
            <a:r>
              <a:rPr lang="en-US" altLang="ru-RU" b="1"/>
              <a:t>-</a:t>
            </a:r>
            <a:r>
              <a:rPr lang="ru-RU" altLang="en-US" b="1"/>
              <a:t> нормальная </a:t>
            </a:r>
            <a:r>
              <a:rPr lang="ru-RU" b="1"/>
              <a:t>(среднегодовое повышение цен </a:t>
            </a:r>
            <a:r>
              <a:rPr lang="ru-RU" altLang="en-US" b="1"/>
              <a:t>до </a:t>
            </a:r>
            <a:r>
              <a:rPr lang="ru-RU" b="1"/>
              <a:t>5 %</a:t>
            </a:r>
            <a:r>
              <a:rPr lang="ru-RU" altLang="en-US" b="1"/>
              <a:t> в год</a:t>
            </a:r>
            <a:r>
              <a:rPr lang="ru-RU" b="1"/>
              <a:t>)</a:t>
            </a:r>
          </a:p>
          <a:p>
            <a:pPr>
              <a:buClr>
                <a:srgbClr val="C00000"/>
              </a:buClr>
              <a:buFont typeface="Wingdings"/>
              <a:buChar char="Ø"/>
              <a:defRPr/>
            </a:pPr>
            <a:r>
              <a:rPr lang="ru-RU" altLang="en-US" b="1">
                <a:solidFill>
                  <a:srgbClr val="C00000"/>
                </a:solidFill>
              </a:rPr>
              <a:t>умеренная</a:t>
            </a:r>
            <a:r>
              <a:rPr lang="ru-RU" altLang="en-US" b="1">
                <a:solidFill>
                  <a:srgbClr val="FF0000"/>
                </a:solidFill>
              </a:rPr>
              <a:t> </a:t>
            </a:r>
            <a:r>
              <a:rPr lang="en-US" altLang="ru-RU" b="1"/>
              <a:t>-</a:t>
            </a:r>
            <a:r>
              <a:rPr lang="ru-RU" altLang="en-US" b="1"/>
              <a:t> </a:t>
            </a:r>
            <a:r>
              <a:rPr lang="en-US" altLang="ru-RU" b="1"/>
              <a:t>(5-1</a:t>
            </a:r>
            <a:r>
              <a:rPr lang="ru-RU" b="1"/>
              <a:t>0% в год</a:t>
            </a:r>
            <a:r>
              <a:rPr lang="en-US" altLang="ru-RU" b="1"/>
              <a:t>)</a:t>
            </a:r>
          </a:p>
          <a:p>
            <a:pPr>
              <a:buFont typeface="Wingdings"/>
              <a:buChar char="Ø"/>
              <a:defRPr/>
            </a:pPr>
            <a:r>
              <a:rPr lang="ru-RU" b="1">
                <a:solidFill>
                  <a:srgbClr val="C00000"/>
                </a:solidFill>
              </a:rPr>
              <a:t> галопирующая</a:t>
            </a:r>
            <a:r>
              <a:rPr lang="ru-RU" b="1"/>
              <a:t> (10-50% в год или немного выше)</a:t>
            </a:r>
          </a:p>
          <a:p>
            <a:pPr>
              <a:buFont typeface="Wingdings"/>
              <a:buChar char="Ø"/>
              <a:defRPr/>
            </a:pPr>
            <a:r>
              <a:rPr lang="ru-RU" b="1">
                <a:solidFill>
                  <a:srgbClr val="C00000"/>
                </a:solidFill>
              </a:rPr>
              <a:t> гиперинфляция</a:t>
            </a:r>
            <a:r>
              <a:rPr lang="ru-RU" b="1"/>
              <a:t> (ежемесячный, в течение 3-4 месяцев, рост цен свыше 50%; 1000% в год; полная дезорганизация экономики)</a:t>
            </a:r>
          </a:p>
          <a:p>
            <a:pPr lvl="0">
              <a:defRPr/>
            </a:pPr>
            <a:endParaRPr lang="ru-RU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715375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</a:t>
            </a:r>
            <a:br>
              <a:rPr lang="ru-RU" sz="32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ГИПЕРИНФЛЯЦИЯ В ЗИМБАБВЕ</a:t>
            </a:r>
            <a:endParaRPr lang="ru-RU" sz="3200" b="1">
              <a:solidFill>
                <a:srgbClr val="002060"/>
              </a:solidFill>
            </a:endParaRPr>
          </a:p>
        </p:txBody>
      </p:sp>
      <p:pic>
        <p:nvPicPr>
          <p:cNvPr id="14339" name="Picture 2" descr="Что такое настоящий кризис (27 фото)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5534025" y="3000375"/>
            <a:ext cx="3609975" cy="357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>
          <a:xfrm>
            <a:off x="357188" y="1071563"/>
            <a:ext cx="8501062" cy="15700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/>
              <a:t>Кризис в Зимбабве начался в 2000 году, после того, как президент Мугабе забрал земли у белых и отдал их черным</a:t>
            </a:r>
            <a:endParaRPr lang="ru-RU" altLang="ru-RU" sz="2400"/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>
          <a:xfrm>
            <a:off x="500063" y="2857500"/>
            <a:ext cx="4929187" cy="401764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/>
              <a:t>В 2008 году: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/>
              <a:t>безработица – 80%,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/>
              <a:t>инфляция – 231.000.000% в год или 131% в месяц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/>
              <a:t>Треть населения покинуло страну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715375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«КНИГА РЕКОРДОВ ГИПЕРИНФЛЯЦИИ»</a:t>
            </a:r>
            <a:endParaRPr lang="ru-RU" sz="3200" b="1">
              <a:solidFill>
                <a:srgbClr val="002060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27013" y="982663"/>
          <a:ext cx="8702675" cy="48242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6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9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917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200"/>
                        <a:t>Страна</a:t>
                      </a:r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defRPr/>
                      </a:pPr>
                      <a:r>
                        <a:rPr kumimoji="0" lang="ru-RU" sz="3200" kern="1200"/>
                        <a:t>Период</a:t>
                      </a:r>
                      <a:endParaRPr kumimoji="0" lang="ru-RU" sz="3200" b="1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/>
                        <a:t>Среднемесячная инфляция  (%)</a:t>
                      </a:r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9" marB="4571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Австрия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Окт. </a:t>
                      </a:r>
                      <a:r>
                        <a:rPr kumimoji="0" lang="ru-RU" sz="3200" kern="1200"/>
                        <a:t>1921 - Авг. 1922</a:t>
                      </a:r>
                      <a:endParaRPr kumimoji="0" lang="ru-RU" sz="32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47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9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Германия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Авг. 1922 - </a:t>
                      </a:r>
                      <a:r>
                        <a:rPr kumimoji="0" lang="ru-RU" sz="3200" kern="1200"/>
                        <a:t>Нояб. 1923</a:t>
                      </a:r>
                      <a:endParaRPr kumimoji="0" lang="ru-RU" sz="32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322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9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Греция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Нояб. </a:t>
                      </a:r>
                      <a:r>
                        <a:rPr kumimoji="0" lang="ru-RU" sz="3200" kern="1200"/>
                        <a:t>1943 - Нояб. 1944</a:t>
                      </a:r>
                      <a:endParaRPr kumimoji="0" lang="ru-RU" sz="32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365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9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Венгрия </a:t>
                      </a:r>
                      <a:endParaRPr lang="en-US" sz="3200"/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kumimoji="0" lang="ru-RU" sz="3200" kern="1200"/>
                        <a:t>Авг. 1945 - Июль 1946</a:t>
                      </a:r>
                      <a:endParaRPr kumimoji="0" lang="ru-RU" sz="32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19800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9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Польша 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kumimoji="0" lang="ru-RU" sz="3200" kern="1200"/>
                        <a:t>Янв. 1923 - Янв. 1924</a:t>
                      </a:r>
                      <a:endParaRPr kumimoji="0" lang="ru-RU" sz="32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82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91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Россия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kumimoji="0" lang="ru-RU" sz="3200" kern="1200"/>
                        <a:t>Дек. 1921 - Янв. 1924</a:t>
                      </a:r>
                      <a:endParaRPr kumimoji="0" lang="ru-RU" sz="3200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3200"/>
                        <a:t>57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66763_2.10--___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1182</ep:Words>
  <ep:PresentationFormat>Экран (4:3)</ep:PresentationFormat>
  <ep:Paragraphs>236</ep:Paragraphs>
  <ep:Slides>24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4</vt:i4>
      </vt:variant>
      <vt:variant>
        <vt:lpstr>Заголовок слайда</vt:lpstr>
      </vt:variant>
      <vt:variant>
        <vt:i4>24</vt:i4>
      </vt:variant>
    </vt:vector>
  </ep:HeadingPairs>
  <ep:TitlesOfParts>
    <vt:vector size="28" baseType="lpstr">
      <vt:lpstr>66763_2.10--___</vt:lpstr>
      <vt:lpstr>2_Тема Office</vt:lpstr>
      <vt:lpstr>3_Тема Office</vt:lpstr>
      <vt:lpstr>4_Тема Office</vt:lpstr>
      <vt:lpstr>Слайд 1</vt:lpstr>
      <vt:lpstr>Calibri</vt:lpstr>
      <vt:lpstr>Слайд 3</vt:lpstr>
      <vt:lpstr>Wingdings</vt:lpstr>
      <vt:lpstr>66763_2.10--___</vt:lpstr>
      <vt:lpstr>2_Тема Office</vt:lpstr>
      <vt:lpstr>3_Тема Office</vt:lpstr>
      <vt:lpstr>4_Тема Office</vt:lpstr>
      <vt:lpstr>Формула</vt:lpstr>
      <vt:lpstr>Презентация PowerPoint</vt:lpstr>
      <vt:lpstr>Цель урока</vt:lpstr>
      <vt:lpstr>ИНФЛЯЦИЯ</vt:lpstr>
      <vt:lpstr>ИНФЛЯЦИЯ</vt:lpstr>
      <vt:lpstr>Перед Вами 2 пословицы. В чем их смысл</vt:lpstr>
      <vt:lpstr>Презентация PowerPoint</vt:lpstr>
      <vt:lpstr>ПРИМЕР ГИПЕРИНФЛЯЦИЯ В ЗИМБАБВЕ</vt:lpstr>
      <vt:lpstr>«КНИГА РЕКОРДОВ ГИПЕРИНФЛЯЦИИ»</vt:lpstr>
      <vt:lpstr>Презентация PowerPoint</vt:lpstr>
      <vt:lpstr>Презентация PowerPoint</vt:lpstr>
      <vt:lpstr>ИНФЛЯЦИЯ</vt:lpstr>
      <vt:lpstr>ИЗМЕРЕНИЕ ИНФЛЯЦИИ</vt:lpstr>
      <vt:lpstr xml:space="preserve">           Вычислить темп инфляции, если средняя стоимость продовольственной корзины в 2018 году составляла 3826 рублей, а в 2019 году -  4165 рублей.        (4165-3826)/3826=0,107=8,86% Ответ. Темп инфляции составил 8,86%.    </vt:lpstr>
      <vt:lpstr>Самостоятельная работа                      Виды инфляции</vt:lpstr>
      <vt:lpstr>Домашнее задание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2015-12-02T08:57:46.000</dcterms:created>
  <dc:creator>Admin</dc:creator>
  <cp:lastModifiedBy>lenovo</cp:lastModifiedBy>
  <dcterms:modified xsi:type="dcterms:W3CDTF">2022-11-13T15:36:48.056</dcterms:modified>
  <cp:revision>112</cp:revision>
  <dc:subject>Экономика</dc:subject>
  <dc:title>Презентация PowerPoint</dc:title>
  <cp:version>0906.0100.01</cp:version>
</cp:coreProperties>
</file>