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3" r:id="rId2"/>
    <p:sldId id="265" r:id="rId3"/>
    <p:sldId id="262" r:id="rId4"/>
    <p:sldId id="264" r:id="rId5"/>
    <p:sldId id="266" r:id="rId6"/>
    <p:sldId id="273" r:id="rId7"/>
    <p:sldId id="274" r:id="rId8"/>
    <p:sldId id="276" r:id="rId9"/>
    <p:sldId id="275" r:id="rId10"/>
    <p:sldId id="272" r:id="rId11"/>
    <p:sldId id="271" r:id="rId12"/>
    <p:sldId id="270" r:id="rId13"/>
    <p:sldId id="269" r:id="rId14"/>
    <p:sldId id="268" r:id="rId15"/>
    <p:sldId id="267" r:id="rId16"/>
    <p:sldId id="277" r:id="rId17"/>
    <p:sldId id="279" r:id="rId18"/>
    <p:sldId id="278" r:id="rId19"/>
    <p:sldId id="280"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Дарина Вязникова" initials="ДВ" lastIdx="1" clrIdx="0">
    <p:extLst>
      <p:ext uri="{19B8F6BF-5375-455C-9EA6-DF929625EA0E}">
        <p15:presenceInfo xmlns:p15="http://schemas.microsoft.com/office/powerpoint/2012/main" userId="fb419baeb09c420c" providerId="Windows Live"/>
      </p:ext>
    </p:extLst>
  </p:cmAuthor>
  <p:cmAuthor id="2" name="Света" initials="С"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B2575"/>
    <a:srgbClr val="00B050"/>
    <a:srgbClr val="FF66CC"/>
    <a:srgbClr val="007000"/>
    <a:srgbClr val="004200"/>
    <a:srgbClr val="B0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32" autoAdjust="0"/>
  </p:normalViewPr>
  <p:slideViewPr>
    <p:cSldViewPr>
      <p:cViewPr varScale="1">
        <p:scale>
          <a:sx n="51" d="100"/>
          <a:sy n="51" d="100"/>
        </p:scale>
        <p:origin x="1387"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Дарина Вязникова" userId="fb419baeb09c420c" providerId="LiveId" clId="{D69910DB-C782-4592-90CA-D572CCD3714F}"/>
    <pc:docChg chg="modSld">
      <pc:chgData name="Дарина Вязникова" userId="fb419baeb09c420c" providerId="LiveId" clId="{D69910DB-C782-4592-90CA-D572CCD3714F}" dt="2021-03-16T06:43:42.875" v="63" actId="20577"/>
      <pc:docMkLst>
        <pc:docMk/>
      </pc:docMkLst>
      <pc:sldChg chg="modSp mod">
        <pc:chgData name="Дарина Вязникова" userId="fb419baeb09c420c" providerId="LiveId" clId="{D69910DB-C782-4592-90CA-D572CCD3714F}" dt="2021-03-16T06:43:15.086" v="36" actId="20577"/>
        <pc:sldMkLst>
          <pc:docMk/>
          <pc:sldMk cId="3012404792" sldId="270"/>
        </pc:sldMkLst>
        <pc:spChg chg="mod">
          <ac:chgData name="Дарина Вязникова" userId="fb419baeb09c420c" providerId="LiveId" clId="{D69910DB-C782-4592-90CA-D572CCD3714F}" dt="2021-03-16T06:43:15.086" v="36" actId="20577"/>
          <ac:spMkLst>
            <pc:docMk/>
            <pc:sldMk cId="3012404792" sldId="270"/>
            <ac:spMk id="3" creationId="{B4FBE595-280F-4266-938D-257F97D8512D}"/>
          </ac:spMkLst>
        </pc:spChg>
      </pc:sldChg>
      <pc:sldChg chg="modSp mod">
        <pc:chgData name="Дарина Вязникова" userId="fb419baeb09c420c" providerId="LiveId" clId="{D69910DB-C782-4592-90CA-D572CCD3714F}" dt="2021-03-16T06:43:42.875" v="63" actId="20577"/>
        <pc:sldMkLst>
          <pc:docMk/>
          <pc:sldMk cId="3671415639" sldId="279"/>
        </pc:sldMkLst>
        <pc:spChg chg="mod">
          <ac:chgData name="Дарина Вязникова" userId="fb419baeb09c420c" providerId="LiveId" clId="{D69910DB-C782-4592-90CA-D572CCD3714F}" dt="2021-03-16T06:43:42.875" v="63" actId="20577"/>
          <ac:spMkLst>
            <pc:docMk/>
            <pc:sldMk cId="3671415639" sldId="279"/>
            <ac:spMk id="3" creationId="{F0CC2291-34F2-4FAD-888E-591A1B096B28}"/>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3-16T13:35:53.014" idx="1">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DC7CCC-209F-425A-A04A-EF3A8C430703}" type="datetimeFigureOut">
              <a:rPr lang="ru-RU" smtClean="0"/>
              <a:pPr/>
              <a:t>14.11.2022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B5ACA4-CFE9-4AE1-A204-02999E1F7EFA}" type="slidenum">
              <a:rPr lang="ru-RU" smtClean="0"/>
              <a:pPr/>
              <a:t>‹#›</a:t>
            </a:fld>
            <a:endParaRPr lang="ru-RU"/>
          </a:p>
        </p:txBody>
      </p:sp>
    </p:spTree>
    <p:extLst>
      <p:ext uri="{BB962C8B-B14F-4D97-AF65-F5344CB8AC3E}">
        <p14:creationId xmlns:p14="http://schemas.microsoft.com/office/powerpoint/2010/main" val="571288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FFB5ACA4-CFE9-4AE1-A204-02999E1F7EFA}" type="slidenum">
              <a:rPr lang="ru-RU" smtClean="0"/>
              <a:pPr/>
              <a:t>16</a:t>
            </a:fld>
            <a:endParaRPr lang="ru-RU"/>
          </a:p>
        </p:txBody>
      </p:sp>
    </p:spTree>
    <p:extLst>
      <p:ext uri="{BB962C8B-B14F-4D97-AF65-F5344CB8AC3E}">
        <p14:creationId xmlns:p14="http://schemas.microsoft.com/office/powerpoint/2010/main" val="799549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9ADEA8-2B6C-4A72-A3F4-E5266CC06831}"/>
              </a:ext>
            </a:extLst>
          </p:cNvPr>
          <p:cNvSpPr>
            <a:spLocks noGrp="1"/>
          </p:cNvSpPr>
          <p:nvPr>
            <p:ph type="ctrTitle"/>
          </p:nvPr>
        </p:nvSpPr>
        <p:spPr>
          <a:xfrm>
            <a:off x="1143000" y="1122363"/>
            <a:ext cx="6858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A1DCB78-A7ED-4CDE-B72E-AE1A17425D0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F4C9044-915E-4237-A5C7-348E01BC85A3}"/>
              </a:ext>
            </a:extLst>
          </p:cNvPr>
          <p:cNvSpPr>
            <a:spLocks noGrp="1"/>
          </p:cNvSpPr>
          <p:nvPr>
            <p:ph type="dt" sz="half" idx="10"/>
          </p:nvPr>
        </p:nvSpPr>
        <p:spPr/>
        <p:txBody>
          <a:bodyPr/>
          <a:lstStyle>
            <a:lvl1pPr>
              <a:defRPr/>
            </a:lvl1pPr>
          </a:lstStyle>
          <a:p>
            <a:endParaRPr lang="ru-RU" altLang="ru-RU"/>
          </a:p>
        </p:txBody>
      </p:sp>
      <p:sp>
        <p:nvSpPr>
          <p:cNvPr id="5" name="Нижний колонтитул 4">
            <a:extLst>
              <a:ext uri="{FF2B5EF4-FFF2-40B4-BE49-F238E27FC236}">
                <a16:creationId xmlns:a16="http://schemas.microsoft.com/office/drawing/2014/main" id="{1850EDB0-3B4E-476F-AEC3-0AAA70F7D6C3}"/>
              </a:ext>
            </a:extLst>
          </p:cNvPr>
          <p:cNvSpPr>
            <a:spLocks noGrp="1"/>
          </p:cNvSpPr>
          <p:nvPr>
            <p:ph type="ftr" sz="quarter" idx="11"/>
          </p:nvPr>
        </p:nvSpPr>
        <p:spPr/>
        <p:txBody>
          <a:bodyPr/>
          <a:lstStyle>
            <a:lvl1pPr>
              <a:defRPr/>
            </a:lvl1pPr>
          </a:lstStyle>
          <a:p>
            <a:endParaRPr lang="ru-RU" altLang="ru-RU"/>
          </a:p>
        </p:txBody>
      </p:sp>
      <p:sp>
        <p:nvSpPr>
          <p:cNvPr id="6" name="Номер слайда 5">
            <a:extLst>
              <a:ext uri="{FF2B5EF4-FFF2-40B4-BE49-F238E27FC236}">
                <a16:creationId xmlns:a16="http://schemas.microsoft.com/office/drawing/2014/main" id="{62B6695A-C03E-44AA-91D1-39E96BC9B656}"/>
              </a:ext>
            </a:extLst>
          </p:cNvPr>
          <p:cNvSpPr>
            <a:spLocks noGrp="1"/>
          </p:cNvSpPr>
          <p:nvPr>
            <p:ph type="sldNum" sz="quarter" idx="12"/>
          </p:nvPr>
        </p:nvSpPr>
        <p:spPr/>
        <p:txBody>
          <a:bodyPr/>
          <a:lstStyle>
            <a:lvl1pPr>
              <a:defRPr/>
            </a:lvl1pPr>
          </a:lstStyle>
          <a:p>
            <a:fld id="{2A1C1902-14F2-4477-94DF-347E09DE8623}" type="slidenum">
              <a:rPr lang="ru-RU" altLang="ru-RU"/>
              <a:pPr/>
              <a:t>‹#›</a:t>
            </a:fld>
            <a:endParaRPr lang="ru-RU" altLang="ru-RU"/>
          </a:p>
        </p:txBody>
      </p:sp>
    </p:spTree>
    <p:extLst>
      <p:ext uri="{BB962C8B-B14F-4D97-AF65-F5344CB8AC3E}">
        <p14:creationId xmlns:p14="http://schemas.microsoft.com/office/powerpoint/2010/main" val="1673917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D6B934-143D-4727-8A0E-760770D2FDD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2E1A9F5F-60DA-4839-A24D-A93F4A872849}"/>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BB8C8AC-BADE-4891-888B-BAA01B265EDA}"/>
              </a:ext>
            </a:extLst>
          </p:cNvPr>
          <p:cNvSpPr>
            <a:spLocks noGrp="1"/>
          </p:cNvSpPr>
          <p:nvPr>
            <p:ph type="dt" sz="half" idx="10"/>
          </p:nvPr>
        </p:nvSpPr>
        <p:spPr/>
        <p:txBody>
          <a:bodyPr/>
          <a:lstStyle>
            <a:lvl1pPr>
              <a:defRPr/>
            </a:lvl1pPr>
          </a:lstStyle>
          <a:p>
            <a:endParaRPr lang="ru-RU" altLang="ru-RU"/>
          </a:p>
        </p:txBody>
      </p:sp>
      <p:sp>
        <p:nvSpPr>
          <p:cNvPr id="5" name="Нижний колонтитул 4">
            <a:extLst>
              <a:ext uri="{FF2B5EF4-FFF2-40B4-BE49-F238E27FC236}">
                <a16:creationId xmlns:a16="http://schemas.microsoft.com/office/drawing/2014/main" id="{8CD2762F-78D0-487B-BFF0-81551046801D}"/>
              </a:ext>
            </a:extLst>
          </p:cNvPr>
          <p:cNvSpPr>
            <a:spLocks noGrp="1"/>
          </p:cNvSpPr>
          <p:nvPr>
            <p:ph type="ftr" sz="quarter" idx="11"/>
          </p:nvPr>
        </p:nvSpPr>
        <p:spPr/>
        <p:txBody>
          <a:bodyPr/>
          <a:lstStyle>
            <a:lvl1pPr>
              <a:defRPr/>
            </a:lvl1pPr>
          </a:lstStyle>
          <a:p>
            <a:endParaRPr lang="ru-RU" altLang="ru-RU"/>
          </a:p>
        </p:txBody>
      </p:sp>
      <p:sp>
        <p:nvSpPr>
          <p:cNvPr id="6" name="Номер слайда 5">
            <a:extLst>
              <a:ext uri="{FF2B5EF4-FFF2-40B4-BE49-F238E27FC236}">
                <a16:creationId xmlns:a16="http://schemas.microsoft.com/office/drawing/2014/main" id="{FE849A6F-98E0-4889-914F-EA4F00D79CAE}"/>
              </a:ext>
            </a:extLst>
          </p:cNvPr>
          <p:cNvSpPr>
            <a:spLocks noGrp="1"/>
          </p:cNvSpPr>
          <p:nvPr>
            <p:ph type="sldNum" sz="quarter" idx="12"/>
          </p:nvPr>
        </p:nvSpPr>
        <p:spPr/>
        <p:txBody>
          <a:bodyPr/>
          <a:lstStyle>
            <a:lvl1pPr>
              <a:defRPr/>
            </a:lvl1pPr>
          </a:lstStyle>
          <a:p>
            <a:fld id="{C892D1C2-DD57-4E10-85CC-159F5803DEBC}" type="slidenum">
              <a:rPr lang="ru-RU" altLang="ru-RU"/>
              <a:pPr/>
              <a:t>‹#›</a:t>
            </a:fld>
            <a:endParaRPr lang="ru-RU" altLang="ru-RU"/>
          </a:p>
        </p:txBody>
      </p:sp>
    </p:spTree>
    <p:extLst>
      <p:ext uri="{BB962C8B-B14F-4D97-AF65-F5344CB8AC3E}">
        <p14:creationId xmlns:p14="http://schemas.microsoft.com/office/powerpoint/2010/main" val="1431876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2421416-27E7-4539-85F1-9CE4F6D79CBC}"/>
              </a:ext>
            </a:extLst>
          </p:cNvPr>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3C10964-6A29-4E83-97B5-89A1CBBD61B3}"/>
              </a:ext>
            </a:extLst>
          </p:cNvPr>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5CCAF15-24B0-4178-891D-5B9A24FED255}"/>
              </a:ext>
            </a:extLst>
          </p:cNvPr>
          <p:cNvSpPr>
            <a:spLocks noGrp="1"/>
          </p:cNvSpPr>
          <p:nvPr>
            <p:ph type="dt" sz="half" idx="10"/>
          </p:nvPr>
        </p:nvSpPr>
        <p:spPr/>
        <p:txBody>
          <a:bodyPr/>
          <a:lstStyle>
            <a:lvl1pPr>
              <a:defRPr/>
            </a:lvl1pPr>
          </a:lstStyle>
          <a:p>
            <a:endParaRPr lang="ru-RU" altLang="ru-RU"/>
          </a:p>
        </p:txBody>
      </p:sp>
      <p:sp>
        <p:nvSpPr>
          <p:cNvPr id="5" name="Нижний колонтитул 4">
            <a:extLst>
              <a:ext uri="{FF2B5EF4-FFF2-40B4-BE49-F238E27FC236}">
                <a16:creationId xmlns:a16="http://schemas.microsoft.com/office/drawing/2014/main" id="{F7E036E6-FDF6-4D19-A4E6-65EC8EB90B0E}"/>
              </a:ext>
            </a:extLst>
          </p:cNvPr>
          <p:cNvSpPr>
            <a:spLocks noGrp="1"/>
          </p:cNvSpPr>
          <p:nvPr>
            <p:ph type="ftr" sz="quarter" idx="11"/>
          </p:nvPr>
        </p:nvSpPr>
        <p:spPr/>
        <p:txBody>
          <a:bodyPr/>
          <a:lstStyle>
            <a:lvl1pPr>
              <a:defRPr/>
            </a:lvl1pPr>
          </a:lstStyle>
          <a:p>
            <a:endParaRPr lang="ru-RU" altLang="ru-RU"/>
          </a:p>
        </p:txBody>
      </p:sp>
      <p:sp>
        <p:nvSpPr>
          <p:cNvPr id="6" name="Номер слайда 5">
            <a:extLst>
              <a:ext uri="{FF2B5EF4-FFF2-40B4-BE49-F238E27FC236}">
                <a16:creationId xmlns:a16="http://schemas.microsoft.com/office/drawing/2014/main" id="{3E7EFEF3-0C07-4FD3-9DF2-EBDAFE086D41}"/>
              </a:ext>
            </a:extLst>
          </p:cNvPr>
          <p:cNvSpPr>
            <a:spLocks noGrp="1"/>
          </p:cNvSpPr>
          <p:nvPr>
            <p:ph type="sldNum" sz="quarter" idx="12"/>
          </p:nvPr>
        </p:nvSpPr>
        <p:spPr/>
        <p:txBody>
          <a:bodyPr/>
          <a:lstStyle>
            <a:lvl1pPr>
              <a:defRPr/>
            </a:lvl1pPr>
          </a:lstStyle>
          <a:p>
            <a:fld id="{CB3EBFDF-2BA3-4530-8ABC-97CB4F94E2E7}" type="slidenum">
              <a:rPr lang="ru-RU" altLang="ru-RU"/>
              <a:pPr/>
              <a:t>‹#›</a:t>
            </a:fld>
            <a:endParaRPr lang="ru-RU" altLang="ru-RU"/>
          </a:p>
        </p:txBody>
      </p:sp>
    </p:spTree>
    <p:extLst>
      <p:ext uri="{BB962C8B-B14F-4D97-AF65-F5344CB8AC3E}">
        <p14:creationId xmlns:p14="http://schemas.microsoft.com/office/powerpoint/2010/main" val="2203377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1760C0-CC13-408E-81C1-7AF64B0FCB7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E67D18F-50DE-44E3-AAE0-E08FFDE936FD}"/>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235BD45-BAE0-46C7-A268-1C23F832499F}"/>
              </a:ext>
            </a:extLst>
          </p:cNvPr>
          <p:cNvSpPr>
            <a:spLocks noGrp="1"/>
          </p:cNvSpPr>
          <p:nvPr>
            <p:ph type="dt" sz="half" idx="10"/>
          </p:nvPr>
        </p:nvSpPr>
        <p:spPr/>
        <p:txBody>
          <a:bodyPr/>
          <a:lstStyle>
            <a:lvl1pPr>
              <a:defRPr/>
            </a:lvl1pPr>
          </a:lstStyle>
          <a:p>
            <a:endParaRPr lang="ru-RU" altLang="ru-RU"/>
          </a:p>
        </p:txBody>
      </p:sp>
      <p:sp>
        <p:nvSpPr>
          <p:cNvPr id="5" name="Нижний колонтитул 4">
            <a:extLst>
              <a:ext uri="{FF2B5EF4-FFF2-40B4-BE49-F238E27FC236}">
                <a16:creationId xmlns:a16="http://schemas.microsoft.com/office/drawing/2014/main" id="{C314839F-1639-4683-8105-F0649A34BEEF}"/>
              </a:ext>
            </a:extLst>
          </p:cNvPr>
          <p:cNvSpPr>
            <a:spLocks noGrp="1"/>
          </p:cNvSpPr>
          <p:nvPr>
            <p:ph type="ftr" sz="quarter" idx="11"/>
          </p:nvPr>
        </p:nvSpPr>
        <p:spPr/>
        <p:txBody>
          <a:bodyPr/>
          <a:lstStyle>
            <a:lvl1pPr>
              <a:defRPr/>
            </a:lvl1pPr>
          </a:lstStyle>
          <a:p>
            <a:endParaRPr lang="ru-RU" altLang="ru-RU"/>
          </a:p>
        </p:txBody>
      </p:sp>
      <p:sp>
        <p:nvSpPr>
          <p:cNvPr id="6" name="Номер слайда 5">
            <a:extLst>
              <a:ext uri="{FF2B5EF4-FFF2-40B4-BE49-F238E27FC236}">
                <a16:creationId xmlns:a16="http://schemas.microsoft.com/office/drawing/2014/main" id="{F3C038CE-EB1F-4D39-B90C-9D77EB697CCD}"/>
              </a:ext>
            </a:extLst>
          </p:cNvPr>
          <p:cNvSpPr>
            <a:spLocks noGrp="1"/>
          </p:cNvSpPr>
          <p:nvPr>
            <p:ph type="sldNum" sz="quarter" idx="12"/>
          </p:nvPr>
        </p:nvSpPr>
        <p:spPr/>
        <p:txBody>
          <a:bodyPr/>
          <a:lstStyle>
            <a:lvl1pPr>
              <a:defRPr/>
            </a:lvl1pPr>
          </a:lstStyle>
          <a:p>
            <a:fld id="{595CA78C-80D5-4AE7-BB99-FDB1AF5DBA0A}" type="slidenum">
              <a:rPr lang="ru-RU" altLang="ru-RU"/>
              <a:pPr/>
              <a:t>‹#›</a:t>
            </a:fld>
            <a:endParaRPr lang="ru-RU" altLang="ru-RU"/>
          </a:p>
        </p:txBody>
      </p:sp>
    </p:spTree>
    <p:extLst>
      <p:ext uri="{BB962C8B-B14F-4D97-AF65-F5344CB8AC3E}">
        <p14:creationId xmlns:p14="http://schemas.microsoft.com/office/powerpoint/2010/main" val="2439360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553BFF-78D7-4D9B-BCCE-ADDC4D3D471D}"/>
              </a:ext>
            </a:extLst>
          </p:cNvPr>
          <p:cNvSpPr>
            <a:spLocks noGrp="1"/>
          </p:cNvSpPr>
          <p:nvPr>
            <p:ph type="title"/>
          </p:nvPr>
        </p:nvSpPr>
        <p:spPr>
          <a:xfrm>
            <a:off x="623888" y="1709738"/>
            <a:ext cx="78867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354B67C-1F49-4230-98BF-BEEC42D61A1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a:t>Образец текста</a:t>
            </a:r>
          </a:p>
        </p:txBody>
      </p:sp>
      <p:sp>
        <p:nvSpPr>
          <p:cNvPr id="4" name="Дата 3">
            <a:extLst>
              <a:ext uri="{FF2B5EF4-FFF2-40B4-BE49-F238E27FC236}">
                <a16:creationId xmlns:a16="http://schemas.microsoft.com/office/drawing/2014/main" id="{2894993B-8EA8-4A7B-A916-9BDF80AAFE28}"/>
              </a:ext>
            </a:extLst>
          </p:cNvPr>
          <p:cNvSpPr>
            <a:spLocks noGrp="1"/>
          </p:cNvSpPr>
          <p:nvPr>
            <p:ph type="dt" sz="half" idx="10"/>
          </p:nvPr>
        </p:nvSpPr>
        <p:spPr/>
        <p:txBody>
          <a:bodyPr/>
          <a:lstStyle>
            <a:lvl1pPr>
              <a:defRPr/>
            </a:lvl1pPr>
          </a:lstStyle>
          <a:p>
            <a:endParaRPr lang="ru-RU" altLang="ru-RU"/>
          </a:p>
        </p:txBody>
      </p:sp>
      <p:sp>
        <p:nvSpPr>
          <p:cNvPr id="5" name="Нижний колонтитул 4">
            <a:extLst>
              <a:ext uri="{FF2B5EF4-FFF2-40B4-BE49-F238E27FC236}">
                <a16:creationId xmlns:a16="http://schemas.microsoft.com/office/drawing/2014/main" id="{48DB98C6-DB12-4A07-8520-F00EE609A703}"/>
              </a:ext>
            </a:extLst>
          </p:cNvPr>
          <p:cNvSpPr>
            <a:spLocks noGrp="1"/>
          </p:cNvSpPr>
          <p:nvPr>
            <p:ph type="ftr" sz="quarter" idx="11"/>
          </p:nvPr>
        </p:nvSpPr>
        <p:spPr/>
        <p:txBody>
          <a:bodyPr/>
          <a:lstStyle>
            <a:lvl1pPr>
              <a:defRPr/>
            </a:lvl1pPr>
          </a:lstStyle>
          <a:p>
            <a:endParaRPr lang="ru-RU" altLang="ru-RU"/>
          </a:p>
        </p:txBody>
      </p:sp>
      <p:sp>
        <p:nvSpPr>
          <p:cNvPr id="6" name="Номер слайда 5">
            <a:extLst>
              <a:ext uri="{FF2B5EF4-FFF2-40B4-BE49-F238E27FC236}">
                <a16:creationId xmlns:a16="http://schemas.microsoft.com/office/drawing/2014/main" id="{F1107A3D-4923-4E2F-963D-8721DDD39735}"/>
              </a:ext>
            </a:extLst>
          </p:cNvPr>
          <p:cNvSpPr>
            <a:spLocks noGrp="1"/>
          </p:cNvSpPr>
          <p:nvPr>
            <p:ph type="sldNum" sz="quarter" idx="12"/>
          </p:nvPr>
        </p:nvSpPr>
        <p:spPr/>
        <p:txBody>
          <a:bodyPr/>
          <a:lstStyle>
            <a:lvl1pPr>
              <a:defRPr/>
            </a:lvl1pPr>
          </a:lstStyle>
          <a:p>
            <a:fld id="{D5F847E0-114A-4A6A-B1F0-8DC10CD49003}" type="slidenum">
              <a:rPr lang="ru-RU" altLang="ru-RU"/>
              <a:pPr/>
              <a:t>‹#›</a:t>
            </a:fld>
            <a:endParaRPr lang="ru-RU" altLang="ru-RU"/>
          </a:p>
        </p:txBody>
      </p:sp>
    </p:spTree>
    <p:extLst>
      <p:ext uri="{BB962C8B-B14F-4D97-AF65-F5344CB8AC3E}">
        <p14:creationId xmlns:p14="http://schemas.microsoft.com/office/powerpoint/2010/main" val="1564777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06CED7-5D3B-4925-B6AE-6F856BD388C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56553A7-A16E-44DB-9CF6-87AEC53CB0A8}"/>
              </a:ext>
            </a:extLst>
          </p:cNvPr>
          <p:cNvSpPr>
            <a:spLocks noGrp="1"/>
          </p:cNvSpPr>
          <p:nvPr>
            <p:ph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99DCFE70-5B43-4CEB-BA20-4D78F158E166}"/>
              </a:ext>
            </a:extLst>
          </p:cNvPr>
          <p:cNvSpPr>
            <a:spLocks noGrp="1"/>
          </p:cNvSpPr>
          <p:nvPr>
            <p:ph sz="half" idx="2"/>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2E19F2D6-5436-4C68-8347-8B60B854F4B9}"/>
              </a:ext>
            </a:extLst>
          </p:cNvPr>
          <p:cNvSpPr>
            <a:spLocks noGrp="1"/>
          </p:cNvSpPr>
          <p:nvPr>
            <p:ph type="dt" sz="half" idx="10"/>
          </p:nvPr>
        </p:nvSpPr>
        <p:spPr/>
        <p:txBody>
          <a:bodyPr/>
          <a:lstStyle>
            <a:lvl1pPr>
              <a:defRPr/>
            </a:lvl1pPr>
          </a:lstStyle>
          <a:p>
            <a:endParaRPr lang="ru-RU" altLang="ru-RU"/>
          </a:p>
        </p:txBody>
      </p:sp>
      <p:sp>
        <p:nvSpPr>
          <p:cNvPr id="6" name="Нижний колонтитул 5">
            <a:extLst>
              <a:ext uri="{FF2B5EF4-FFF2-40B4-BE49-F238E27FC236}">
                <a16:creationId xmlns:a16="http://schemas.microsoft.com/office/drawing/2014/main" id="{CE276202-2CC5-44AC-9569-589DC8923BCF}"/>
              </a:ext>
            </a:extLst>
          </p:cNvPr>
          <p:cNvSpPr>
            <a:spLocks noGrp="1"/>
          </p:cNvSpPr>
          <p:nvPr>
            <p:ph type="ftr" sz="quarter" idx="11"/>
          </p:nvPr>
        </p:nvSpPr>
        <p:spPr/>
        <p:txBody>
          <a:bodyPr/>
          <a:lstStyle>
            <a:lvl1pPr>
              <a:defRPr/>
            </a:lvl1pPr>
          </a:lstStyle>
          <a:p>
            <a:endParaRPr lang="ru-RU" altLang="ru-RU"/>
          </a:p>
        </p:txBody>
      </p:sp>
      <p:sp>
        <p:nvSpPr>
          <p:cNvPr id="7" name="Номер слайда 6">
            <a:extLst>
              <a:ext uri="{FF2B5EF4-FFF2-40B4-BE49-F238E27FC236}">
                <a16:creationId xmlns:a16="http://schemas.microsoft.com/office/drawing/2014/main" id="{1B153324-4C16-41F8-95F0-150E00EA3E6B}"/>
              </a:ext>
            </a:extLst>
          </p:cNvPr>
          <p:cNvSpPr>
            <a:spLocks noGrp="1"/>
          </p:cNvSpPr>
          <p:nvPr>
            <p:ph type="sldNum" sz="quarter" idx="12"/>
          </p:nvPr>
        </p:nvSpPr>
        <p:spPr/>
        <p:txBody>
          <a:bodyPr/>
          <a:lstStyle>
            <a:lvl1pPr>
              <a:defRPr/>
            </a:lvl1pPr>
          </a:lstStyle>
          <a:p>
            <a:fld id="{5D625B92-CE8E-45F0-95B9-4C9A63DF50F6}" type="slidenum">
              <a:rPr lang="ru-RU" altLang="ru-RU"/>
              <a:pPr/>
              <a:t>‹#›</a:t>
            </a:fld>
            <a:endParaRPr lang="ru-RU" altLang="ru-RU"/>
          </a:p>
        </p:txBody>
      </p:sp>
    </p:spTree>
    <p:extLst>
      <p:ext uri="{BB962C8B-B14F-4D97-AF65-F5344CB8AC3E}">
        <p14:creationId xmlns:p14="http://schemas.microsoft.com/office/powerpoint/2010/main" val="936124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CDC94E-6B3B-48AD-ABAC-9049CD8A90D4}"/>
              </a:ext>
            </a:extLst>
          </p:cNvPr>
          <p:cNvSpPr>
            <a:spLocks noGrp="1"/>
          </p:cNvSpPr>
          <p:nvPr>
            <p:ph type="title"/>
          </p:nvPr>
        </p:nvSpPr>
        <p:spPr>
          <a:xfrm>
            <a:off x="630238" y="365125"/>
            <a:ext cx="78867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04A1742A-F093-4AC8-8A07-ED100038E9E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267ADE6-132C-47FE-9CAF-BB1E5E0919DC}"/>
              </a:ext>
            </a:extLst>
          </p:cNvPr>
          <p:cNvSpPr>
            <a:spLocks noGrp="1"/>
          </p:cNvSpPr>
          <p:nvPr>
            <p:ph sz="half" idx="2"/>
          </p:nvPr>
        </p:nvSpPr>
        <p:spPr>
          <a:xfrm>
            <a:off x="630238" y="2505075"/>
            <a:ext cx="386873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D160434B-548D-4238-B4A6-D042C7D3D0A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DAA8D555-2871-42D8-869E-DB15DECCD8F6}"/>
              </a:ext>
            </a:extLst>
          </p:cNvPr>
          <p:cNvSpPr>
            <a:spLocks noGrp="1"/>
          </p:cNvSpPr>
          <p:nvPr>
            <p:ph sz="quarter" idx="4"/>
          </p:nvPr>
        </p:nvSpPr>
        <p:spPr>
          <a:xfrm>
            <a:off x="4629150" y="2505075"/>
            <a:ext cx="38877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6171090-409C-49F1-9098-A5F9CA5CFB90}"/>
              </a:ext>
            </a:extLst>
          </p:cNvPr>
          <p:cNvSpPr>
            <a:spLocks noGrp="1"/>
          </p:cNvSpPr>
          <p:nvPr>
            <p:ph type="dt" sz="half" idx="10"/>
          </p:nvPr>
        </p:nvSpPr>
        <p:spPr/>
        <p:txBody>
          <a:bodyPr/>
          <a:lstStyle>
            <a:lvl1pPr>
              <a:defRPr/>
            </a:lvl1pPr>
          </a:lstStyle>
          <a:p>
            <a:endParaRPr lang="ru-RU" altLang="ru-RU"/>
          </a:p>
        </p:txBody>
      </p:sp>
      <p:sp>
        <p:nvSpPr>
          <p:cNvPr id="8" name="Нижний колонтитул 7">
            <a:extLst>
              <a:ext uri="{FF2B5EF4-FFF2-40B4-BE49-F238E27FC236}">
                <a16:creationId xmlns:a16="http://schemas.microsoft.com/office/drawing/2014/main" id="{DF5DF15F-1177-4E26-8C81-D5F52CB6DA32}"/>
              </a:ext>
            </a:extLst>
          </p:cNvPr>
          <p:cNvSpPr>
            <a:spLocks noGrp="1"/>
          </p:cNvSpPr>
          <p:nvPr>
            <p:ph type="ftr" sz="quarter" idx="11"/>
          </p:nvPr>
        </p:nvSpPr>
        <p:spPr/>
        <p:txBody>
          <a:bodyPr/>
          <a:lstStyle>
            <a:lvl1pPr>
              <a:defRPr/>
            </a:lvl1pPr>
          </a:lstStyle>
          <a:p>
            <a:endParaRPr lang="ru-RU" altLang="ru-RU"/>
          </a:p>
        </p:txBody>
      </p:sp>
      <p:sp>
        <p:nvSpPr>
          <p:cNvPr id="9" name="Номер слайда 8">
            <a:extLst>
              <a:ext uri="{FF2B5EF4-FFF2-40B4-BE49-F238E27FC236}">
                <a16:creationId xmlns:a16="http://schemas.microsoft.com/office/drawing/2014/main" id="{165BBD91-E4A2-4CC9-8D65-A46C5F94E0CD}"/>
              </a:ext>
            </a:extLst>
          </p:cNvPr>
          <p:cNvSpPr>
            <a:spLocks noGrp="1"/>
          </p:cNvSpPr>
          <p:nvPr>
            <p:ph type="sldNum" sz="quarter" idx="12"/>
          </p:nvPr>
        </p:nvSpPr>
        <p:spPr/>
        <p:txBody>
          <a:bodyPr/>
          <a:lstStyle>
            <a:lvl1pPr>
              <a:defRPr/>
            </a:lvl1pPr>
          </a:lstStyle>
          <a:p>
            <a:fld id="{D887EF3E-090D-4650-AD26-721E66A5202D}" type="slidenum">
              <a:rPr lang="ru-RU" altLang="ru-RU"/>
              <a:pPr/>
              <a:t>‹#›</a:t>
            </a:fld>
            <a:endParaRPr lang="ru-RU" altLang="ru-RU"/>
          </a:p>
        </p:txBody>
      </p:sp>
    </p:spTree>
    <p:extLst>
      <p:ext uri="{BB962C8B-B14F-4D97-AF65-F5344CB8AC3E}">
        <p14:creationId xmlns:p14="http://schemas.microsoft.com/office/powerpoint/2010/main" val="3266127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DB6C8E-4EEC-4B90-A024-D6C905D4DDFF}"/>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3455A03-B746-4CEE-AEF4-80A0A7460CEF}"/>
              </a:ext>
            </a:extLst>
          </p:cNvPr>
          <p:cNvSpPr>
            <a:spLocks noGrp="1"/>
          </p:cNvSpPr>
          <p:nvPr>
            <p:ph type="dt" sz="half" idx="10"/>
          </p:nvPr>
        </p:nvSpPr>
        <p:spPr/>
        <p:txBody>
          <a:bodyPr/>
          <a:lstStyle>
            <a:lvl1pPr>
              <a:defRPr/>
            </a:lvl1pPr>
          </a:lstStyle>
          <a:p>
            <a:endParaRPr lang="ru-RU" altLang="ru-RU"/>
          </a:p>
        </p:txBody>
      </p:sp>
      <p:sp>
        <p:nvSpPr>
          <p:cNvPr id="4" name="Нижний колонтитул 3">
            <a:extLst>
              <a:ext uri="{FF2B5EF4-FFF2-40B4-BE49-F238E27FC236}">
                <a16:creationId xmlns:a16="http://schemas.microsoft.com/office/drawing/2014/main" id="{4A2CC0FE-A03E-4EAC-9FA5-AD737FD7424E}"/>
              </a:ext>
            </a:extLst>
          </p:cNvPr>
          <p:cNvSpPr>
            <a:spLocks noGrp="1"/>
          </p:cNvSpPr>
          <p:nvPr>
            <p:ph type="ftr" sz="quarter" idx="11"/>
          </p:nvPr>
        </p:nvSpPr>
        <p:spPr/>
        <p:txBody>
          <a:bodyPr/>
          <a:lstStyle>
            <a:lvl1pPr>
              <a:defRPr/>
            </a:lvl1pPr>
          </a:lstStyle>
          <a:p>
            <a:endParaRPr lang="ru-RU" altLang="ru-RU"/>
          </a:p>
        </p:txBody>
      </p:sp>
      <p:sp>
        <p:nvSpPr>
          <p:cNvPr id="5" name="Номер слайда 4">
            <a:extLst>
              <a:ext uri="{FF2B5EF4-FFF2-40B4-BE49-F238E27FC236}">
                <a16:creationId xmlns:a16="http://schemas.microsoft.com/office/drawing/2014/main" id="{FC84C308-CFF3-45A0-8127-55A01C8293F6}"/>
              </a:ext>
            </a:extLst>
          </p:cNvPr>
          <p:cNvSpPr>
            <a:spLocks noGrp="1"/>
          </p:cNvSpPr>
          <p:nvPr>
            <p:ph type="sldNum" sz="quarter" idx="12"/>
          </p:nvPr>
        </p:nvSpPr>
        <p:spPr/>
        <p:txBody>
          <a:bodyPr/>
          <a:lstStyle>
            <a:lvl1pPr>
              <a:defRPr/>
            </a:lvl1pPr>
          </a:lstStyle>
          <a:p>
            <a:fld id="{7EA9D156-32FC-4F34-87B6-D5D14755C8E5}" type="slidenum">
              <a:rPr lang="ru-RU" altLang="ru-RU"/>
              <a:pPr/>
              <a:t>‹#›</a:t>
            </a:fld>
            <a:endParaRPr lang="ru-RU" altLang="ru-RU"/>
          </a:p>
        </p:txBody>
      </p:sp>
    </p:spTree>
    <p:extLst>
      <p:ext uri="{BB962C8B-B14F-4D97-AF65-F5344CB8AC3E}">
        <p14:creationId xmlns:p14="http://schemas.microsoft.com/office/powerpoint/2010/main" val="826572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77A6619-97B4-4089-9E8C-4613520E82B2}"/>
              </a:ext>
            </a:extLst>
          </p:cNvPr>
          <p:cNvSpPr>
            <a:spLocks noGrp="1"/>
          </p:cNvSpPr>
          <p:nvPr>
            <p:ph type="dt" sz="half" idx="10"/>
          </p:nvPr>
        </p:nvSpPr>
        <p:spPr/>
        <p:txBody>
          <a:bodyPr/>
          <a:lstStyle>
            <a:lvl1pPr>
              <a:defRPr/>
            </a:lvl1pPr>
          </a:lstStyle>
          <a:p>
            <a:endParaRPr lang="ru-RU" altLang="ru-RU"/>
          </a:p>
        </p:txBody>
      </p:sp>
      <p:sp>
        <p:nvSpPr>
          <p:cNvPr id="3" name="Нижний колонтитул 2">
            <a:extLst>
              <a:ext uri="{FF2B5EF4-FFF2-40B4-BE49-F238E27FC236}">
                <a16:creationId xmlns:a16="http://schemas.microsoft.com/office/drawing/2014/main" id="{D73B6AB5-8236-49B3-981B-3A97B892622C}"/>
              </a:ext>
            </a:extLst>
          </p:cNvPr>
          <p:cNvSpPr>
            <a:spLocks noGrp="1"/>
          </p:cNvSpPr>
          <p:nvPr>
            <p:ph type="ftr" sz="quarter" idx="11"/>
          </p:nvPr>
        </p:nvSpPr>
        <p:spPr/>
        <p:txBody>
          <a:bodyPr/>
          <a:lstStyle>
            <a:lvl1pPr>
              <a:defRPr/>
            </a:lvl1pPr>
          </a:lstStyle>
          <a:p>
            <a:endParaRPr lang="ru-RU" altLang="ru-RU"/>
          </a:p>
        </p:txBody>
      </p:sp>
      <p:sp>
        <p:nvSpPr>
          <p:cNvPr id="4" name="Номер слайда 3">
            <a:extLst>
              <a:ext uri="{FF2B5EF4-FFF2-40B4-BE49-F238E27FC236}">
                <a16:creationId xmlns:a16="http://schemas.microsoft.com/office/drawing/2014/main" id="{DC29E91A-0F76-481C-BE19-356C28D7811D}"/>
              </a:ext>
            </a:extLst>
          </p:cNvPr>
          <p:cNvSpPr>
            <a:spLocks noGrp="1"/>
          </p:cNvSpPr>
          <p:nvPr>
            <p:ph type="sldNum" sz="quarter" idx="12"/>
          </p:nvPr>
        </p:nvSpPr>
        <p:spPr/>
        <p:txBody>
          <a:bodyPr/>
          <a:lstStyle>
            <a:lvl1pPr>
              <a:defRPr/>
            </a:lvl1pPr>
          </a:lstStyle>
          <a:p>
            <a:fld id="{35B169B3-3D71-415F-A22B-67FAB3EE7E49}" type="slidenum">
              <a:rPr lang="ru-RU" altLang="ru-RU"/>
              <a:pPr/>
              <a:t>‹#›</a:t>
            </a:fld>
            <a:endParaRPr lang="ru-RU" altLang="ru-RU"/>
          </a:p>
        </p:txBody>
      </p:sp>
    </p:spTree>
    <p:extLst>
      <p:ext uri="{BB962C8B-B14F-4D97-AF65-F5344CB8AC3E}">
        <p14:creationId xmlns:p14="http://schemas.microsoft.com/office/powerpoint/2010/main" val="2884891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DA0196-9DD6-4F03-B2A2-A179F691991D}"/>
              </a:ext>
            </a:extLst>
          </p:cNvPr>
          <p:cNvSpPr>
            <a:spLocks noGrp="1"/>
          </p:cNvSpPr>
          <p:nvPr>
            <p:ph type="title"/>
          </p:nvPr>
        </p:nvSpPr>
        <p:spPr>
          <a:xfrm>
            <a:off x="630238" y="457200"/>
            <a:ext cx="2949575"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7FE7B7EC-8438-423C-B213-E288D169AA1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048E6262-5201-49AF-ACA5-5EAA153F4A2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030F210-4D40-4B42-9D69-9377AEC14508}"/>
              </a:ext>
            </a:extLst>
          </p:cNvPr>
          <p:cNvSpPr>
            <a:spLocks noGrp="1"/>
          </p:cNvSpPr>
          <p:nvPr>
            <p:ph type="dt" sz="half" idx="10"/>
          </p:nvPr>
        </p:nvSpPr>
        <p:spPr/>
        <p:txBody>
          <a:bodyPr/>
          <a:lstStyle>
            <a:lvl1pPr>
              <a:defRPr/>
            </a:lvl1pPr>
          </a:lstStyle>
          <a:p>
            <a:endParaRPr lang="ru-RU" altLang="ru-RU"/>
          </a:p>
        </p:txBody>
      </p:sp>
      <p:sp>
        <p:nvSpPr>
          <p:cNvPr id="6" name="Нижний колонтитул 5">
            <a:extLst>
              <a:ext uri="{FF2B5EF4-FFF2-40B4-BE49-F238E27FC236}">
                <a16:creationId xmlns:a16="http://schemas.microsoft.com/office/drawing/2014/main" id="{4A92A1D1-BC74-442D-BF94-908862B7BAE7}"/>
              </a:ext>
            </a:extLst>
          </p:cNvPr>
          <p:cNvSpPr>
            <a:spLocks noGrp="1"/>
          </p:cNvSpPr>
          <p:nvPr>
            <p:ph type="ftr" sz="quarter" idx="11"/>
          </p:nvPr>
        </p:nvSpPr>
        <p:spPr/>
        <p:txBody>
          <a:bodyPr/>
          <a:lstStyle>
            <a:lvl1pPr>
              <a:defRPr/>
            </a:lvl1pPr>
          </a:lstStyle>
          <a:p>
            <a:endParaRPr lang="ru-RU" altLang="ru-RU"/>
          </a:p>
        </p:txBody>
      </p:sp>
      <p:sp>
        <p:nvSpPr>
          <p:cNvPr id="7" name="Номер слайда 6">
            <a:extLst>
              <a:ext uri="{FF2B5EF4-FFF2-40B4-BE49-F238E27FC236}">
                <a16:creationId xmlns:a16="http://schemas.microsoft.com/office/drawing/2014/main" id="{78749BDD-446B-4C75-A420-DE5922DCBE38}"/>
              </a:ext>
            </a:extLst>
          </p:cNvPr>
          <p:cNvSpPr>
            <a:spLocks noGrp="1"/>
          </p:cNvSpPr>
          <p:nvPr>
            <p:ph type="sldNum" sz="quarter" idx="12"/>
          </p:nvPr>
        </p:nvSpPr>
        <p:spPr/>
        <p:txBody>
          <a:bodyPr/>
          <a:lstStyle>
            <a:lvl1pPr>
              <a:defRPr/>
            </a:lvl1pPr>
          </a:lstStyle>
          <a:p>
            <a:fld id="{29F28690-F511-4C13-9186-E4129E5AB9BF}" type="slidenum">
              <a:rPr lang="ru-RU" altLang="ru-RU"/>
              <a:pPr/>
              <a:t>‹#›</a:t>
            </a:fld>
            <a:endParaRPr lang="ru-RU" altLang="ru-RU"/>
          </a:p>
        </p:txBody>
      </p:sp>
    </p:spTree>
    <p:extLst>
      <p:ext uri="{BB962C8B-B14F-4D97-AF65-F5344CB8AC3E}">
        <p14:creationId xmlns:p14="http://schemas.microsoft.com/office/powerpoint/2010/main" val="1861836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BF379E-CAD5-41E0-A158-30B47376710A}"/>
              </a:ext>
            </a:extLst>
          </p:cNvPr>
          <p:cNvSpPr>
            <a:spLocks noGrp="1"/>
          </p:cNvSpPr>
          <p:nvPr>
            <p:ph type="title"/>
          </p:nvPr>
        </p:nvSpPr>
        <p:spPr>
          <a:xfrm>
            <a:off x="630238" y="457200"/>
            <a:ext cx="2949575"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8F584C0-1127-4C22-8085-498CE8088A7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FDB2C3E-37F8-4C2B-A620-184660B51FD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CB02A83-88E8-41F3-93D3-7C37F4BD1D75}"/>
              </a:ext>
            </a:extLst>
          </p:cNvPr>
          <p:cNvSpPr>
            <a:spLocks noGrp="1"/>
          </p:cNvSpPr>
          <p:nvPr>
            <p:ph type="dt" sz="half" idx="10"/>
          </p:nvPr>
        </p:nvSpPr>
        <p:spPr/>
        <p:txBody>
          <a:bodyPr/>
          <a:lstStyle>
            <a:lvl1pPr>
              <a:defRPr/>
            </a:lvl1pPr>
          </a:lstStyle>
          <a:p>
            <a:endParaRPr lang="ru-RU" altLang="ru-RU"/>
          </a:p>
        </p:txBody>
      </p:sp>
      <p:sp>
        <p:nvSpPr>
          <p:cNvPr id="6" name="Нижний колонтитул 5">
            <a:extLst>
              <a:ext uri="{FF2B5EF4-FFF2-40B4-BE49-F238E27FC236}">
                <a16:creationId xmlns:a16="http://schemas.microsoft.com/office/drawing/2014/main" id="{773CC416-59DA-48A1-B6D8-6FAADC21C0FF}"/>
              </a:ext>
            </a:extLst>
          </p:cNvPr>
          <p:cNvSpPr>
            <a:spLocks noGrp="1"/>
          </p:cNvSpPr>
          <p:nvPr>
            <p:ph type="ftr" sz="quarter" idx="11"/>
          </p:nvPr>
        </p:nvSpPr>
        <p:spPr/>
        <p:txBody>
          <a:bodyPr/>
          <a:lstStyle>
            <a:lvl1pPr>
              <a:defRPr/>
            </a:lvl1pPr>
          </a:lstStyle>
          <a:p>
            <a:endParaRPr lang="ru-RU" altLang="ru-RU"/>
          </a:p>
        </p:txBody>
      </p:sp>
      <p:sp>
        <p:nvSpPr>
          <p:cNvPr id="7" name="Номер слайда 6">
            <a:extLst>
              <a:ext uri="{FF2B5EF4-FFF2-40B4-BE49-F238E27FC236}">
                <a16:creationId xmlns:a16="http://schemas.microsoft.com/office/drawing/2014/main" id="{22D34184-857E-4E30-BC3F-4EC8D86E6621}"/>
              </a:ext>
            </a:extLst>
          </p:cNvPr>
          <p:cNvSpPr>
            <a:spLocks noGrp="1"/>
          </p:cNvSpPr>
          <p:nvPr>
            <p:ph type="sldNum" sz="quarter" idx="12"/>
          </p:nvPr>
        </p:nvSpPr>
        <p:spPr/>
        <p:txBody>
          <a:bodyPr/>
          <a:lstStyle>
            <a:lvl1pPr>
              <a:defRPr/>
            </a:lvl1pPr>
          </a:lstStyle>
          <a:p>
            <a:fld id="{4D9A114D-8138-4304-B636-D0B71919852C}" type="slidenum">
              <a:rPr lang="ru-RU" altLang="ru-RU"/>
              <a:pPr/>
              <a:t>‹#›</a:t>
            </a:fld>
            <a:endParaRPr lang="ru-RU" altLang="ru-RU"/>
          </a:p>
        </p:txBody>
      </p:sp>
    </p:spTree>
    <p:extLst>
      <p:ext uri="{BB962C8B-B14F-4D97-AF65-F5344CB8AC3E}">
        <p14:creationId xmlns:p14="http://schemas.microsoft.com/office/powerpoint/2010/main" val="201640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EC5EEF3-63AA-4BE2-8F35-6C71FD3490CE}"/>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Rectangle 3">
            <a:extLst>
              <a:ext uri="{FF2B5EF4-FFF2-40B4-BE49-F238E27FC236}">
                <a16:creationId xmlns:a16="http://schemas.microsoft.com/office/drawing/2014/main" id="{288C2D94-837A-4058-80F6-57745775ED36}"/>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1028" name="Rectangle 4">
            <a:extLst>
              <a:ext uri="{FF2B5EF4-FFF2-40B4-BE49-F238E27FC236}">
                <a16:creationId xmlns:a16="http://schemas.microsoft.com/office/drawing/2014/main" id="{39C8A747-6CF2-41E4-83C8-733BD0E0970C}"/>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ru-RU" altLang="ru-RU"/>
          </a:p>
        </p:txBody>
      </p:sp>
      <p:sp>
        <p:nvSpPr>
          <p:cNvPr id="1029" name="Rectangle 5">
            <a:extLst>
              <a:ext uri="{FF2B5EF4-FFF2-40B4-BE49-F238E27FC236}">
                <a16:creationId xmlns:a16="http://schemas.microsoft.com/office/drawing/2014/main" id="{B920E412-6666-44B8-8CE3-632A1DB59461}"/>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ru-RU" altLang="ru-RU"/>
          </a:p>
        </p:txBody>
      </p:sp>
      <p:sp>
        <p:nvSpPr>
          <p:cNvPr id="1030" name="Rectangle 6">
            <a:extLst>
              <a:ext uri="{FF2B5EF4-FFF2-40B4-BE49-F238E27FC236}">
                <a16:creationId xmlns:a16="http://schemas.microsoft.com/office/drawing/2014/main" id="{AD9B6638-E5DE-48E4-B068-4201F135319C}"/>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FAD09E0-DADD-4EA3-9268-E44FD1B65E56}"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297C6A00-C053-44A5-84AD-29630C13B249}"/>
              </a:ext>
            </a:extLst>
          </p:cNvPr>
          <p:cNvSpPr>
            <a:spLocks noGrp="1" noChangeArrowheads="1"/>
          </p:cNvSpPr>
          <p:nvPr>
            <p:ph type="title"/>
          </p:nvPr>
        </p:nvSpPr>
        <p:spPr>
          <a:xfrm>
            <a:off x="889933" y="692696"/>
            <a:ext cx="7668369" cy="1296144"/>
          </a:xfrm>
        </p:spPr>
        <p:txBody>
          <a:bodyPr/>
          <a:lstStyle/>
          <a:p>
            <a:br>
              <a:rPr lang="ru-RU" sz="3200" b="1" dirty="0">
                <a:solidFill>
                  <a:srgbClr val="0070C0"/>
                </a:solidFill>
              </a:rPr>
            </a:br>
            <a:r>
              <a:rPr lang="ru-RU" sz="2800" b="1" dirty="0">
                <a:solidFill>
                  <a:srgbClr val="002060"/>
                </a:solidFill>
              </a:rPr>
              <a:t>Использование мягких модулей для развития двигательной активности </a:t>
            </a:r>
            <a:br>
              <a:rPr lang="ru-RU" sz="2800" dirty="0">
                <a:solidFill>
                  <a:srgbClr val="002060"/>
                </a:solidFill>
              </a:rPr>
            </a:br>
            <a:r>
              <a:rPr lang="ru-RU" sz="2800" b="1" dirty="0">
                <a:solidFill>
                  <a:srgbClr val="002060"/>
                </a:solidFill>
              </a:rPr>
              <a:t>у детей дошкольного возраста</a:t>
            </a:r>
            <a:br>
              <a:rPr lang="ru-RU" sz="3200" dirty="0">
                <a:solidFill>
                  <a:srgbClr val="002060"/>
                </a:solidFill>
              </a:rPr>
            </a:br>
            <a:br>
              <a:rPr lang="ru-RU" sz="3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br>
            <a:endParaRPr lang="ru-RU" altLang="ru-RU" sz="3200" dirty="0">
              <a:solidFill>
                <a:srgbClr val="820000"/>
              </a:solidFill>
              <a:effectLst>
                <a:outerShdw blurRad="38100" dist="38100" dir="2700000" algn="tl">
                  <a:srgbClr val="000000">
                    <a:alpha val="43137"/>
                  </a:srgbClr>
                </a:outerShdw>
              </a:effectLst>
            </a:endParaRPr>
          </a:p>
        </p:txBody>
      </p:sp>
      <p:sp>
        <p:nvSpPr>
          <p:cNvPr id="14339" name="Rectangle 3">
            <a:extLst>
              <a:ext uri="{FF2B5EF4-FFF2-40B4-BE49-F238E27FC236}">
                <a16:creationId xmlns:a16="http://schemas.microsoft.com/office/drawing/2014/main" id="{A0E3D315-DEDE-4A19-831F-5A485EADC501}"/>
              </a:ext>
            </a:extLst>
          </p:cNvPr>
          <p:cNvSpPr>
            <a:spLocks noGrp="1" noChangeArrowheads="1"/>
          </p:cNvSpPr>
          <p:nvPr>
            <p:ph type="body" idx="1"/>
          </p:nvPr>
        </p:nvSpPr>
        <p:spPr>
          <a:xfrm>
            <a:off x="4932040" y="4437112"/>
            <a:ext cx="3707929" cy="1944638"/>
          </a:xfrm>
        </p:spPr>
        <p:txBody>
          <a:bodyPr/>
          <a:lstStyle/>
          <a:p>
            <a:pPr algn="r">
              <a:spcBef>
                <a:spcPts val="0"/>
              </a:spcBef>
              <a:buFontTx/>
              <a:buNone/>
            </a:pPr>
            <a:endParaRPr lang="ru-RU" altLang="ru-RU" sz="1800" dirty="0">
              <a:solidFill>
                <a:srgbClr val="0070C0"/>
              </a:solidFill>
            </a:endParaRPr>
          </a:p>
          <a:p>
            <a:pPr algn="r">
              <a:spcBef>
                <a:spcPts val="0"/>
              </a:spcBef>
              <a:buFontTx/>
              <a:buNone/>
            </a:pPr>
            <a:endParaRPr lang="ru-RU" altLang="ru-RU" sz="1400" dirty="0">
              <a:solidFill>
                <a:srgbClr val="0070C0"/>
              </a:solidFill>
            </a:endParaRPr>
          </a:p>
          <a:p>
            <a:pPr algn="r">
              <a:spcBef>
                <a:spcPts val="0"/>
              </a:spcBef>
              <a:buFontTx/>
              <a:buNone/>
            </a:pPr>
            <a:endParaRPr lang="ru-RU" altLang="ru-RU" sz="1400" dirty="0">
              <a:solidFill>
                <a:srgbClr val="0070C0"/>
              </a:solidFill>
            </a:endParaRPr>
          </a:p>
          <a:p>
            <a:pPr algn="r">
              <a:spcBef>
                <a:spcPts val="0"/>
              </a:spcBef>
              <a:buFontTx/>
              <a:buNone/>
            </a:pPr>
            <a:endParaRPr lang="ru-RU" altLang="ru-RU" sz="1400" dirty="0">
              <a:solidFill>
                <a:srgbClr val="0070C0"/>
              </a:solidFill>
            </a:endParaRPr>
          </a:p>
          <a:p>
            <a:pPr algn="r">
              <a:spcBef>
                <a:spcPts val="0"/>
              </a:spcBef>
              <a:buFontTx/>
              <a:buNone/>
            </a:pPr>
            <a:r>
              <a:rPr lang="ru-RU" altLang="ru-RU" sz="1400" b="1" dirty="0">
                <a:solidFill>
                  <a:srgbClr val="002060"/>
                </a:solidFill>
              </a:rPr>
              <a:t>Подготовила</a:t>
            </a:r>
          </a:p>
          <a:p>
            <a:pPr algn="r">
              <a:spcBef>
                <a:spcPts val="0"/>
              </a:spcBef>
              <a:buFontTx/>
              <a:buNone/>
            </a:pPr>
            <a:r>
              <a:rPr lang="ru-RU" altLang="ru-RU" sz="1400" b="1" dirty="0">
                <a:solidFill>
                  <a:srgbClr val="002060"/>
                </a:solidFill>
              </a:rPr>
              <a:t>Инструктор по физической культуре</a:t>
            </a:r>
          </a:p>
          <a:p>
            <a:pPr algn="r">
              <a:spcBef>
                <a:spcPts val="0"/>
              </a:spcBef>
              <a:buFontTx/>
              <a:buNone/>
            </a:pPr>
            <a:r>
              <a:rPr lang="ru-RU" altLang="ru-RU" sz="1400" b="1" dirty="0">
                <a:solidFill>
                  <a:srgbClr val="002060"/>
                </a:solidFill>
              </a:rPr>
              <a:t>МБДОУ «ДС №90 «Цветик-семицветик» </a:t>
            </a:r>
          </a:p>
          <a:p>
            <a:pPr algn="r">
              <a:spcBef>
                <a:spcPts val="0"/>
              </a:spcBef>
              <a:buFontTx/>
              <a:buNone/>
            </a:pPr>
            <a:r>
              <a:rPr lang="ru-RU" altLang="ru-RU" sz="1400" b="1" dirty="0">
                <a:solidFill>
                  <a:srgbClr val="002060"/>
                </a:solidFill>
              </a:rPr>
              <a:t>Вязникова С.Г.     </a:t>
            </a:r>
          </a:p>
        </p:txBody>
      </p:sp>
      <p:pic>
        <p:nvPicPr>
          <p:cNvPr id="3" name="Рисунок 2">
            <a:extLst>
              <a:ext uri="{FF2B5EF4-FFF2-40B4-BE49-F238E27FC236}">
                <a16:creationId xmlns:a16="http://schemas.microsoft.com/office/drawing/2014/main" id="{D2C2415A-BEC5-46DA-9009-208F0BE638F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95736" y="1844824"/>
            <a:ext cx="4696725" cy="36177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339">
                                            <p:txEl>
                                              <p:pRg st="4" end="4"/>
                                            </p:txEl>
                                          </p:spTgt>
                                        </p:tgtEl>
                                        <p:attrNameLst>
                                          <p:attrName>style.visibility</p:attrName>
                                        </p:attrNameLst>
                                      </p:cBhvr>
                                      <p:to>
                                        <p:strVal val="visible"/>
                                      </p:to>
                                    </p:set>
                                    <p:animEffect transition="in" filter="fade">
                                      <p:cBhvr>
                                        <p:cTn id="7" dur="1000"/>
                                        <p:tgtEl>
                                          <p:spTgt spid="14339">
                                            <p:txEl>
                                              <p:pRg st="4" end="4"/>
                                            </p:txEl>
                                          </p:spTgt>
                                        </p:tgtEl>
                                      </p:cBhvr>
                                    </p:animEffect>
                                    <p:anim calcmode="lin" valueType="num">
                                      <p:cBhvr>
                                        <p:cTn id="8" dur="10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1433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339">
                                            <p:txEl>
                                              <p:pRg st="5" end="5"/>
                                            </p:txEl>
                                          </p:spTgt>
                                        </p:tgtEl>
                                        <p:attrNameLst>
                                          <p:attrName>style.visibility</p:attrName>
                                        </p:attrNameLst>
                                      </p:cBhvr>
                                      <p:to>
                                        <p:strVal val="visible"/>
                                      </p:to>
                                    </p:set>
                                    <p:animEffect transition="in" filter="fade">
                                      <p:cBhvr>
                                        <p:cTn id="14" dur="1000"/>
                                        <p:tgtEl>
                                          <p:spTgt spid="14339">
                                            <p:txEl>
                                              <p:pRg st="5" end="5"/>
                                            </p:txEl>
                                          </p:spTgt>
                                        </p:tgtEl>
                                      </p:cBhvr>
                                    </p:animEffect>
                                    <p:anim calcmode="lin" valueType="num">
                                      <p:cBhvr>
                                        <p:cTn id="15" dur="1000" fill="hold"/>
                                        <p:tgtEl>
                                          <p:spTgt spid="14339">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1433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339">
                                            <p:txEl>
                                              <p:pRg st="6" end="6"/>
                                            </p:txEl>
                                          </p:spTgt>
                                        </p:tgtEl>
                                        <p:attrNameLst>
                                          <p:attrName>style.visibility</p:attrName>
                                        </p:attrNameLst>
                                      </p:cBhvr>
                                      <p:to>
                                        <p:strVal val="visible"/>
                                      </p:to>
                                    </p:set>
                                    <p:animEffect transition="in" filter="fade">
                                      <p:cBhvr>
                                        <p:cTn id="21" dur="1000"/>
                                        <p:tgtEl>
                                          <p:spTgt spid="14339">
                                            <p:txEl>
                                              <p:pRg st="6" end="6"/>
                                            </p:txEl>
                                          </p:spTgt>
                                        </p:tgtEl>
                                      </p:cBhvr>
                                    </p:animEffect>
                                    <p:anim calcmode="lin" valueType="num">
                                      <p:cBhvr>
                                        <p:cTn id="22" dur="1000" fill="hold"/>
                                        <p:tgtEl>
                                          <p:spTgt spid="14339">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1433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339">
                                            <p:txEl>
                                              <p:pRg st="7" end="7"/>
                                            </p:txEl>
                                          </p:spTgt>
                                        </p:tgtEl>
                                        <p:attrNameLst>
                                          <p:attrName>style.visibility</p:attrName>
                                        </p:attrNameLst>
                                      </p:cBhvr>
                                      <p:to>
                                        <p:strVal val="visible"/>
                                      </p:to>
                                    </p:set>
                                    <p:animEffect transition="in" filter="fade">
                                      <p:cBhvr>
                                        <p:cTn id="28" dur="1000"/>
                                        <p:tgtEl>
                                          <p:spTgt spid="14339">
                                            <p:txEl>
                                              <p:pRg st="7" end="7"/>
                                            </p:txEl>
                                          </p:spTgt>
                                        </p:tgtEl>
                                      </p:cBhvr>
                                    </p:animEffect>
                                    <p:anim calcmode="lin" valueType="num">
                                      <p:cBhvr>
                                        <p:cTn id="29" dur="1000" fill="hold"/>
                                        <p:tgtEl>
                                          <p:spTgt spid="14339">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14339">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B2CAC934-851E-475C-B7CF-722F32498D0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43608" y="2780928"/>
            <a:ext cx="7776864" cy="3756621"/>
          </a:xfrm>
          <a:prstGeom prst="rect">
            <a:avLst/>
          </a:prstGeom>
          <a:ln>
            <a:noFill/>
          </a:ln>
          <a:effectLst>
            <a:softEdge rad="112500"/>
          </a:effectLst>
        </p:spPr>
      </p:pic>
      <p:sp>
        <p:nvSpPr>
          <p:cNvPr id="5" name="TextBox 4">
            <a:extLst>
              <a:ext uri="{FF2B5EF4-FFF2-40B4-BE49-F238E27FC236}">
                <a16:creationId xmlns:a16="http://schemas.microsoft.com/office/drawing/2014/main" id="{10A8E00B-5F86-4B13-8503-4B38205D88D5}"/>
              </a:ext>
            </a:extLst>
          </p:cNvPr>
          <p:cNvSpPr txBox="1"/>
          <p:nvPr/>
        </p:nvSpPr>
        <p:spPr>
          <a:xfrm>
            <a:off x="2123728" y="548680"/>
            <a:ext cx="6696744" cy="2308324"/>
          </a:xfrm>
          <a:prstGeom prst="rect">
            <a:avLst/>
          </a:prstGeom>
          <a:noFill/>
        </p:spPr>
        <p:txBody>
          <a:bodyPr wrap="square">
            <a:spAutoFit/>
          </a:bodyPr>
          <a:lstStyle/>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              8. «БЫСТРЫЕ ПИНГВИНЫ».</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800" b="1" dirty="0">
                <a:solidFill>
                  <a:schemeClr val="accent2"/>
                </a:solidFill>
                <a:effectLst/>
                <a:latin typeface="Times New Roman" panose="02020603050405020304" pitchFamily="18" charset="0"/>
                <a:ea typeface="Times New Roman" panose="02020603050405020304" pitchFamily="18" charset="0"/>
              </a:rPr>
              <a:t>      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800" b="1" dirty="0">
                <a:solidFill>
                  <a:schemeClr val="accent2"/>
                </a:solidFill>
                <a:effectLst/>
                <a:latin typeface="Times New Roman" panose="02020603050405020304" pitchFamily="18" charset="0"/>
                <a:ea typeface="Times New Roman" panose="02020603050405020304" pitchFamily="18" charset="0"/>
              </a:rPr>
              <a:t>Цель:</a:t>
            </a:r>
            <a:r>
              <a:rPr lang="ru-RU" sz="1800" dirty="0">
                <a:solidFill>
                  <a:schemeClr val="accent2"/>
                </a:solidFill>
                <a:effectLst/>
                <a:latin typeface="Times New Roman" panose="02020603050405020304" pitchFamily="18" charset="0"/>
                <a:ea typeface="Times New Roman" panose="02020603050405020304" pitchFamily="18" charset="0"/>
              </a:rPr>
              <a:t> учить детей сохранять устойчивое положение тела во время ходьбы с предметами, развивать силу ног.</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800" dirty="0">
                <a:solidFill>
                  <a:schemeClr val="accent2"/>
                </a:solidFill>
                <a:effectLst/>
                <a:latin typeface="Times New Roman" panose="02020603050405020304" pitchFamily="18" charset="0"/>
                <a:ea typeface="Times New Roman" panose="02020603050405020304" pitchFamily="18" charset="0"/>
              </a:rPr>
              <a:t>Дети выстраиваются в шеренгу, мягкий модуль (цилиндр) дети зажимают между колен. По сигналу дети быстрым шагом передвигаются на противоположную сторону. Тот, кто пересечет первым линию, тот и победитель.</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92128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9527DE-7A81-4EEF-887F-E074CE462B7C}"/>
              </a:ext>
            </a:extLst>
          </p:cNvPr>
          <p:cNvSpPr txBox="1"/>
          <p:nvPr/>
        </p:nvSpPr>
        <p:spPr>
          <a:xfrm>
            <a:off x="1043608" y="332656"/>
            <a:ext cx="7776864" cy="2031325"/>
          </a:xfrm>
          <a:prstGeom prst="rect">
            <a:avLst/>
          </a:prstGeom>
          <a:noFill/>
        </p:spPr>
        <p:txBody>
          <a:bodyPr wrap="square">
            <a:spAutoFit/>
          </a:bodyPr>
          <a:lstStyle/>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                            9. «КТО БЫСТРЕЕ».</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800" b="1" dirty="0">
                <a:solidFill>
                  <a:schemeClr val="accent2"/>
                </a:solidFill>
                <a:effectLst/>
                <a:latin typeface="Times New Roman" panose="02020603050405020304" pitchFamily="18" charset="0"/>
                <a:ea typeface="Times New Roman" panose="02020603050405020304" pitchFamily="18" charset="0"/>
              </a:rPr>
              <a:t>                      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800" b="1" dirty="0">
                <a:solidFill>
                  <a:schemeClr val="accent2"/>
                </a:solidFill>
                <a:effectLst/>
                <a:latin typeface="Times New Roman" panose="02020603050405020304" pitchFamily="18" charset="0"/>
                <a:ea typeface="Times New Roman" panose="02020603050405020304" pitchFamily="18" charset="0"/>
              </a:rPr>
              <a:t>            Цель: </a:t>
            </a:r>
            <a:r>
              <a:rPr lang="ru-RU" sz="1800" dirty="0">
                <a:solidFill>
                  <a:schemeClr val="accent2"/>
                </a:solidFill>
                <a:effectLst/>
                <a:latin typeface="Times New Roman" panose="02020603050405020304" pitchFamily="18" charset="0"/>
                <a:ea typeface="Times New Roman" panose="02020603050405020304" pitchFamily="18" charset="0"/>
              </a:rPr>
              <a:t>развивать быстроту реакции, ловкость, внимательность.</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800" dirty="0">
                <a:solidFill>
                  <a:schemeClr val="accent2"/>
                </a:solidFill>
                <a:effectLst/>
                <a:latin typeface="Times New Roman" panose="02020603050405020304" pitchFamily="18" charset="0"/>
                <a:ea typeface="Times New Roman" panose="02020603050405020304" pitchFamily="18" charset="0"/>
              </a:rPr>
              <a:t>          Дети выстраиваются в шеренгу спиной к мягким модулям    (цилиндр), мягкие модули расположены от детей в 5м. По сигналу дети разворачиваются, бегут к мягким модулям. Победитель тот, кто добежит первым и коснется мягкого модуля.</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pic>
        <p:nvPicPr>
          <p:cNvPr id="5" name="Рисунок 4">
            <a:extLst>
              <a:ext uri="{FF2B5EF4-FFF2-40B4-BE49-F238E27FC236}">
                <a16:creationId xmlns:a16="http://schemas.microsoft.com/office/drawing/2014/main" id="{EF4A6CB4-5826-4EBF-868A-9387E48EB68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0992" y="2359880"/>
            <a:ext cx="4680520" cy="1918723"/>
          </a:xfrm>
          <a:prstGeom prst="rect">
            <a:avLst/>
          </a:prstGeom>
          <a:ln>
            <a:noFill/>
          </a:ln>
          <a:effectLst>
            <a:softEdge rad="112500"/>
          </a:effectLst>
        </p:spPr>
      </p:pic>
      <p:pic>
        <p:nvPicPr>
          <p:cNvPr id="7" name="Рисунок 6">
            <a:extLst>
              <a:ext uri="{FF2B5EF4-FFF2-40B4-BE49-F238E27FC236}">
                <a16:creationId xmlns:a16="http://schemas.microsoft.com/office/drawing/2014/main" id="{78AF8BC7-2B12-4803-BA53-3C0F81BD16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59829" y="2539514"/>
            <a:ext cx="3888432" cy="1944216"/>
          </a:xfrm>
          <a:prstGeom prst="rect">
            <a:avLst/>
          </a:prstGeom>
          <a:ln>
            <a:noFill/>
          </a:ln>
          <a:effectLst>
            <a:softEdge rad="112500"/>
          </a:effectLst>
        </p:spPr>
      </p:pic>
      <p:pic>
        <p:nvPicPr>
          <p:cNvPr id="9" name="Рисунок 8">
            <a:extLst>
              <a:ext uri="{FF2B5EF4-FFF2-40B4-BE49-F238E27FC236}">
                <a16:creationId xmlns:a16="http://schemas.microsoft.com/office/drawing/2014/main" id="{BD2B6B1D-50B4-4994-A234-F62290054C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44901" y="4285793"/>
            <a:ext cx="4878542" cy="2242188"/>
          </a:xfrm>
          <a:prstGeom prst="rect">
            <a:avLst/>
          </a:prstGeom>
          <a:ln>
            <a:noFill/>
          </a:ln>
          <a:effectLst>
            <a:softEdge rad="112500"/>
          </a:effectLst>
        </p:spPr>
      </p:pic>
    </p:spTree>
    <p:extLst>
      <p:ext uri="{BB962C8B-B14F-4D97-AF65-F5344CB8AC3E}">
        <p14:creationId xmlns:p14="http://schemas.microsoft.com/office/powerpoint/2010/main" val="1533466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FBE595-280F-4266-938D-257F97D8512D}"/>
              </a:ext>
            </a:extLst>
          </p:cNvPr>
          <p:cNvSpPr txBox="1"/>
          <p:nvPr/>
        </p:nvSpPr>
        <p:spPr>
          <a:xfrm>
            <a:off x="2123728" y="260648"/>
            <a:ext cx="6768752" cy="2800767"/>
          </a:xfrm>
          <a:prstGeom prst="rect">
            <a:avLst/>
          </a:prstGeom>
          <a:noFill/>
        </p:spPr>
        <p:txBody>
          <a:bodyPr wrap="square">
            <a:spAutoFit/>
          </a:bodyPr>
          <a:lstStyle/>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                      </a:t>
            </a:r>
          </a:p>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 10. «СИЛЬНЫЕ И БЫСТРЫЕ НОЖКИ».</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         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(треугольная призма).</a:t>
            </a: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Цель:</a:t>
            </a:r>
            <a:r>
              <a:rPr lang="ru-RU" sz="1600" dirty="0">
                <a:solidFill>
                  <a:schemeClr val="accent2"/>
                </a:solidFill>
                <a:effectLst/>
                <a:latin typeface="Times New Roman" panose="02020603050405020304" pitchFamily="18" charset="0"/>
                <a:ea typeface="Times New Roman" panose="02020603050405020304" pitchFamily="18" charset="0"/>
              </a:rPr>
              <a:t> развивать умение перепрыгивать через предметы двумя    ногами вперед, правым и левым боком способом перешагивания, упражнять в умении приземляться на полусогнутые ноги при перепрыгивании через предметы.</a:t>
            </a:r>
          </a:p>
          <a:p>
            <a:pPr indent="450215" algn="just"/>
            <a:r>
              <a:rPr lang="ru-RU" sz="1600" dirty="0">
                <a:solidFill>
                  <a:schemeClr val="accent2"/>
                </a:solidFill>
                <a:effectLst/>
                <a:latin typeface="Times New Roman" panose="02020603050405020304" pitchFamily="18" charset="0"/>
                <a:ea typeface="Times New Roman" panose="02020603050405020304" pitchFamily="18" charset="0"/>
              </a:rPr>
              <a:t>Дети выстраиваются в две колонны. На полу лежат мягкие модули(треугольные призмы) 5-7шт. на расстоянии 30-40см. Дети поочередно перепрыгивают через модули двумя ногами вперед.</a:t>
            </a:r>
          </a:p>
          <a:p>
            <a:pPr indent="450215" algn="just"/>
            <a:r>
              <a:rPr lang="ru-RU" sz="1600" dirty="0">
                <a:solidFill>
                  <a:schemeClr val="accent2"/>
                </a:solidFill>
                <a:effectLst/>
                <a:latin typeface="Times New Roman" panose="02020603050405020304" pitchFamily="18" charset="0"/>
                <a:ea typeface="Times New Roman" panose="02020603050405020304" pitchFamily="18" charset="0"/>
              </a:rPr>
              <a:t>Вариативность: правым и левым боком.</a:t>
            </a:r>
          </a:p>
        </p:txBody>
      </p:sp>
      <p:pic>
        <p:nvPicPr>
          <p:cNvPr id="5" name="Рисунок 4">
            <a:extLst>
              <a:ext uri="{FF2B5EF4-FFF2-40B4-BE49-F238E27FC236}">
                <a16:creationId xmlns:a16="http://schemas.microsoft.com/office/drawing/2014/main" id="{8D67DB16-A98E-45FA-8161-E29DC9A3A0C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5536" y="2992960"/>
            <a:ext cx="3123016" cy="3773644"/>
          </a:xfrm>
          <a:prstGeom prst="rect">
            <a:avLst/>
          </a:prstGeom>
          <a:ln>
            <a:noFill/>
          </a:ln>
          <a:effectLst>
            <a:softEdge rad="112500"/>
          </a:effectLst>
        </p:spPr>
      </p:pic>
      <p:pic>
        <p:nvPicPr>
          <p:cNvPr id="7" name="Рисунок 6">
            <a:extLst>
              <a:ext uri="{FF2B5EF4-FFF2-40B4-BE49-F238E27FC236}">
                <a16:creationId xmlns:a16="http://schemas.microsoft.com/office/drawing/2014/main" id="{AA73AAA5-DDA7-4E8A-8B58-CBC7FCFAFD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634783" y="3462266"/>
            <a:ext cx="5257697" cy="2835033"/>
          </a:xfrm>
          <a:prstGeom prst="rect">
            <a:avLst/>
          </a:prstGeom>
          <a:ln>
            <a:noFill/>
          </a:ln>
          <a:effectLst>
            <a:softEdge rad="112500"/>
          </a:effectLst>
        </p:spPr>
      </p:pic>
    </p:spTree>
    <p:extLst>
      <p:ext uri="{BB962C8B-B14F-4D97-AF65-F5344CB8AC3E}">
        <p14:creationId xmlns:p14="http://schemas.microsoft.com/office/powerpoint/2010/main" val="3012404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9CC445-05F0-4024-8703-5EAD82E9BCDE}"/>
              </a:ext>
            </a:extLst>
          </p:cNvPr>
          <p:cNvSpPr txBox="1"/>
          <p:nvPr/>
        </p:nvSpPr>
        <p:spPr>
          <a:xfrm>
            <a:off x="2339752" y="620688"/>
            <a:ext cx="6480720" cy="1815882"/>
          </a:xfrm>
          <a:prstGeom prst="rect">
            <a:avLst/>
          </a:prstGeom>
          <a:noFill/>
        </p:spPr>
        <p:txBody>
          <a:bodyPr wrap="square">
            <a:spAutoFit/>
          </a:bodyPr>
          <a:lstStyle/>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11. «ПЕРЕДАЧА В ПАРАХ».</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600" b="1" dirty="0">
                <a:solidFill>
                  <a:schemeClr val="accent2"/>
                </a:solidFill>
                <a:effectLst/>
                <a:latin typeface="Times New Roman" panose="02020603050405020304" pitchFamily="18" charset="0"/>
                <a:ea typeface="Times New Roman" panose="02020603050405020304" pitchFamily="18" charset="0"/>
              </a:rPr>
              <a:t>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(цилиндр).</a:t>
            </a:r>
          </a:p>
          <a:p>
            <a:pPr indent="457200" algn="just"/>
            <a:r>
              <a:rPr lang="ru-RU" sz="1600" b="1" dirty="0">
                <a:solidFill>
                  <a:schemeClr val="accent2"/>
                </a:solidFill>
                <a:effectLst/>
                <a:latin typeface="Times New Roman" panose="02020603050405020304" pitchFamily="18" charset="0"/>
                <a:ea typeface="Times New Roman" panose="02020603050405020304" pitchFamily="18" charset="0"/>
              </a:rPr>
              <a:t>Цель: </a:t>
            </a:r>
            <a:r>
              <a:rPr lang="ru-RU" sz="1600" dirty="0">
                <a:solidFill>
                  <a:schemeClr val="accent2"/>
                </a:solidFill>
                <a:effectLst/>
                <a:latin typeface="Times New Roman" panose="02020603050405020304" pitchFamily="18" charset="0"/>
                <a:ea typeface="Times New Roman" panose="02020603050405020304" pitchFamily="18" charset="0"/>
              </a:rPr>
              <a:t>развивать крупные, мелкие мышцы рук и верхнего плечевого пояса, координаций движений, умение работать в паре.</a:t>
            </a:r>
            <a:r>
              <a:rPr lang="ru-RU" sz="1600" b="1" dirty="0">
                <a:solidFill>
                  <a:schemeClr val="accent2"/>
                </a:solidFill>
                <a:effectLst/>
                <a:latin typeface="Times New Roman" panose="02020603050405020304" pitchFamily="18" charset="0"/>
                <a:ea typeface="Times New Roman" panose="02020603050405020304" pitchFamily="18" charset="0"/>
              </a:rPr>
              <a:t> </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600" dirty="0">
                <a:solidFill>
                  <a:schemeClr val="accent2"/>
                </a:solidFill>
                <a:effectLst/>
                <a:latin typeface="Times New Roman" panose="02020603050405020304" pitchFamily="18" charset="0"/>
                <a:ea typeface="Times New Roman" panose="02020603050405020304" pitchFamily="18" charset="0"/>
              </a:rPr>
              <a:t>Дети делятся по парам, встают спиной друг другу на расстоянии 30-40см. У одного из пар в руках мягкий модуль (цилиндр). Дети по очереди передают мягкий модуль (цилиндр) сверху, снизу, сбоку.</a:t>
            </a:r>
          </a:p>
        </p:txBody>
      </p:sp>
      <p:pic>
        <p:nvPicPr>
          <p:cNvPr id="5" name="Рисунок 4">
            <a:extLst>
              <a:ext uri="{FF2B5EF4-FFF2-40B4-BE49-F238E27FC236}">
                <a16:creationId xmlns:a16="http://schemas.microsoft.com/office/drawing/2014/main" id="{409FDF40-2FC0-4317-BDE1-862A1C98485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39"/>
          <a:stretch/>
        </p:blipFill>
        <p:spPr>
          <a:xfrm>
            <a:off x="2771800" y="2467199"/>
            <a:ext cx="5328592" cy="3977681"/>
          </a:xfrm>
          <a:prstGeom prst="rect">
            <a:avLst/>
          </a:prstGeom>
          <a:ln>
            <a:noFill/>
          </a:ln>
          <a:effectLst>
            <a:softEdge rad="112500"/>
          </a:effectLst>
        </p:spPr>
      </p:pic>
    </p:spTree>
    <p:extLst>
      <p:ext uri="{BB962C8B-B14F-4D97-AF65-F5344CB8AC3E}">
        <p14:creationId xmlns:p14="http://schemas.microsoft.com/office/powerpoint/2010/main" val="3068840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10F2CD-45D2-43F1-B4AC-B8D406FC8094}"/>
              </a:ext>
            </a:extLst>
          </p:cNvPr>
          <p:cNvSpPr txBox="1"/>
          <p:nvPr/>
        </p:nvSpPr>
        <p:spPr>
          <a:xfrm>
            <a:off x="1835696" y="908720"/>
            <a:ext cx="6768752" cy="1477328"/>
          </a:xfrm>
          <a:prstGeom prst="rect">
            <a:avLst/>
          </a:prstGeom>
          <a:noFill/>
        </p:spPr>
        <p:txBody>
          <a:bodyPr wrap="square">
            <a:spAutoFit/>
          </a:bodyPr>
          <a:lstStyle/>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          12. «ПРОЙДИ ПО МОСТИКУ».</a:t>
            </a:r>
            <a:endParaRPr lang="ru-RU" sz="1600" b="1" dirty="0">
              <a:solidFill>
                <a:schemeClr val="accent2"/>
              </a:solidFill>
              <a:effectLst/>
              <a:latin typeface="Times New Roman" panose="02020603050405020304" pitchFamily="18" charset="0"/>
              <a:ea typeface="Times New Roman" panose="02020603050405020304" pitchFamily="18" charset="0"/>
            </a:endParaRPr>
          </a:p>
          <a:p>
            <a:pPr lvl="0" algn="just"/>
            <a:r>
              <a:rPr lang="ru-RU" sz="1800" b="1" dirty="0">
                <a:solidFill>
                  <a:schemeClr val="accent2"/>
                </a:solidFill>
                <a:effectLst/>
                <a:latin typeface="Times New Roman" panose="02020603050405020304" pitchFamily="18" charset="0"/>
                <a:ea typeface="Times New Roman" panose="02020603050405020304" pitchFamily="18" charset="0"/>
              </a:rPr>
              <a:t>           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b="1" dirty="0">
                <a:solidFill>
                  <a:schemeClr val="accent2"/>
                </a:solidFill>
                <a:effectLst/>
                <a:latin typeface="Times New Roman" panose="02020603050405020304" pitchFamily="18" charset="0"/>
                <a:ea typeface="Times New Roman" panose="02020603050405020304" pitchFamily="18" charset="0"/>
              </a:rPr>
              <a:t>       Цель: </a:t>
            </a:r>
            <a:r>
              <a:rPr lang="ru-RU" sz="1800" dirty="0">
                <a:solidFill>
                  <a:schemeClr val="accent2"/>
                </a:solidFill>
                <a:effectLst/>
                <a:latin typeface="Times New Roman" panose="02020603050405020304" pitchFamily="18" charset="0"/>
                <a:ea typeface="Times New Roman" panose="02020603050405020304" pitchFamily="18" charset="0"/>
              </a:rPr>
              <a:t>развивать ловкость, координацию движений.</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dirty="0">
                <a:solidFill>
                  <a:schemeClr val="accent2"/>
                </a:solidFill>
                <a:effectLst/>
                <a:latin typeface="Times New Roman" panose="02020603050405020304" pitchFamily="18" charset="0"/>
                <a:ea typeface="Times New Roman" panose="02020603050405020304" pitchFamily="18" charset="0"/>
              </a:rPr>
              <a:t>    Из 7 мягких модулей выстроен мостик, по которому дети                  проходят лицом вперед. Вариативность: правым, левым боком.</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pic>
        <p:nvPicPr>
          <p:cNvPr id="5" name="Рисунок 4">
            <a:extLst>
              <a:ext uri="{FF2B5EF4-FFF2-40B4-BE49-F238E27FC236}">
                <a16:creationId xmlns:a16="http://schemas.microsoft.com/office/drawing/2014/main" id="{6C963EB2-B68F-47C4-B8F7-0640C2EE4CD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03648" y="2469592"/>
            <a:ext cx="7040557" cy="4004721"/>
          </a:xfrm>
          <a:prstGeom prst="rect">
            <a:avLst/>
          </a:prstGeom>
          <a:ln>
            <a:noFill/>
          </a:ln>
          <a:effectLst>
            <a:softEdge rad="112500"/>
          </a:effectLst>
        </p:spPr>
      </p:pic>
    </p:spTree>
    <p:extLst>
      <p:ext uri="{BB962C8B-B14F-4D97-AF65-F5344CB8AC3E}">
        <p14:creationId xmlns:p14="http://schemas.microsoft.com/office/powerpoint/2010/main" val="1643268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BAF398-E262-400C-91AE-19B517F02B62}"/>
              </a:ext>
            </a:extLst>
          </p:cNvPr>
          <p:cNvSpPr txBox="1"/>
          <p:nvPr/>
        </p:nvSpPr>
        <p:spPr>
          <a:xfrm>
            <a:off x="2339752" y="476672"/>
            <a:ext cx="6336704" cy="1754326"/>
          </a:xfrm>
          <a:prstGeom prst="rect">
            <a:avLst/>
          </a:prstGeom>
          <a:noFill/>
        </p:spPr>
        <p:txBody>
          <a:bodyPr wrap="square">
            <a:spAutoFit/>
          </a:bodyPr>
          <a:lstStyle/>
          <a:p>
            <a:pPr lvl="0" indent="457200" algn="just"/>
            <a:endParaRPr lang="ru-RU" sz="1800" b="1" dirty="0">
              <a:solidFill>
                <a:schemeClr val="accent2"/>
              </a:solidFill>
              <a:effectLst/>
              <a:latin typeface="Times New Roman" panose="02020603050405020304" pitchFamily="18" charset="0"/>
              <a:ea typeface="Times New Roman" panose="02020603050405020304" pitchFamily="18" charset="0"/>
            </a:endParaRPr>
          </a:p>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13</a:t>
            </a:r>
            <a:r>
              <a:rPr lang="ru-RU" sz="1800" dirty="0">
                <a:solidFill>
                  <a:srgbClr val="000000"/>
                </a:solidFill>
                <a:effectLst/>
                <a:latin typeface="Times New Roman" panose="02020603050405020304" pitchFamily="18" charset="0"/>
                <a:ea typeface="Times New Roman" panose="02020603050405020304" pitchFamily="18" charset="0"/>
              </a:rPr>
              <a:t>. </a:t>
            </a:r>
            <a:r>
              <a:rPr lang="ru-RU" sz="1800" b="1" dirty="0">
                <a:solidFill>
                  <a:schemeClr val="accent2"/>
                </a:solidFill>
                <a:effectLst/>
                <a:latin typeface="Times New Roman" panose="02020603050405020304" pitchFamily="18" charset="0"/>
                <a:ea typeface="Times New Roman" panose="02020603050405020304" pitchFamily="18" charset="0"/>
              </a:rPr>
              <a:t>«ЦАПЛЯ НА ВОДЕ».</a:t>
            </a:r>
            <a:endParaRPr lang="ru-RU" sz="1600" dirty="0">
              <a:solidFill>
                <a:schemeClr val="accent2"/>
              </a:solidFill>
              <a:ea typeface="Times New Roman" panose="02020603050405020304" pitchFamily="18" charset="0"/>
            </a:endParaRPr>
          </a:p>
          <a:p>
            <a:pPr lvl="0" algn="just"/>
            <a:r>
              <a:rPr lang="ru-RU" sz="1800" b="1" dirty="0">
                <a:solidFill>
                  <a:schemeClr val="accent2"/>
                </a:solidFill>
                <a:effectLst/>
                <a:latin typeface="Times New Roman" panose="02020603050405020304" pitchFamily="18" charset="0"/>
                <a:ea typeface="Times New Roman" panose="02020603050405020304" pitchFamily="18" charset="0"/>
              </a:rPr>
              <a:t>      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b="1" dirty="0">
                <a:solidFill>
                  <a:schemeClr val="accent2"/>
                </a:solidFill>
                <a:effectLst/>
                <a:latin typeface="Times New Roman" panose="02020603050405020304" pitchFamily="18" charset="0"/>
                <a:ea typeface="Times New Roman" panose="02020603050405020304" pitchFamily="18" charset="0"/>
              </a:rPr>
              <a:t>   Цель:</a:t>
            </a:r>
            <a:r>
              <a:rPr lang="ru-RU" sz="1800" dirty="0">
                <a:solidFill>
                  <a:schemeClr val="accent2"/>
                </a:solidFill>
                <a:effectLst/>
                <a:latin typeface="Times New Roman" panose="02020603050405020304" pitchFamily="18" charset="0"/>
                <a:ea typeface="Times New Roman" panose="02020603050405020304" pitchFamily="18" charset="0"/>
              </a:rPr>
              <a:t> развивать равновесию.</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dirty="0">
                <a:solidFill>
                  <a:schemeClr val="accent2"/>
                </a:solidFill>
                <a:effectLst/>
                <a:latin typeface="Times New Roman" panose="02020603050405020304" pitchFamily="18" charset="0"/>
                <a:ea typeface="Times New Roman" panose="02020603050405020304" pitchFamily="18" charset="0"/>
              </a:rPr>
              <a:t>Дети встают на правой(левой) ноге, на мягком модуле (цилиндре) стараются удержать равновесие.</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pic>
        <p:nvPicPr>
          <p:cNvPr id="5" name="Рисунок 4">
            <a:extLst>
              <a:ext uri="{FF2B5EF4-FFF2-40B4-BE49-F238E27FC236}">
                <a16:creationId xmlns:a16="http://schemas.microsoft.com/office/drawing/2014/main" id="{1A54C7B3-F195-4C99-AD42-526AF4DE215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3364" y="2282316"/>
            <a:ext cx="7752604" cy="3954996"/>
          </a:xfrm>
          <a:prstGeom prst="rect">
            <a:avLst/>
          </a:prstGeom>
          <a:ln>
            <a:noFill/>
          </a:ln>
          <a:effectLst>
            <a:softEdge rad="112500"/>
          </a:effectLst>
        </p:spPr>
      </p:pic>
    </p:spTree>
    <p:extLst>
      <p:ext uri="{BB962C8B-B14F-4D97-AF65-F5344CB8AC3E}">
        <p14:creationId xmlns:p14="http://schemas.microsoft.com/office/powerpoint/2010/main" val="865939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CD39B39-100F-4AFC-98D6-5FEC1640DEF3}"/>
              </a:ext>
            </a:extLst>
          </p:cNvPr>
          <p:cNvSpPr txBox="1"/>
          <p:nvPr/>
        </p:nvSpPr>
        <p:spPr>
          <a:xfrm>
            <a:off x="2051720" y="548681"/>
            <a:ext cx="6624736" cy="2031325"/>
          </a:xfrm>
          <a:prstGeom prst="rect">
            <a:avLst/>
          </a:prstGeom>
          <a:noFill/>
        </p:spPr>
        <p:txBody>
          <a:bodyPr wrap="square">
            <a:spAutoFit/>
          </a:bodyPr>
          <a:lstStyle/>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          </a:t>
            </a:r>
          </a:p>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              14. «БРЕВНЫШКО».</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b="1" dirty="0">
                <a:solidFill>
                  <a:schemeClr val="accent2"/>
                </a:solidFill>
                <a:effectLst/>
                <a:latin typeface="Times New Roman" panose="02020603050405020304" pitchFamily="18" charset="0"/>
                <a:ea typeface="Times New Roman" panose="02020603050405020304" pitchFamily="18" charset="0"/>
              </a:rPr>
              <a:t>           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длинный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b="1" dirty="0">
                <a:solidFill>
                  <a:schemeClr val="accent2"/>
                </a:solidFill>
                <a:effectLst/>
                <a:latin typeface="Times New Roman" panose="02020603050405020304" pitchFamily="18" charset="0"/>
                <a:ea typeface="Times New Roman" panose="02020603050405020304" pitchFamily="18" charset="0"/>
              </a:rPr>
              <a:t>      Цель: </a:t>
            </a:r>
            <a:r>
              <a:rPr lang="ru-RU" sz="1800" dirty="0">
                <a:solidFill>
                  <a:schemeClr val="accent2"/>
                </a:solidFill>
                <a:effectLst/>
                <a:latin typeface="Times New Roman" panose="02020603050405020304" pitchFamily="18" charset="0"/>
                <a:ea typeface="Times New Roman" panose="02020603050405020304" pitchFamily="18" charset="0"/>
              </a:rPr>
              <a:t>развивать мелкую моторику рук, умение работать в паре. </a:t>
            </a:r>
            <a:r>
              <a:rPr lang="ru-RU" sz="1800" b="1" dirty="0">
                <a:solidFill>
                  <a:schemeClr val="accent2"/>
                </a:solidFill>
                <a:effectLst/>
                <a:latin typeface="Times New Roman" panose="02020603050405020304" pitchFamily="18" charset="0"/>
                <a:ea typeface="Times New Roman" panose="02020603050405020304" pitchFamily="18" charset="0"/>
              </a:rPr>
              <a:t> </a:t>
            </a:r>
            <a:endParaRPr lang="ru-RU" sz="1600" dirty="0">
              <a:solidFill>
                <a:schemeClr val="accent2"/>
              </a:solidFill>
              <a:effectLst/>
              <a:latin typeface="Times New Roman" panose="02020603050405020304" pitchFamily="18" charset="0"/>
              <a:ea typeface="Times New Roman" panose="02020603050405020304" pitchFamily="18" charset="0"/>
            </a:endParaRPr>
          </a:p>
          <a:p>
            <a:pPr algn="just"/>
            <a:r>
              <a:rPr lang="ru-RU" sz="1800" dirty="0">
                <a:solidFill>
                  <a:schemeClr val="accent2"/>
                </a:solidFill>
                <a:effectLst/>
                <a:latin typeface="Times New Roman" panose="02020603050405020304" pitchFamily="18" charset="0"/>
                <a:ea typeface="Times New Roman" panose="02020603050405020304" pitchFamily="18" charset="0"/>
              </a:rPr>
              <a:t>       Дети делятся по парам, затем прокатывают в паре мягкий модуль (цилиндр) в прямом направлении, а также назад.</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pic>
        <p:nvPicPr>
          <p:cNvPr id="7" name="Рисунок 6">
            <a:extLst>
              <a:ext uri="{FF2B5EF4-FFF2-40B4-BE49-F238E27FC236}">
                <a16:creationId xmlns:a16="http://schemas.microsoft.com/office/drawing/2014/main" id="{970C3B83-6656-4CDC-A378-ED437B91FA4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3568" y="2640564"/>
            <a:ext cx="8100392" cy="3570991"/>
          </a:xfrm>
          <a:prstGeom prst="rect">
            <a:avLst/>
          </a:prstGeom>
          <a:ln>
            <a:noFill/>
          </a:ln>
          <a:effectLst>
            <a:softEdge rad="112500"/>
          </a:effectLst>
        </p:spPr>
      </p:pic>
    </p:spTree>
    <p:extLst>
      <p:ext uri="{BB962C8B-B14F-4D97-AF65-F5344CB8AC3E}">
        <p14:creationId xmlns:p14="http://schemas.microsoft.com/office/powerpoint/2010/main" val="1365280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CC2291-34F2-4FAD-888E-591A1B096B28}"/>
              </a:ext>
            </a:extLst>
          </p:cNvPr>
          <p:cNvSpPr txBox="1"/>
          <p:nvPr/>
        </p:nvSpPr>
        <p:spPr>
          <a:xfrm>
            <a:off x="2267744" y="620688"/>
            <a:ext cx="6408712" cy="1323439"/>
          </a:xfrm>
          <a:prstGeom prst="rect">
            <a:avLst/>
          </a:prstGeom>
          <a:noFill/>
        </p:spPr>
        <p:txBody>
          <a:bodyPr wrap="square">
            <a:spAutoFit/>
          </a:bodyPr>
          <a:lstStyle/>
          <a:p>
            <a:pPr lvl="0" indent="457200" algn="just"/>
            <a:endParaRPr lang="ru-RU" sz="1600" b="1" dirty="0">
              <a:solidFill>
                <a:schemeClr val="accent2"/>
              </a:solidFill>
              <a:effectLst/>
              <a:latin typeface="Times New Roman" panose="02020603050405020304" pitchFamily="18" charset="0"/>
              <a:ea typeface="Times New Roman" panose="02020603050405020304" pitchFamily="18" charset="0"/>
            </a:endParaRPr>
          </a:p>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15. «ПЕРЕШАГНИ ПРЕПЯТСТВИЕ С ДРУГОМ».</a:t>
            </a:r>
            <a:endParaRPr lang="ru-RU" sz="1600" dirty="0">
              <a:solidFill>
                <a:schemeClr val="accent2"/>
              </a:solidFill>
              <a:ea typeface="Times New Roman" panose="02020603050405020304" pitchFamily="18" charset="0"/>
            </a:endParaRPr>
          </a:p>
          <a:p>
            <a:pPr lvl="0" algn="just"/>
            <a:r>
              <a:rPr lang="ru-RU" sz="1600" b="1" dirty="0">
                <a:solidFill>
                  <a:schemeClr val="accent2"/>
                </a:solidFill>
                <a:effectLst/>
                <a:latin typeface="Times New Roman" panose="02020603050405020304" pitchFamily="18" charset="0"/>
                <a:ea typeface="Times New Roman" panose="02020603050405020304" pitchFamily="18" charset="0"/>
              </a:rPr>
              <a:t>Инвентарь: мягкий модуль (параллелепипед).</a:t>
            </a:r>
            <a:endParaRPr lang="ru-RU" sz="1600" dirty="0">
              <a:solidFill>
                <a:schemeClr val="accent2"/>
              </a:solidFill>
              <a:ea typeface="Times New Roman" panose="02020603050405020304" pitchFamily="18" charset="0"/>
            </a:endParaRPr>
          </a:p>
          <a:p>
            <a:pPr lvl="0" algn="just"/>
            <a:r>
              <a:rPr lang="ru-RU" sz="1600" b="1" dirty="0">
                <a:solidFill>
                  <a:schemeClr val="accent2"/>
                </a:solidFill>
                <a:effectLst/>
                <a:latin typeface="Times New Roman" panose="02020603050405020304" pitchFamily="18" charset="0"/>
                <a:ea typeface="Times New Roman" panose="02020603050405020304" pitchFamily="18" charset="0"/>
              </a:rPr>
              <a:t>Цель:</a:t>
            </a:r>
            <a:r>
              <a:rPr lang="ru-RU" sz="1600" dirty="0">
                <a:solidFill>
                  <a:schemeClr val="accent2"/>
                </a:solidFill>
                <a:effectLst/>
                <a:latin typeface="Times New Roman" panose="02020603050405020304" pitchFamily="18" charset="0"/>
                <a:ea typeface="Times New Roman" panose="02020603050405020304" pitchFamily="18" charset="0"/>
              </a:rPr>
              <a:t> развивать координацию движений, умение работать в паре.</a:t>
            </a:r>
            <a:endParaRPr lang="ru-RU" sz="1600" dirty="0">
              <a:solidFill>
                <a:schemeClr val="accent2"/>
              </a:solidFill>
              <a:ea typeface="Times New Roman" panose="02020603050405020304" pitchFamily="18" charset="0"/>
            </a:endParaRPr>
          </a:p>
          <a:p>
            <a:pPr lvl="0" algn="just"/>
            <a:r>
              <a:rPr lang="ru-RU" sz="1600" dirty="0">
                <a:solidFill>
                  <a:schemeClr val="accent2"/>
                </a:solidFill>
                <a:effectLst/>
                <a:latin typeface="Times New Roman" panose="02020603050405020304" pitchFamily="18" charset="0"/>
                <a:ea typeface="Times New Roman" panose="02020603050405020304" pitchFamily="18" charset="0"/>
              </a:rPr>
              <a:t>Дети в парах перешагивают через мягкий модуль (параллелепипед).</a:t>
            </a:r>
          </a:p>
        </p:txBody>
      </p:sp>
      <p:pic>
        <p:nvPicPr>
          <p:cNvPr id="5" name="Рисунок 4">
            <a:extLst>
              <a:ext uri="{FF2B5EF4-FFF2-40B4-BE49-F238E27FC236}">
                <a16:creationId xmlns:a16="http://schemas.microsoft.com/office/drawing/2014/main" id="{DEDED808-F09B-487B-9390-EA697BCC570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06689" y="2304256"/>
            <a:ext cx="5899584" cy="3933056"/>
          </a:xfrm>
          <a:prstGeom prst="rect">
            <a:avLst/>
          </a:prstGeom>
          <a:ln>
            <a:noFill/>
          </a:ln>
          <a:effectLst>
            <a:softEdge rad="112500"/>
          </a:effectLst>
        </p:spPr>
      </p:pic>
    </p:spTree>
    <p:extLst>
      <p:ext uri="{BB962C8B-B14F-4D97-AF65-F5344CB8AC3E}">
        <p14:creationId xmlns:p14="http://schemas.microsoft.com/office/powerpoint/2010/main" val="3671415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AEB4F6-1D48-4BBF-9950-A73B250D27B8}"/>
              </a:ext>
            </a:extLst>
          </p:cNvPr>
          <p:cNvSpPr txBox="1"/>
          <p:nvPr/>
        </p:nvSpPr>
        <p:spPr>
          <a:xfrm>
            <a:off x="2411760" y="908720"/>
            <a:ext cx="6264696" cy="830997"/>
          </a:xfrm>
          <a:prstGeom prst="rect">
            <a:avLst/>
          </a:prstGeom>
          <a:noFill/>
        </p:spPr>
        <p:txBody>
          <a:bodyPr wrap="square">
            <a:spAutoFit/>
          </a:bodyPr>
          <a:lstStyle/>
          <a:p>
            <a:pPr lvl="0" algn="just"/>
            <a:r>
              <a:rPr lang="ru-RU" sz="1600" b="1" dirty="0">
                <a:solidFill>
                  <a:schemeClr val="accent2"/>
                </a:solidFill>
                <a:ea typeface="Times New Roman" panose="02020603050405020304" pitchFamily="18" charset="0"/>
              </a:rPr>
              <a:t>    16. </a:t>
            </a:r>
            <a:r>
              <a:rPr lang="ru-RU" sz="1600" b="1" dirty="0">
                <a:solidFill>
                  <a:schemeClr val="accent2"/>
                </a:solidFill>
                <a:effectLst/>
                <a:latin typeface="Times New Roman" panose="02020603050405020304" pitchFamily="18" charset="0"/>
                <a:ea typeface="Times New Roman" panose="02020603050405020304" pitchFamily="18" charset="0"/>
              </a:rPr>
              <a:t>«ПОЛОСА ПРЕПЯТСТВИЙ».</a:t>
            </a:r>
          </a:p>
          <a:p>
            <a:pPr lvl="0" algn="just"/>
            <a:r>
              <a:rPr lang="ru-RU" sz="1600" b="1" dirty="0">
                <a:solidFill>
                  <a:schemeClr val="accent2"/>
                </a:solidFill>
                <a:ea typeface="Times New Roman" panose="02020603050405020304" pitchFamily="18" charset="0"/>
              </a:rPr>
              <a:t>    Цель: </a:t>
            </a:r>
            <a:r>
              <a:rPr lang="ru-RU" sz="1600" dirty="0">
                <a:solidFill>
                  <a:schemeClr val="accent2"/>
                </a:solidFill>
                <a:ea typeface="Times New Roman" panose="02020603050405020304" pitchFamily="18" charset="0"/>
              </a:rPr>
              <a:t>развивать координацию движений, основные физические качества – силу, быстроту, ловкость, общую выносливость.</a:t>
            </a:r>
          </a:p>
        </p:txBody>
      </p:sp>
      <p:pic>
        <p:nvPicPr>
          <p:cNvPr id="4" name="Рисунок 3">
            <a:extLst>
              <a:ext uri="{FF2B5EF4-FFF2-40B4-BE49-F238E27FC236}">
                <a16:creationId xmlns:a16="http://schemas.microsoft.com/office/drawing/2014/main" id="{8C95CF5F-9D93-4011-94C8-998088BAB3D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19672" y="1844824"/>
            <a:ext cx="6840760" cy="4433826"/>
          </a:xfrm>
          <a:prstGeom prst="rect">
            <a:avLst/>
          </a:prstGeom>
          <a:ln>
            <a:noFill/>
          </a:ln>
          <a:effectLst>
            <a:softEdge rad="112500"/>
          </a:effectLst>
        </p:spPr>
      </p:pic>
    </p:spTree>
    <p:extLst>
      <p:ext uri="{BB962C8B-B14F-4D97-AF65-F5344CB8AC3E}">
        <p14:creationId xmlns:p14="http://schemas.microsoft.com/office/powerpoint/2010/main" val="1936987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947A1F-532B-4770-B070-EECC7D82CB00}"/>
              </a:ext>
            </a:extLst>
          </p:cNvPr>
          <p:cNvSpPr>
            <a:spLocks noGrp="1"/>
          </p:cNvSpPr>
          <p:nvPr>
            <p:ph type="title"/>
          </p:nvPr>
        </p:nvSpPr>
        <p:spPr>
          <a:xfrm>
            <a:off x="1763688" y="-847961"/>
            <a:ext cx="7272808" cy="2952328"/>
          </a:xfrm>
        </p:spPr>
        <p:txBody>
          <a:bodyPr/>
          <a:lstStyle/>
          <a:p>
            <a:r>
              <a:rPr lang="ru-RU" sz="4800" b="1" dirty="0">
                <a:solidFill>
                  <a:srgbClr val="FF0000"/>
                </a:solidFill>
                <a:effectLst>
                  <a:outerShdw blurRad="38100" dist="38100" dir="2700000" algn="tl">
                    <a:srgbClr val="000000">
                      <a:alpha val="43137"/>
                    </a:srgbClr>
                  </a:outerShdw>
                </a:effectLst>
              </a:rPr>
              <a:t>Спасибо за внимание!!!</a:t>
            </a:r>
          </a:p>
        </p:txBody>
      </p:sp>
      <p:sp>
        <p:nvSpPr>
          <p:cNvPr id="3" name="Текст 2">
            <a:extLst>
              <a:ext uri="{FF2B5EF4-FFF2-40B4-BE49-F238E27FC236}">
                <a16:creationId xmlns:a16="http://schemas.microsoft.com/office/drawing/2014/main" id="{BF96216C-3395-4449-9F3C-991CA4872437}"/>
              </a:ext>
            </a:extLst>
          </p:cNvPr>
          <p:cNvSpPr>
            <a:spLocks noGrp="1"/>
          </p:cNvSpPr>
          <p:nvPr>
            <p:ph type="body" idx="1"/>
          </p:nvPr>
        </p:nvSpPr>
        <p:spPr/>
        <p:txBody>
          <a:bodyPr/>
          <a:lstStyle/>
          <a:p>
            <a:endParaRPr lang="ru-RU" dirty="0"/>
          </a:p>
        </p:txBody>
      </p:sp>
      <p:pic>
        <p:nvPicPr>
          <p:cNvPr id="5" name="Рисунок 4">
            <a:extLst>
              <a:ext uri="{FF2B5EF4-FFF2-40B4-BE49-F238E27FC236}">
                <a16:creationId xmlns:a16="http://schemas.microsoft.com/office/drawing/2014/main" id="{C2897CB0-2510-4B36-ADD7-17379A1E325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19872" y="2618419"/>
            <a:ext cx="3164706" cy="3164706"/>
          </a:xfrm>
          <a:prstGeom prst="rect">
            <a:avLst/>
          </a:prstGeom>
          <a:ln>
            <a:noFill/>
          </a:ln>
          <a:effectLst>
            <a:softEdge rad="112500"/>
          </a:effectLst>
        </p:spPr>
      </p:pic>
    </p:spTree>
    <p:extLst>
      <p:ext uri="{BB962C8B-B14F-4D97-AF65-F5344CB8AC3E}">
        <p14:creationId xmlns:p14="http://schemas.microsoft.com/office/powerpoint/2010/main" val="376278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D9C1CE-C001-44D9-8604-8657E078CC30}"/>
              </a:ext>
            </a:extLst>
          </p:cNvPr>
          <p:cNvSpPr txBox="1"/>
          <p:nvPr/>
        </p:nvSpPr>
        <p:spPr>
          <a:xfrm>
            <a:off x="395536" y="332656"/>
            <a:ext cx="8424936" cy="6258573"/>
          </a:xfrm>
          <a:prstGeom prst="rect">
            <a:avLst/>
          </a:prstGeom>
          <a:noFill/>
        </p:spPr>
        <p:txBody>
          <a:bodyPr wrap="square">
            <a:spAutoFit/>
          </a:bodyPr>
          <a:lstStyle/>
          <a:p>
            <a:pPr indent="450215" algn="just">
              <a:lnSpc>
                <a:spcPct val="107000"/>
              </a:lnSpc>
              <a:spcAft>
                <a:spcPts val="800"/>
              </a:spcAft>
            </a:pPr>
            <a:endPar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Природно-климатические условия Крайнего Севера являются неоспоримым фактором, влияющим на физическое развитие ребенка.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r>
              <a:rPr lang="ru-RU" sz="1600" dirty="0">
                <a:solidFill>
                  <a:srgbClr val="000000"/>
                </a:solidFill>
                <a:effectLst/>
                <a:latin typeface="Times New Roman" panose="02020603050405020304" pitchFamily="18" charset="0"/>
                <a:ea typeface="Times New Roman" panose="02020603050405020304" pitchFamily="18" charset="0"/>
              </a:rPr>
              <a:t>Крайне неблагоприятно действуют на детей ограничения подвижности, из-за малого пребывания на свежем воздухе, длительного холода, ветра и неприспособленного для игр жилья. Дети испытывают «двигательный дефицит», то есть количество движений, производимых ими в течении дня, ниже нормы. Снижается сила и работоспособность мускулатуры, что несет за собой нарушение функций организма. Поэтому необходимо вести поиск для привлечения детей к </a:t>
            </a:r>
            <a:r>
              <a:rPr lang="ru-RU" sz="1600" b="0" dirty="0">
                <a:solidFill>
                  <a:srgbClr val="000000"/>
                </a:solidFill>
                <a:effectLst/>
                <a:latin typeface="Times New Roman" panose="02020603050405020304" pitchFamily="18" charset="0"/>
                <a:ea typeface="Times New Roman" panose="02020603050405020304" pitchFamily="18" charset="0"/>
              </a:rPr>
              <a:t>занятиям</a:t>
            </a:r>
            <a:r>
              <a:rPr lang="ru-RU" sz="1600" b="1" dirty="0">
                <a:solidFill>
                  <a:srgbClr val="000000"/>
                </a:solidFill>
                <a:effectLst/>
                <a:latin typeface="Times New Roman" panose="02020603050405020304" pitchFamily="18" charset="0"/>
                <a:ea typeface="Times New Roman" panose="02020603050405020304" pitchFamily="18" charset="0"/>
              </a:rPr>
              <a:t> </a:t>
            </a:r>
            <a:r>
              <a:rPr lang="ru-RU" sz="1600" dirty="0">
                <a:solidFill>
                  <a:srgbClr val="000000"/>
                </a:solidFill>
                <a:effectLst/>
                <a:latin typeface="Times New Roman" panose="02020603050405020304" pitchFamily="18" charset="0"/>
                <a:ea typeface="Times New Roman" panose="02020603050405020304" pitchFamily="18" charset="0"/>
              </a:rPr>
              <a:t>физической культурой и спортом, развивая интерес к движениям, как к жизненной потребности. </a:t>
            </a:r>
            <a:endParaRPr lang="ru-RU" sz="1600" dirty="0">
              <a:effectLst/>
              <a:latin typeface="Times New Roman" panose="02020603050405020304" pitchFamily="18" charset="0"/>
              <a:ea typeface="Times New Roman" panose="02020603050405020304" pitchFamily="18" charset="0"/>
            </a:endParaRPr>
          </a:p>
          <a:p>
            <a:pPr indent="450215" algn="just"/>
            <a:r>
              <a:rPr lang="ru-RU" sz="1600" dirty="0">
                <a:solidFill>
                  <a:srgbClr val="000000"/>
                </a:solidFill>
                <a:effectLst/>
                <a:latin typeface="Times New Roman" panose="02020603050405020304" pitchFamily="18" charset="0"/>
                <a:ea typeface="Times New Roman" panose="02020603050405020304" pitchFamily="18" charset="0"/>
              </a:rPr>
              <a:t>С целью эффективной, разнообразной организации двигательной активности мною были разработаны игры и игровые упражнения с мягкими модулями. Мягкие модули отвечают всем требованиям охраны жизни и здоровья детей. Они мягкие, без острых углов, безопасные, очень практичные и многофункциональные, легко моются. Играя с модулями, дети запоминают форму, цвет, величину.</a:t>
            </a:r>
            <a:r>
              <a:rPr lang="ru-RU" sz="1600" dirty="0">
                <a:solidFill>
                  <a:srgbClr val="111111"/>
                </a:solidFill>
                <a:effectLst/>
                <a:latin typeface="Arial" panose="020B0604020202020204" pitchFamily="34" charset="0"/>
                <a:ea typeface="Times New Roman" panose="02020603050405020304" pitchFamily="18" charset="0"/>
              </a:rPr>
              <a:t> </a:t>
            </a:r>
            <a:r>
              <a:rPr lang="ru-RU" sz="1600" dirty="0">
                <a:solidFill>
                  <a:srgbClr val="111111"/>
                </a:solidFill>
                <a:effectLst/>
                <a:latin typeface="Times New Roman" panose="02020603050405020304" pitchFamily="18" charset="0"/>
                <a:ea typeface="Times New Roman" panose="02020603050405020304" pitchFamily="18" charset="0"/>
              </a:rPr>
              <a:t>С помощью </a:t>
            </a:r>
            <a:r>
              <a:rPr lang="ru-RU" sz="1600" b="0" dirty="0">
                <a:solidFill>
                  <a:srgbClr val="111111"/>
                </a:solidFill>
                <a:effectLst/>
                <a:latin typeface="Times New Roman" panose="02020603050405020304" pitchFamily="18" charset="0"/>
                <a:ea typeface="Times New Roman" panose="02020603050405020304" pitchFamily="18" charset="0"/>
              </a:rPr>
              <a:t>модуля</a:t>
            </a:r>
            <a:r>
              <a:rPr lang="ru-RU" sz="1600" b="1" dirty="0">
                <a:solidFill>
                  <a:srgbClr val="111111"/>
                </a:solidFill>
                <a:effectLst/>
                <a:latin typeface="Times New Roman" panose="02020603050405020304" pitchFamily="18" charset="0"/>
                <a:ea typeface="Times New Roman" panose="02020603050405020304" pitchFamily="18" charset="0"/>
              </a:rPr>
              <a:t> </a:t>
            </a:r>
            <a:r>
              <a:rPr lang="ru-RU" sz="1600" dirty="0">
                <a:solidFill>
                  <a:srgbClr val="111111"/>
                </a:solidFill>
                <a:effectLst/>
                <a:latin typeface="Times New Roman" panose="02020603050405020304" pitchFamily="18" charset="0"/>
                <a:ea typeface="Times New Roman" panose="02020603050405020304" pitchFamily="18" charset="0"/>
              </a:rPr>
              <a:t>можно добиться хороших результатов в коррекции различных отклонений, связанных с познавательной и моторной деятельностью ребенка. </a:t>
            </a:r>
            <a:endParaRPr lang="ru-RU" sz="1600" dirty="0">
              <a:effectLst/>
              <a:latin typeface="Times New Roman" panose="02020603050405020304" pitchFamily="18" charset="0"/>
              <a:ea typeface="Times New Roman" panose="02020603050405020304" pitchFamily="18" charset="0"/>
            </a:endParaRPr>
          </a:p>
          <a:p>
            <a:pPr indent="450215" algn="just"/>
            <a:r>
              <a:rPr lang="ru-RU" sz="1600" dirty="0">
                <a:solidFill>
                  <a:srgbClr val="000000"/>
                </a:solidFill>
                <a:effectLst/>
                <a:latin typeface="Times New Roman" panose="02020603050405020304" pitchFamily="18" charset="0"/>
                <a:ea typeface="Times New Roman" panose="02020603050405020304" pitchFamily="18" charset="0"/>
              </a:rPr>
              <a:t>В результате такой двигательной </a:t>
            </a:r>
            <a:r>
              <a:rPr lang="ru-RU" sz="1600" b="0" dirty="0">
                <a:solidFill>
                  <a:srgbClr val="000000"/>
                </a:solidFill>
                <a:effectLst/>
                <a:latin typeface="Times New Roman" panose="02020603050405020304" pitchFamily="18" charset="0"/>
                <a:ea typeface="Times New Roman" panose="02020603050405020304" pitchFamily="18" charset="0"/>
              </a:rPr>
              <a:t>активности:</a:t>
            </a:r>
            <a:endParaRPr lang="ru-RU" sz="16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ru-RU" sz="1600" dirty="0">
                <a:solidFill>
                  <a:srgbClr val="000000"/>
                </a:solidFill>
                <a:effectLst/>
                <a:latin typeface="Times New Roman" panose="02020603050405020304" pitchFamily="18" charset="0"/>
                <a:ea typeface="Times New Roman" panose="02020603050405020304" pitchFamily="18" charset="0"/>
              </a:rPr>
              <a:t>повышается устойчивость организма к различным заболеваниям;</a:t>
            </a:r>
            <a:endParaRPr lang="ru-RU" sz="16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ru-RU" sz="1600" dirty="0">
                <a:solidFill>
                  <a:srgbClr val="000000"/>
                </a:solidFill>
                <a:effectLst/>
                <a:latin typeface="Times New Roman" panose="02020603050405020304" pitchFamily="18" charset="0"/>
                <a:ea typeface="Times New Roman" panose="02020603050405020304" pitchFamily="18" charset="0"/>
              </a:rPr>
              <a:t>улучшается физическая работоспособность;</a:t>
            </a:r>
            <a:endParaRPr lang="ru-RU" sz="16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ru-RU" sz="1600" dirty="0">
                <a:solidFill>
                  <a:srgbClr val="000000"/>
                </a:solidFill>
                <a:effectLst/>
                <a:latin typeface="Times New Roman" panose="02020603050405020304" pitchFamily="18" charset="0"/>
                <a:ea typeface="Times New Roman" panose="02020603050405020304" pitchFamily="18" charset="0"/>
              </a:rPr>
              <a:t>нормализуется деятельность отдельных органов и функциональных систем организма;</a:t>
            </a:r>
            <a:endParaRPr lang="ru-RU" sz="16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ru-RU" sz="1600" dirty="0">
                <a:solidFill>
                  <a:srgbClr val="000000"/>
                </a:solidFill>
                <a:effectLst/>
                <a:latin typeface="Times New Roman" panose="02020603050405020304" pitchFamily="18" charset="0"/>
                <a:ea typeface="Times New Roman" panose="02020603050405020304" pitchFamily="18" charset="0"/>
              </a:rPr>
              <a:t>дети получают положительные эмоции, способствующие укреплению психического здоровья.</a:t>
            </a:r>
            <a:endParaRPr lang="ru-RU" sz="1600" dirty="0">
              <a:effectLst/>
              <a:latin typeface="Times New Roman" panose="02020603050405020304" pitchFamily="18" charset="0"/>
              <a:ea typeface="Times New Roman" panose="02020603050405020304" pitchFamily="18" charset="0"/>
            </a:endParaRPr>
          </a:p>
          <a:p>
            <a:pPr indent="450215" algn="just"/>
            <a:r>
              <a:rPr lang="ru-RU" sz="1600" dirty="0">
                <a:solidFill>
                  <a:srgbClr val="000000"/>
                </a:solidFill>
                <a:effectLst/>
                <a:latin typeface="Times New Roman" panose="02020603050405020304" pitchFamily="18" charset="0"/>
                <a:ea typeface="Times New Roman" panose="02020603050405020304" pitchFamily="18" charset="0"/>
              </a:rPr>
              <a:t>Предлагаю вашему вниманию игры и игровые упражнения с мягкими модулями:</a:t>
            </a:r>
            <a:endParaRPr lang="ru-RU"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42586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82B7B75E-C2A0-4E6F-A36E-685D6679AC21}"/>
              </a:ext>
            </a:extLst>
          </p:cNvPr>
          <p:cNvSpPr>
            <a:spLocks noGrp="1"/>
          </p:cNvSpPr>
          <p:nvPr>
            <p:ph type="title"/>
          </p:nvPr>
        </p:nvSpPr>
        <p:spPr>
          <a:xfrm>
            <a:off x="4499992" y="476672"/>
            <a:ext cx="4186808" cy="3312368"/>
          </a:xfrm>
        </p:spPr>
        <p:txBody>
          <a:bodyPr/>
          <a:lstStyle/>
          <a:p>
            <a:pPr lvl="0" indent="342900" algn="l"/>
            <a:r>
              <a:rPr lang="ru-RU" sz="1400" b="1" dirty="0">
                <a:solidFill>
                  <a:schemeClr val="accent2"/>
                </a:solidFill>
                <a:latin typeface="Times New Roman" panose="02020603050405020304" pitchFamily="18" charset="0"/>
                <a:ea typeface="Times New Roman" panose="02020603050405020304" pitchFamily="18" charset="0"/>
              </a:rPr>
              <a:t>1. </a:t>
            </a:r>
            <a:r>
              <a:rPr lang="ru-RU" sz="1600" b="1" dirty="0">
                <a:solidFill>
                  <a:schemeClr val="accent2"/>
                </a:solidFill>
                <a:effectLst/>
                <a:latin typeface="Times New Roman" panose="02020603050405020304" pitchFamily="18" charset="0"/>
                <a:ea typeface="Times New Roman" panose="02020603050405020304" pitchFamily="18" charset="0"/>
              </a:rPr>
              <a:t>«ПЕРЕКАТИ ПОЛЕ». </a:t>
            </a:r>
            <a:br>
              <a:rPr lang="ru-RU" sz="1600" b="1" dirty="0">
                <a:solidFill>
                  <a:schemeClr val="accent2"/>
                </a:solidFill>
                <a:effectLst/>
                <a:latin typeface="Times New Roman" panose="02020603050405020304" pitchFamily="18" charset="0"/>
                <a:ea typeface="Times New Roman" panose="02020603050405020304" pitchFamily="18" charset="0"/>
              </a:rPr>
            </a:br>
            <a:r>
              <a:rPr lang="ru-RU" sz="1600" b="1" dirty="0">
                <a:solidFill>
                  <a:schemeClr val="accent2"/>
                </a:solidFill>
                <a:effectLst/>
                <a:latin typeface="Times New Roman" panose="02020603050405020304" pitchFamily="18" charset="0"/>
                <a:ea typeface="Times New Roman" panose="02020603050405020304" pitchFamily="18" charset="0"/>
              </a:rPr>
              <a:t>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(цилиндр), конусы.</a:t>
            </a:r>
            <a:br>
              <a:rPr lang="ru-RU" sz="1600" dirty="0">
                <a:solidFill>
                  <a:schemeClr val="accent2"/>
                </a:solidFill>
                <a:effectLst/>
                <a:latin typeface="Times New Roman" panose="02020603050405020304" pitchFamily="18" charset="0"/>
                <a:ea typeface="Times New Roman" panose="02020603050405020304" pitchFamily="18" charset="0"/>
              </a:rPr>
            </a:br>
            <a:r>
              <a:rPr lang="ru-RU" sz="1600" dirty="0">
                <a:solidFill>
                  <a:schemeClr val="accent2"/>
                </a:solidFill>
                <a:latin typeface="Times New Roman" panose="02020603050405020304" pitchFamily="18" charset="0"/>
                <a:ea typeface="Times New Roman" panose="02020603050405020304" pitchFamily="18" charset="0"/>
              </a:rPr>
              <a:t> </a:t>
            </a:r>
            <a:r>
              <a:rPr lang="ru-RU" sz="1600" b="1" dirty="0">
                <a:solidFill>
                  <a:schemeClr val="accent2"/>
                </a:solidFill>
                <a:effectLst/>
                <a:latin typeface="Times New Roman" panose="02020603050405020304" pitchFamily="18" charset="0"/>
                <a:ea typeface="Times New Roman" panose="02020603050405020304" pitchFamily="18" charset="0"/>
              </a:rPr>
              <a:t>Цель:</a:t>
            </a:r>
            <a:r>
              <a:rPr lang="ru-RU" sz="1600" dirty="0">
                <a:solidFill>
                  <a:schemeClr val="accent2"/>
                </a:solidFill>
                <a:effectLst/>
                <a:latin typeface="Times New Roman" panose="02020603050405020304" pitchFamily="18" charset="0"/>
                <a:ea typeface="Times New Roman" panose="02020603050405020304" pitchFamily="18" charset="0"/>
              </a:rPr>
              <a:t> учить детей катать мягкий модуль (цилиндр), отталкивая его энергично, с усилием; развивать умение ориентироваться в пространстве.</a:t>
            </a:r>
            <a:r>
              <a:rPr lang="ru-RU" sz="1600" dirty="0">
                <a:solidFill>
                  <a:schemeClr val="accent2"/>
                </a:solidFill>
                <a:latin typeface="Times New Roman" panose="02020603050405020304" pitchFamily="18" charset="0"/>
                <a:ea typeface="Times New Roman" panose="02020603050405020304" pitchFamily="18" charset="0"/>
              </a:rPr>
              <a:t> </a:t>
            </a:r>
            <a:br>
              <a:rPr lang="ru-RU" sz="1600" dirty="0">
                <a:solidFill>
                  <a:schemeClr val="accent2"/>
                </a:solidFill>
                <a:latin typeface="Times New Roman" panose="02020603050405020304" pitchFamily="18" charset="0"/>
                <a:ea typeface="Times New Roman" panose="02020603050405020304" pitchFamily="18" charset="0"/>
              </a:rPr>
            </a:br>
            <a:r>
              <a:rPr lang="ru-RU" sz="1600" dirty="0">
                <a:solidFill>
                  <a:schemeClr val="accent2"/>
                </a:solidFill>
                <a:latin typeface="Times New Roman" panose="02020603050405020304" pitchFamily="18" charset="0"/>
                <a:ea typeface="Times New Roman" panose="02020603050405020304" pitchFamily="18" charset="0"/>
              </a:rPr>
              <a:t>                                 </a:t>
            </a:r>
            <a:r>
              <a:rPr lang="ru-RU" sz="1600" dirty="0">
                <a:solidFill>
                  <a:schemeClr val="accent2"/>
                </a:solidFill>
                <a:effectLst/>
                <a:latin typeface="Times New Roman" panose="02020603050405020304" pitchFamily="18" charset="0"/>
                <a:ea typeface="Times New Roman" panose="02020603050405020304" pitchFamily="18" charset="0"/>
              </a:rPr>
              <a:t>Дети прокатывают мягкий модуль (цилиндр) в разных направлениях.</a:t>
            </a:r>
            <a:br>
              <a:rPr lang="ru-RU" sz="1600" dirty="0">
                <a:solidFill>
                  <a:schemeClr val="accent2"/>
                </a:solidFill>
                <a:effectLst/>
                <a:latin typeface="Times New Roman" panose="02020603050405020304" pitchFamily="18" charset="0"/>
                <a:ea typeface="Times New Roman" panose="02020603050405020304" pitchFamily="18" charset="0"/>
              </a:rPr>
            </a:br>
            <a:r>
              <a:rPr lang="ru-RU" sz="1600" b="1" dirty="0">
                <a:solidFill>
                  <a:schemeClr val="accent2"/>
                </a:solidFill>
                <a:effectLst/>
                <a:latin typeface="Times New Roman" panose="02020603050405020304" pitchFamily="18" charset="0"/>
                <a:ea typeface="Times New Roman" panose="02020603050405020304" pitchFamily="18" charset="0"/>
              </a:rPr>
              <a:t>Вариативность:</a:t>
            </a:r>
            <a:r>
              <a:rPr lang="ru-RU" sz="1600" dirty="0">
                <a:solidFill>
                  <a:schemeClr val="accent2"/>
                </a:solidFill>
                <a:effectLst/>
                <a:latin typeface="Times New Roman" panose="02020603050405020304" pitchFamily="18" charset="0"/>
                <a:ea typeface="Times New Roman" panose="02020603050405020304" pitchFamily="18" charset="0"/>
              </a:rPr>
              <a:t> катать между конусами, по прямой, до обозначенного места, друг другу.</a:t>
            </a:r>
            <a:br>
              <a:rPr lang="ru-RU" sz="1800" dirty="0">
                <a:effectLst/>
                <a:latin typeface="Times New Roman" panose="02020603050405020304" pitchFamily="18" charset="0"/>
                <a:ea typeface="Times New Roman" panose="02020603050405020304" pitchFamily="18" charset="0"/>
              </a:rPr>
            </a:br>
            <a:endParaRPr lang="ru-RU" dirty="0"/>
          </a:p>
        </p:txBody>
      </p:sp>
      <p:pic>
        <p:nvPicPr>
          <p:cNvPr id="10" name="Объект 9">
            <a:extLst>
              <a:ext uri="{FF2B5EF4-FFF2-40B4-BE49-F238E27FC236}">
                <a16:creationId xmlns:a16="http://schemas.microsoft.com/office/drawing/2014/main" id="{D78C15EE-5126-4947-B607-4F35D2717FB8}"/>
              </a:ext>
            </a:extLst>
          </p:cNvPr>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rcRect/>
          <a:stretch/>
        </p:blipFill>
        <p:spPr>
          <a:xfrm>
            <a:off x="257082" y="1268760"/>
            <a:ext cx="4314918" cy="2720275"/>
          </a:xfrm>
          <a:prstGeom prst="rect">
            <a:avLst/>
          </a:prstGeom>
          <a:ln>
            <a:noFill/>
          </a:ln>
          <a:effectLst>
            <a:softEdge rad="112500"/>
          </a:effectLst>
        </p:spPr>
      </p:pic>
      <p:pic>
        <p:nvPicPr>
          <p:cNvPr id="12" name="Объект 11">
            <a:extLst>
              <a:ext uri="{FF2B5EF4-FFF2-40B4-BE49-F238E27FC236}">
                <a16:creationId xmlns:a16="http://schemas.microsoft.com/office/drawing/2014/main" id="{F86DF7F9-B4CE-4B40-810E-F8868ACC05BB}"/>
              </a:ext>
            </a:extLst>
          </p:cNvPr>
          <p:cNvPicPr>
            <a:picLocks noGrp="1" noChangeAspect="1"/>
          </p:cNvPicPr>
          <p:nvPr>
            <p:ph sz="half" idx="2"/>
          </p:nvPr>
        </p:nvPicPr>
        <p:blipFill rotWithShape="1">
          <a:blip r:embed="rId3" cstate="screen">
            <a:extLst>
              <a:ext uri="{28A0092B-C50C-407E-A947-70E740481C1C}">
                <a14:useLocalDpi xmlns:a14="http://schemas.microsoft.com/office/drawing/2010/main"/>
              </a:ext>
            </a:extLst>
          </a:blip>
          <a:srcRect l="-697" r="-1"/>
          <a:stretch/>
        </p:blipFill>
        <p:spPr>
          <a:xfrm>
            <a:off x="3203848" y="3284984"/>
            <a:ext cx="5582918" cy="322416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0EAC8D1-4E42-4329-971F-237282BC7982}"/>
              </a:ext>
            </a:extLst>
          </p:cNvPr>
          <p:cNvSpPr txBox="1"/>
          <p:nvPr/>
        </p:nvSpPr>
        <p:spPr>
          <a:xfrm>
            <a:off x="5131218" y="557872"/>
            <a:ext cx="3689254" cy="3046988"/>
          </a:xfrm>
          <a:prstGeom prst="rect">
            <a:avLst/>
          </a:prstGeom>
          <a:noFill/>
        </p:spPr>
        <p:txBody>
          <a:bodyPr wrap="square">
            <a:spAutoFit/>
          </a:bodyPr>
          <a:lstStyle/>
          <a:p>
            <a:pPr lvl="0" indent="457200" algn="just"/>
            <a:endParaRPr lang="ru-RU" sz="1600" b="1" dirty="0">
              <a:solidFill>
                <a:schemeClr val="accent2"/>
              </a:solidFill>
              <a:effectLst/>
              <a:latin typeface="Times New Roman" panose="02020603050405020304" pitchFamily="18" charset="0"/>
              <a:ea typeface="Times New Roman" panose="02020603050405020304" pitchFamily="18" charset="0"/>
            </a:endParaRPr>
          </a:p>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2 «КТО ДАЛЬШЕ ПРОКАТИТ».</a:t>
            </a:r>
            <a:r>
              <a:rPr lang="ru-RU" sz="1600" dirty="0">
                <a:solidFill>
                  <a:schemeClr val="accent2"/>
                </a:solidFill>
                <a:effectLst/>
                <a:latin typeface="Times New Roman" panose="02020603050405020304" pitchFamily="18" charset="0"/>
                <a:ea typeface="Times New Roman" panose="02020603050405020304" pitchFamily="18" charset="0"/>
              </a:rPr>
              <a:t> </a:t>
            </a: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(цилиндр)</a:t>
            </a:r>
            <a:r>
              <a:rPr lang="ru-RU" sz="1600" b="1" dirty="0">
                <a:solidFill>
                  <a:schemeClr val="accent2"/>
                </a:solidFill>
                <a:effectLst/>
                <a:latin typeface="Times New Roman" panose="02020603050405020304" pitchFamily="18" charset="0"/>
                <a:ea typeface="Times New Roman" panose="02020603050405020304" pitchFamily="18" charset="0"/>
              </a:rPr>
              <a:t>.</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Цель: </a:t>
            </a:r>
            <a:r>
              <a:rPr lang="ru-RU" sz="1600" dirty="0">
                <a:solidFill>
                  <a:schemeClr val="accent2"/>
                </a:solidFill>
                <a:effectLst/>
                <a:latin typeface="Times New Roman" panose="02020603050405020304" pitchFamily="18" charset="0"/>
                <a:ea typeface="Times New Roman" panose="02020603050405020304" pitchFamily="18" charset="0"/>
              </a:rPr>
              <a:t>развивать скоростно-силовые способности ребенка.</a:t>
            </a:r>
          </a:p>
          <a:p>
            <a:pPr indent="450215" algn="just"/>
            <a:r>
              <a:rPr lang="ru-RU" sz="1600" dirty="0">
                <a:solidFill>
                  <a:schemeClr val="accent2"/>
                </a:solidFill>
                <a:effectLst/>
                <a:latin typeface="Times New Roman" panose="02020603050405020304" pitchFamily="18" charset="0"/>
                <a:ea typeface="Times New Roman" panose="02020603050405020304" pitchFamily="18" charset="0"/>
              </a:rPr>
              <a:t>Дети выстраиваются в шеренгу с мягким модулем (цилиндр) в руках. По сигналу дети энергично отталкивают от себя мягкий модуль (цилиндр). Чей мягкий модуль прокатится дальше, тот и победитель.</a:t>
            </a:r>
          </a:p>
        </p:txBody>
      </p:sp>
      <p:pic>
        <p:nvPicPr>
          <p:cNvPr id="13" name="Рисунок 12">
            <a:extLst>
              <a:ext uri="{FF2B5EF4-FFF2-40B4-BE49-F238E27FC236}">
                <a16:creationId xmlns:a16="http://schemas.microsoft.com/office/drawing/2014/main" id="{A0D18DB7-F4A4-4027-802D-2E30AE4F333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13084" y="3874183"/>
            <a:ext cx="4607388" cy="2655105"/>
          </a:xfrm>
          <a:prstGeom prst="rect">
            <a:avLst/>
          </a:prstGeom>
          <a:ln>
            <a:noFill/>
          </a:ln>
          <a:effectLst>
            <a:softEdge rad="112500"/>
          </a:effectLst>
        </p:spPr>
      </p:pic>
      <p:pic>
        <p:nvPicPr>
          <p:cNvPr id="14" name="Рисунок 13">
            <a:extLst>
              <a:ext uri="{FF2B5EF4-FFF2-40B4-BE49-F238E27FC236}">
                <a16:creationId xmlns:a16="http://schemas.microsoft.com/office/drawing/2014/main" id="{46B119F1-4203-4B3F-AA8F-003CC6693F1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6009" y="1709595"/>
            <a:ext cx="4865209" cy="2548443"/>
          </a:xfrm>
          <a:prstGeom prst="rect">
            <a:avLst/>
          </a:prstGeom>
          <a:ln>
            <a:noFill/>
          </a:ln>
          <a:effectLst>
            <a:softEdge rad="112500"/>
          </a:effectLst>
        </p:spPr>
      </p:pic>
    </p:spTree>
    <p:extLst>
      <p:ext uri="{BB962C8B-B14F-4D97-AF65-F5344CB8AC3E}">
        <p14:creationId xmlns:p14="http://schemas.microsoft.com/office/powerpoint/2010/main" val="4113804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6BFC0DA-B669-460D-925E-6BE0D2CD3146}"/>
              </a:ext>
            </a:extLst>
          </p:cNvPr>
          <p:cNvSpPr txBox="1"/>
          <p:nvPr/>
        </p:nvSpPr>
        <p:spPr>
          <a:xfrm>
            <a:off x="2411760" y="620688"/>
            <a:ext cx="6408712" cy="1815882"/>
          </a:xfrm>
          <a:prstGeom prst="rect">
            <a:avLst/>
          </a:prstGeom>
          <a:noFill/>
        </p:spPr>
        <p:txBody>
          <a:bodyPr wrap="square">
            <a:spAutoFit/>
          </a:bodyPr>
          <a:lstStyle/>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3 «ПРОКАТИ В ЦЕЛЬ».</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(цилиндр), дуги.</a:t>
            </a: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Цель:</a:t>
            </a:r>
            <a:r>
              <a:rPr lang="ru-RU" sz="1600" dirty="0">
                <a:solidFill>
                  <a:schemeClr val="accent2"/>
                </a:solidFill>
                <a:effectLst/>
                <a:latin typeface="Times New Roman" panose="02020603050405020304" pitchFamily="18" charset="0"/>
                <a:ea typeface="Times New Roman" panose="02020603050405020304" pitchFamily="18" charset="0"/>
              </a:rPr>
              <a:t> Развивать глазомера, координационные способности ребенка.</a:t>
            </a:r>
          </a:p>
          <a:p>
            <a:pPr indent="450215" algn="just"/>
            <a:r>
              <a:rPr lang="ru-RU" sz="1600" dirty="0">
                <a:solidFill>
                  <a:schemeClr val="accent2"/>
                </a:solidFill>
                <a:effectLst/>
                <a:latin typeface="Times New Roman" panose="02020603050405020304" pitchFamily="18" charset="0"/>
                <a:ea typeface="Times New Roman" panose="02020603050405020304" pitchFamily="18" charset="0"/>
              </a:rPr>
              <a:t>Дети выстраиваются в шеренгу с мягким модулем (цилиндр) в руках. На расстоянии 3-5метрах ставятся ворота. По сигналу дети прокатывают мягкий модуль (цилиндр) в цель (ворота).</a:t>
            </a:r>
          </a:p>
        </p:txBody>
      </p:sp>
      <p:pic>
        <p:nvPicPr>
          <p:cNvPr id="3" name="Рисунок 2">
            <a:extLst>
              <a:ext uri="{FF2B5EF4-FFF2-40B4-BE49-F238E27FC236}">
                <a16:creationId xmlns:a16="http://schemas.microsoft.com/office/drawing/2014/main" id="{1664A4B7-E5BC-48D9-A072-A9EE4D6132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423930" y="2636912"/>
            <a:ext cx="6000695" cy="3384376"/>
          </a:xfrm>
          <a:prstGeom prst="rect">
            <a:avLst/>
          </a:prstGeom>
          <a:ln>
            <a:noFill/>
          </a:ln>
          <a:effectLst>
            <a:softEdge rad="112500"/>
          </a:effectLst>
        </p:spPr>
      </p:pic>
    </p:spTree>
    <p:extLst>
      <p:ext uri="{BB962C8B-B14F-4D97-AF65-F5344CB8AC3E}">
        <p14:creationId xmlns:p14="http://schemas.microsoft.com/office/powerpoint/2010/main" val="2927187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55F00E-FB9D-4BDB-ABFB-743F2D321280}"/>
              </a:ext>
            </a:extLst>
          </p:cNvPr>
          <p:cNvSpPr txBox="1"/>
          <p:nvPr/>
        </p:nvSpPr>
        <p:spPr>
          <a:xfrm>
            <a:off x="2555776" y="548680"/>
            <a:ext cx="6192688" cy="2308324"/>
          </a:xfrm>
          <a:prstGeom prst="rect">
            <a:avLst/>
          </a:prstGeom>
          <a:noFill/>
        </p:spPr>
        <p:txBody>
          <a:bodyPr wrap="square">
            <a:spAutoFit/>
          </a:bodyPr>
          <a:lstStyle/>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4 «КТО ДАЛЬШЕ ПЕРЕБРОСИТ».</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800" b="1" dirty="0">
                <a:solidFill>
                  <a:schemeClr val="accent2"/>
                </a:solidFill>
                <a:effectLst/>
                <a:latin typeface="Times New Roman" panose="02020603050405020304" pitchFamily="18" charset="0"/>
                <a:ea typeface="Times New Roman" panose="02020603050405020304" pitchFamily="18" charset="0"/>
              </a:rPr>
              <a:t>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800" b="1" dirty="0">
                <a:solidFill>
                  <a:schemeClr val="accent2"/>
                </a:solidFill>
                <a:effectLst/>
                <a:latin typeface="Times New Roman" panose="02020603050405020304" pitchFamily="18" charset="0"/>
                <a:ea typeface="Times New Roman" panose="02020603050405020304" pitchFamily="18" charset="0"/>
              </a:rPr>
              <a:t>Цель:</a:t>
            </a:r>
            <a:r>
              <a:rPr lang="ru-RU" sz="1800" dirty="0">
                <a:solidFill>
                  <a:schemeClr val="accent2"/>
                </a:solidFill>
                <a:effectLst/>
                <a:latin typeface="Times New Roman" panose="02020603050405020304" pitchFamily="18" charset="0"/>
                <a:ea typeface="Times New Roman" panose="02020603050405020304" pitchFamily="18" charset="0"/>
              </a:rPr>
              <a:t> развивать координацию движений, одновременно крупные и мелкие мышцы рук и верхнего плечевого пояса, умение рассчитывать силу броска.</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800" dirty="0">
                <a:solidFill>
                  <a:schemeClr val="accent2"/>
                </a:solidFill>
                <a:effectLst/>
                <a:latin typeface="Times New Roman" panose="02020603050405020304" pitchFamily="18" charset="0"/>
                <a:ea typeface="Times New Roman" panose="02020603050405020304" pitchFamily="18" charset="0"/>
              </a:rPr>
              <a:t>Дети выстраиваются в шеренгу с мягким модулем (цилиндр) в руках. По сигналу дети перебрасывают мягкий модуль (цилиндр) снизу. </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pic>
        <p:nvPicPr>
          <p:cNvPr id="5" name="Рисунок 4">
            <a:extLst>
              <a:ext uri="{FF2B5EF4-FFF2-40B4-BE49-F238E27FC236}">
                <a16:creationId xmlns:a16="http://schemas.microsoft.com/office/drawing/2014/main" id="{DBC7D478-4090-4F74-8B9A-8D4F58C76A1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3140968"/>
            <a:ext cx="8496944" cy="3168352"/>
          </a:xfrm>
          <a:prstGeom prst="rect">
            <a:avLst/>
          </a:prstGeom>
          <a:ln>
            <a:noFill/>
          </a:ln>
          <a:effectLst>
            <a:softEdge rad="112500"/>
          </a:effectLst>
        </p:spPr>
      </p:pic>
    </p:spTree>
    <p:extLst>
      <p:ext uri="{BB962C8B-B14F-4D97-AF65-F5344CB8AC3E}">
        <p14:creationId xmlns:p14="http://schemas.microsoft.com/office/powerpoint/2010/main" val="2926467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85F85D-768D-4E6B-BE70-F6222D4D6AEA}"/>
              </a:ext>
            </a:extLst>
          </p:cNvPr>
          <p:cNvSpPr txBox="1"/>
          <p:nvPr/>
        </p:nvSpPr>
        <p:spPr>
          <a:xfrm>
            <a:off x="2267744" y="476672"/>
            <a:ext cx="6624736" cy="2585323"/>
          </a:xfrm>
          <a:prstGeom prst="rect">
            <a:avLst/>
          </a:prstGeom>
          <a:noFill/>
        </p:spPr>
        <p:txBody>
          <a:bodyPr wrap="square">
            <a:spAutoFit/>
          </a:bodyPr>
          <a:lstStyle/>
          <a:p>
            <a:pPr lvl="0" indent="457200" algn="just"/>
            <a:endParaRPr lang="ru-RU" sz="1800" b="1" dirty="0">
              <a:solidFill>
                <a:schemeClr val="accent2"/>
              </a:solidFill>
              <a:effectLst/>
              <a:latin typeface="Times New Roman" panose="02020603050405020304" pitchFamily="18" charset="0"/>
              <a:ea typeface="Times New Roman" panose="02020603050405020304" pitchFamily="18" charset="0"/>
            </a:endParaRPr>
          </a:p>
          <a:p>
            <a:pPr lvl="0" indent="457200" algn="just"/>
            <a:r>
              <a:rPr lang="ru-RU" sz="1800" b="1" dirty="0">
                <a:solidFill>
                  <a:schemeClr val="accent2"/>
                </a:solidFill>
                <a:effectLst/>
                <a:latin typeface="Times New Roman" panose="02020603050405020304" pitchFamily="18" charset="0"/>
                <a:ea typeface="Times New Roman" panose="02020603050405020304" pitchFamily="18" charset="0"/>
              </a:rPr>
              <a:t>5</a:t>
            </a:r>
            <a:r>
              <a:rPr lang="ru-RU" b="1" dirty="0">
                <a:solidFill>
                  <a:schemeClr val="accent2"/>
                </a:solidFill>
                <a:ea typeface="Times New Roman" panose="02020603050405020304" pitchFamily="18" charset="0"/>
              </a:rPr>
              <a:t>. </a:t>
            </a:r>
            <a:r>
              <a:rPr lang="ru-RU" sz="1800" b="1" dirty="0">
                <a:solidFill>
                  <a:schemeClr val="accent2"/>
                </a:solidFill>
                <a:effectLst/>
                <a:latin typeface="Times New Roman" panose="02020603050405020304" pitchFamily="18" charset="0"/>
                <a:ea typeface="Times New Roman" panose="02020603050405020304" pitchFamily="18" charset="0"/>
              </a:rPr>
              <a:t>«КТО БОЛЬШЕ СОБЕРЕТ».</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800" b="1" dirty="0">
                <a:solidFill>
                  <a:schemeClr val="accent2"/>
                </a:solidFill>
                <a:effectLst/>
                <a:latin typeface="Times New Roman" panose="02020603050405020304" pitchFamily="18" charset="0"/>
                <a:ea typeface="Times New Roman" panose="02020603050405020304" pitchFamily="18" charset="0"/>
              </a:rPr>
              <a:t>Инвентарь:</a:t>
            </a:r>
            <a:r>
              <a:rPr lang="ru-RU" sz="1800" dirty="0">
                <a:solidFill>
                  <a:schemeClr val="accent2"/>
                </a:solidFill>
                <a:effectLst/>
                <a:latin typeface="Times New Roman" panose="02020603050405020304" pitchFamily="18" charset="0"/>
                <a:ea typeface="Times New Roman" panose="02020603050405020304" pitchFamily="18" charset="0"/>
              </a:rPr>
              <a:t> мягкий модуль (цилиндр).</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800" b="1" dirty="0">
                <a:solidFill>
                  <a:schemeClr val="accent2"/>
                </a:solidFill>
                <a:effectLst/>
                <a:latin typeface="Times New Roman" panose="02020603050405020304" pitchFamily="18" charset="0"/>
                <a:ea typeface="Times New Roman" panose="02020603050405020304" pitchFamily="18" charset="0"/>
              </a:rPr>
              <a:t>Цель</a:t>
            </a:r>
            <a:r>
              <a:rPr lang="ru-RU" sz="1800" dirty="0">
                <a:solidFill>
                  <a:schemeClr val="accent2"/>
                </a:solidFill>
                <a:effectLst/>
                <a:latin typeface="Times New Roman" panose="02020603050405020304" pitchFamily="18" charset="0"/>
                <a:ea typeface="Times New Roman" panose="02020603050405020304" pitchFamily="18" charset="0"/>
              </a:rPr>
              <a:t>: формировать умение быстро ориентироваться в пространстве, развивать ловкость рук.</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800" dirty="0">
                <a:solidFill>
                  <a:schemeClr val="accent2"/>
                </a:solidFill>
                <a:effectLst/>
                <a:latin typeface="Times New Roman" panose="02020603050405020304" pitchFamily="18" charset="0"/>
                <a:ea typeface="Times New Roman" panose="02020603050405020304" pitchFamily="18" charset="0"/>
              </a:rPr>
              <a:t>Играют по 3-5 человек. По периметру зала раскиданы мягкие модули (цилиндры). По сигналу дети начинают строить колонну с мягких модулей (цилиндры), у кого выше колонна, тот и победитель.</a:t>
            </a:r>
            <a:endParaRPr lang="ru-RU" sz="1600" dirty="0">
              <a:solidFill>
                <a:schemeClr val="accent2"/>
              </a:solidFill>
              <a:effectLst/>
              <a:latin typeface="Times New Roman" panose="02020603050405020304" pitchFamily="18" charset="0"/>
              <a:ea typeface="Times New Roman" panose="02020603050405020304" pitchFamily="18" charset="0"/>
            </a:endParaRPr>
          </a:p>
        </p:txBody>
      </p:sp>
      <p:pic>
        <p:nvPicPr>
          <p:cNvPr id="5" name="Рисунок 4">
            <a:extLst>
              <a:ext uri="{FF2B5EF4-FFF2-40B4-BE49-F238E27FC236}">
                <a16:creationId xmlns:a16="http://schemas.microsoft.com/office/drawing/2014/main" id="{FEFCB11F-37CF-4D94-8C37-DE2981F0936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06084" y="3070920"/>
            <a:ext cx="4258005" cy="3116684"/>
          </a:xfrm>
          <a:prstGeom prst="rect">
            <a:avLst/>
          </a:prstGeom>
          <a:ln>
            <a:noFill/>
          </a:ln>
          <a:effectLst>
            <a:softEdge rad="112500"/>
          </a:effectLst>
        </p:spPr>
      </p:pic>
      <p:pic>
        <p:nvPicPr>
          <p:cNvPr id="7" name="Рисунок 6">
            <a:extLst>
              <a:ext uri="{FF2B5EF4-FFF2-40B4-BE49-F238E27FC236}">
                <a16:creationId xmlns:a16="http://schemas.microsoft.com/office/drawing/2014/main" id="{42CFA147-BD55-40FB-A9C5-89788E849A7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34475" y="3429000"/>
            <a:ext cx="4258005" cy="3371765"/>
          </a:xfrm>
          <a:prstGeom prst="rect">
            <a:avLst/>
          </a:prstGeom>
          <a:ln>
            <a:noFill/>
          </a:ln>
          <a:effectLst>
            <a:softEdge rad="112500"/>
          </a:effectLst>
        </p:spPr>
      </p:pic>
    </p:spTree>
    <p:extLst>
      <p:ext uri="{BB962C8B-B14F-4D97-AF65-F5344CB8AC3E}">
        <p14:creationId xmlns:p14="http://schemas.microsoft.com/office/powerpoint/2010/main" val="290638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F4224A57-D08F-404D-9BEE-CC533C9E2B5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43808" y="2780057"/>
            <a:ext cx="5688632" cy="3745287"/>
          </a:xfrm>
          <a:prstGeom prst="rect">
            <a:avLst/>
          </a:prstGeom>
          <a:ln>
            <a:noFill/>
          </a:ln>
          <a:effectLst>
            <a:softEdge rad="112500"/>
          </a:effectLst>
        </p:spPr>
      </p:pic>
      <p:sp>
        <p:nvSpPr>
          <p:cNvPr id="5" name="TextBox 4">
            <a:extLst>
              <a:ext uri="{FF2B5EF4-FFF2-40B4-BE49-F238E27FC236}">
                <a16:creationId xmlns:a16="http://schemas.microsoft.com/office/drawing/2014/main" id="{6C59EBE2-1362-4B9D-8D0A-F022F594AE2A}"/>
              </a:ext>
            </a:extLst>
          </p:cNvPr>
          <p:cNvSpPr txBox="1"/>
          <p:nvPr/>
        </p:nvSpPr>
        <p:spPr>
          <a:xfrm>
            <a:off x="2627784" y="476672"/>
            <a:ext cx="6264696" cy="2062103"/>
          </a:xfrm>
          <a:prstGeom prst="rect">
            <a:avLst/>
          </a:prstGeom>
          <a:noFill/>
        </p:spPr>
        <p:txBody>
          <a:bodyPr wrap="square">
            <a:spAutoFit/>
          </a:bodyPr>
          <a:lstStyle/>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6. «ЧЕРЕПАШКИ».</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(цилиндр).</a:t>
            </a:r>
          </a:p>
          <a:p>
            <a:pPr indent="450215" algn="just"/>
            <a:r>
              <a:rPr lang="ru-RU" sz="1600" b="1" dirty="0">
                <a:solidFill>
                  <a:schemeClr val="accent2"/>
                </a:solidFill>
                <a:effectLst/>
                <a:latin typeface="Times New Roman" panose="02020603050405020304" pitchFamily="18" charset="0"/>
                <a:ea typeface="Times New Roman" panose="02020603050405020304" pitchFamily="18" charset="0"/>
              </a:rPr>
              <a:t>Цель:</a:t>
            </a:r>
            <a:r>
              <a:rPr lang="ru-RU" sz="1600" dirty="0">
                <a:solidFill>
                  <a:schemeClr val="accent2"/>
                </a:solidFill>
                <a:effectLst/>
                <a:latin typeface="Times New Roman" panose="02020603050405020304" pitchFamily="18" charset="0"/>
                <a:ea typeface="Times New Roman" panose="02020603050405020304" pitchFamily="18" charset="0"/>
              </a:rPr>
              <a:t> развивать координационные способности, ловкость и быстроту движений рук и ног, закреплять навыки детей в ползании на четвереньках, удерживая предмет на спине </a:t>
            </a:r>
          </a:p>
          <a:p>
            <a:pPr indent="450215" algn="just"/>
            <a:r>
              <a:rPr lang="ru-RU" sz="1600" dirty="0">
                <a:solidFill>
                  <a:schemeClr val="accent2"/>
                </a:solidFill>
                <a:effectLst/>
                <a:latin typeface="Times New Roman" panose="02020603050405020304" pitchFamily="18" charset="0"/>
                <a:ea typeface="Times New Roman" panose="02020603050405020304" pitchFamily="18" charset="0"/>
              </a:rPr>
              <a:t>Дети становятся на четвереньки, на спины кладутся мягкие модули. Дети передвигаются на четвереньках по залу в разных направлениях, у кого мягкий модуль упадет, тот и проигравший.</a:t>
            </a:r>
          </a:p>
        </p:txBody>
      </p:sp>
    </p:spTree>
    <p:extLst>
      <p:ext uri="{BB962C8B-B14F-4D97-AF65-F5344CB8AC3E}">
        <p14:creationId xmlns:p14="http://schemas.microsoft.com/office/powerpoint/2010/main" val="544219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89903C-AB93-479C-8965-251A836FC68D}"/>
              </a:ext>
            </a:extLst>
          </p:cNvPr>
          <p:cNvSpPr txBox="1"/>
          <p:nvPr/>
        </p:nvSpPr>
        <p:spPr>
          <a:xfrm>
            <a:off x="2339752" y="476672"/>
            <a:ext cx="6408712" cy="2308324"/>
          </a:xfrm>
          <a:prstGeom prst="rect">
            <a:avLst/>
          </a:prstGeom>
          <a:noFill/>
        </p:spPr>
        <p:txBody>
          <a:bodyPr wrap="square">
            <a:spAutoFit/>
          </a:bodyPr>
          <a:lstStyle/>
          <a:p>
            <a:pPr lvl="0" indent="457200" algn="just"/>
            <a:r>
              <a:rPr lang="ru-RU" sz="1600" b="1" dirty="0">
                <a:solidFill>
                  <a:schemeClr val="accent2"/>
                </a:solidFill>
                <a:effectLst/>
                <a:latin typeface="Times New Roman" panose="02020603050405020304" pitchFamily="18" charset="0"/>
                <a:ea typeface="Times New Roman" panose="02020603050405020304" pitchFamily="18" charset="0"/>
              </a:rPr>
              <a:t>            7. «ПУСТОЕ МЕСТО».</a:t>
            </a:r>
            <a:endParaRPr lang="ru-RU" sz="1600" dirty="0">
              <a:solidFill>
                <a:schemeClr val="accent2"/>
              </a:solidFill>
              <a:effectLst/>
              <a:latin typeface="Times New Roman" panose="02020603050405020304" pitchFamily="18" charset="0"/>
              <a:ea typeface="Times New Roman" panose="02020603050405020304" pitchFamily="18" charset="0"/>
            </a:endParaRPr>
          </a:p>
          <a:p>
            <a:pPr indent="457200" algn="just"/>
            <a:r>
              <a:rPr lang="ru-RU" sz="1600" b="1" dirty="0">
                <a:solidFill>
                  <a:schemeClr val="accent2"/>
                </a:solidFill>
                <a:effectLst/>
                <a:latin typeface="Times New Roman" panose="02020603050405020304" pitchFamily="18" charset="0"/>
                <a:ea typeface="Times New Roman" panose="02020603050405020304" pitchFamily="18" charset="0"/>
              </a:rPr>
              <a:t>         Инвентарь:</a:t>
            </a:r>
            <a:r>
              <a:rPr lang="ru-RU" sz="1600" dirty="0">
                <a:solidFill>
                  <a:schemeClr val="accent2"/>
                </a:solidFill>
                <a:effectLst/>
                <a:latin typeface="Times New Roman" panose="02020603050405020304" pitchFamily="18" charset="0"/>
                <a:ea typeface="Times New Roman" panose="02020603050405020304" pitchFamily="18" charset="0"/>
              </a:rPr>
              <a:t> мягкий модуль (цилиндр), большого диаметра.</a:t>
            </a:r>
          </a:p>
          <a:p>
            <a:pPr indent="457200" algn="just"/>
            <a:r>
              <a:rPr lang="ru-RU" sz="1600" b="1" dirty="0">
                <a:solidFill>
                  <a:schemeClr val="accent2"/>
                </a:solidFill>
                <a:effectLst/>
                <a:latin typeface="Times New Roman" panose="02020603050405020304" pitchFamily="18" charset="0"/>
                <a:ea typeface="Times New Roman" panose="02020603050405020304" pitchFamily="18" charset="0"/>
              </a:rPr>
              <a:t>   Цель: </a:t>
            </a:r>
            <a:r>
              <a:rPr lang="ru-RU" sz="1600" dirty="0">
                <a:solidFill>
                  <a:schemeClr val="accent2"/>
                </a:solidFill>
                <a:effectLst/>
                <a:latin typeface="Times New Roman" panose="02020603050405020304" pitchFamily="18" charset="0"/>
                <a:ea typeface="Times New Roman" panose="02020603050405020304" pitchFamily="18" charset="0"/>
              </a:rPr>
              <a:t>совершенствовать навыки детей быстро реагировать на сигнал, развивать ловкость, максимальный темп бега.</a:t>
            </a:r>
          </a:p>
          <a:p>
            <a:pPr indent="457200" algn="just"/>
            <a:r>
              <a:rPr lang="ru-RU" sz="1600" dirty="0">
                <a:solidFill>
                  <a:schemeClr val="accent2"/>
                </a:solidFill>
                <a:effectLst/>
                <a:latin typeface="Times New Roman" panose="02020603050405020304" pitchFamily="18" charset="0"/>
                <a:ea typeface="Times New Roman" panose="02020603050405020304" pitchFamily="18" charset="0"/>
              </a:rPr>
              <a:t>На полу лежат 10 мягких модулей. Дети выстраиваются вокруг этих модулей. По сигналу дети бегут по кругу, по следующему сигналу дети садятся на мягкие модули большого диаметра. Тот, кто остался без места считается проигравшим. В следующей игре убирается 1 мягкий модуль, проигравший ребенок выбывает из игры.</a:t>
            </a:r>
          </a:p>
        </p:txBody>
      </p:sp>
      <p:pic>
        <p:nvPicPr>
          <p:cNvPr id="9" name="Рисунок 8">
            <a:extLst>
              <a:ext uri="{FF2B5EF4-FFF2-40B4-BE49-F238E27FC236}">
                <a16:creationId xmlns:a16="http://schemas.microsoft.com/office/drawing/2014/main" id="{1B13F769-58C7-424F-9F8A-04EFF93C8A7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28794" y="3366576"/>
            <a:ext cx="4019670" cy="3014752"/>
          </a:xfrm>
          <a:prstGeom prst="rect">
            <a:avLst/>
          </a:prstGeom>
          <a:ln>
            <a:noFill/>
          </a:ln>
          <a:effectLst>
            <a:softEdge rad="112500"/>
          </a:effectLst>
        </p:spPr>
      </p:pic>
      <p:pic>
        <p:nvPicPr>
          <p:cNvPr id="11" name="Рисунок 10">
            <a:extLst>
              <a:ext uri="{FF2B5EF4-FFF2-40B4-BE49-F238E27FC236}">
                <a16:creationId xmlns:a16="http://schemas.microsoft.com/office/drawing/2014/main" id="{E4E89056-65A6-40A7-8DB6-94FE5A23C4E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8395" y="2996952"/>
            <a:ext cx="4380683" cy="2544969"/>
          </a:xfrm>
          <a:prstGeom prst="rect">
            <a:avLst/>
          </a:prstGeom>
          <a:ln>
            <a:noFill/>
          </a:ln>
          <a:effectLst>
            <a:softEdge rad="112500"/>
          </a:effectLst>
        </p:spPr>
      </p:pic>
    </p:spTree>
    <p:extLst>
      <p:ext uri="{BB962C8B-B14F-4D97-AF65-F5344CB8AC3E}">
        <p14:creationId xmlns:p14="http://schemas.microsoft.com/office/powerpoint/2010/main" val="2206880120"/>
      </p:ext>
    </p:extLst>
  </p:cSld>
  <p:clrMapOvr>
    <a:masterClrMapping/>
  </p:clrMapOvr>
</p:sld>
</file>

<file path=ppt/theme/theme1.xml><?xml version="1.0" encoding="utf-8"?>
<a:theme xmlns:a="http://schemas.openxmlformats.org/drawingml/2006/main" name="День Победы_06">
  <a:themeElements>
    <a:clrScheme name="День Победы_06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FFCC99"/>
      </a:folHlink>
    </a:clrScheme>
    <a:fontScheme name="День Победы_06">
      <a:majorFont>
        <a:latin typeface="Times New Roman"/>
        <a:ea typeface=""/>
        <a:cs typeface="Times New Roman"/>
      </a:majorFont>
      <a:minorFont>
        <a:latin typeface="Times New Roman"/>
        <a:ea typeface=""/>
        <a:cs typeface="Times New Roma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День Победы_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День Победы_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День Победы_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День Победы_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День Победы_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День Победы_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День Победы_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День Победы_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День Победы_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День Победы_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День Победы_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День Победы_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День Победы_06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22B00"/>
        </a:hlink>
        <a:folHlink>
          <a:srgbClr val="FFA953"/>
        </a:folHlink>
      </a:clrScheme>
      <a:clrMap bg1="lt1" tx1="dk1" bg2="lt2" tx2="dk2" accent1="accent1" accent2="accent2" accent3="accent3" accent4="accent4" accent5="accent5" accent6="accent6" hlink="hlink" folHlink="folHlink"/>
    </a:extraClrScheme>
    <a:extraClrScheme>
      <a:clrScheme name="День Победы_06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800000"/>
        </a:hlink>
        <a:folHlink>
          <a:srgbClr val="FFCC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День Победы_06</Template>
  <TotalTime>491</TotalTime>
  <Words>1223</Words>
  <Application>Microsoft Office PowerPoint</Application>
  <PresentationFormat>Экран (4:3)</PresentationFormat>
  <Paragraphs>87</Paragraphs>
  <Slides>19</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Arial</vt:lpstr>
      <vt:lpstr>Calibri</vt:lpstr>
      <vt:lpstr>Times New Roman</vt:lpstr>
      <vt:lpstr>Wingdings</vt:lpstr>
      <vt:lpstr>День Победы_06</vt:lpstr>
      <vt:lpstr> Использование мягких модулей для развития двигательной активности  у детей дошкольного возраста  </vt:lpstr>
      <vt:lpstr>Презентация PowerPoint</vt:lpstr>
      <vt:lpstr>1. «ПЕРЕКАТИ ПОЛЕ».  Инвентарь: мягкий модуль (цилиндр), конусы.  Цель: учить детей катать мягкий модуль (цилиндр), отталкивая его энергично, с усилием; развивать умение ориентироваться в пространстве.                                   Дети прокатывают мягкий модуль (цилиндр) в разных направлениях. Вариативность: катать между конусами, по прямой, до обозначенного места, друг другу.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Дарина Вязникова</cp:lastModifiedBy>
  <cp:revision>54</cp:revision>
  <dcterms:created xsi:type="dcterms:W3CDTF">2013-03-16T20:41:41Z</dcterms:created>
  <dcterms:modified xsi:type="dcterms:W3CDTF">2022-11-13T17:44:47Z</dcterms:modified>
</cp:coreProperties>
</file>