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9"/>
  </p:notesMasterIdLst>
  <p:sldIdLst>
    <p:sldId id="256" r:id="rId2"/>
    <p:sldId id="258" r:id="rId3"/>
    <p:sldId id="264" r:id="rId4"/>
    <p:sldId id="270" r:id="rId5"/>
    <p:sldId id="263" r:id="rId6"/>
    <p:sldId id="266" r:id="rId7"/>
    <p:sldId id="269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3" autoAdjust="0"/>
    <p:restoredTop sz="94660"/>
  </p:normalViewPr>
  <p:slideViewPr>
    <p:cSldViewPr snapToGrid="0">
      <p:cViewPr varScale="1">
        <p:scale>
          <a:sx n="77" d="100"/>
          <a:sy n="77" d="100"/>
        </p:scale>
        <p:origin x="24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70671E-DEAD-45B9-96C7-5D0613337B34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DBAA0A-EEE7-4F6C-A462-296C9F9F98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03804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11/13/2022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6176" y="624840"/>
            <a:ext cx="11216639" cy="2262781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chemeClr val="tx2"/>
                </a:solidFill>
              </a:rPr>
              <a:t>ИССЛЕДОВАТЕЛЬСКИЙ ПРОЕКТ –</a:t>
            </a:r>
            <a:r>
              <a:rPr lang="ru-RU" b="1" dirty="0">
                <a:solidFill>
                  <a:srgbClr val="C00000"/>
                </a:solidFill>
              </a:rPr>
              <a:t> ШАГ В БУДУЩЕЕ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65377" y="3425952"/>
            <a:ext cx="9614852" cy="2145791"/>
          </a:xfrm>
        </p:spPr>
        <p:txBody>
          <a:bodyPr>
            <a:normAutofit/>
          </a:bodyPr>
          <a:lstStyle/>
          <a:p>
            <a:r>
              <a:rPr lang="ru-RU" b="1" dirty="0"/>
              <a:t>МЕЖРАЙОННЫЙ ФЕСТИВАЛЬ ШКОЛ «Ты нужен будущему, будущее нужно тебе»</a:t>
            </a:r>
          </a:p>
          <a:p>
            <a:pPr algn="r"/>
            <a:r>
              <a:rPr lang="ru-RU" b="1" dirty="0"/>
              <a:t>ГБОУ «Школа «Свиблово» УК 1 «Гимназия»</a:t>
            </a:r>
          </a:p>
          <a:p>
            <a:pPr algn="r"/>
            <a:r>
              <a:rPr lang="ru-RU" b="1" dirty="0"/>
              <a:t>День открытых дверей 14.10.2017</a:t>
            </a:r>
          </a:p>
          <a:p>
            <a:pPr algn="r"/>
            <a:r>
              <a:rPr lang="ru-RU" b="1" dirty="0" err="1"/>
              <a:t>Барышева</a:t>
            </a:r>
            <a:r>
              <a:rPr lang="ru-RU" b="1" dirty="0"/>
              <a:t> О.Н.</a:t>
            </a:r>
          </a:p>
        </p:txBody>
      </p:sp>
    </p:spTree>
    <p:extLst>
      <p:ext uri="{BB962C8B-B14F-4D97-AF65-F5344CB8AC3E}">
        <p14:creationId xmlns:p14="http://schemas.microsoft.com/office/powerpoint/2010/main" val="14309958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5302" y="256032"/>
            <a:ext cx="8596668" cy="211328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«Современный старшеклассник много знает, но абстрактно; </a:t>
            </a:r>
            <a:br>
              <a:rPr lang="ru-RU" sz="40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200" b="1" dirty="0">
                <a:solidFill>
                  <a:schemeClr val="accent1">
                    <a:lumMod val="75000"/>
                  </a:schemeClr>
                </a:solidFill>
              </a:rPr>
              <a:t>много умеет, но только теоретически»</a:t>
            </a:r>
            <a:br>
              <a:rPr lang="ru-RU" sz="2200" b="1" dirty="0">
                <a:solidFill>
                  <a:schemeClr val="accent1">
                    <a:lumMod val="75000"/>
                  </a:schemeClr>
                </a:solidFill>
              </a:rPr>
            </a:br>
            <a:br>
              <a:rPr lang="ru-RU" sz="2200" b="1" dirty="0"/>
            </a:br>
            <a:r>
              <a:rPr lang="ru-RU" sz="4000" b="1" dirty="0">
                <a:solidFill>
                  <a:schemeClr val="accent1"/>
                </a:solidFill>
              </a:rPr>
              <a:t>УЧЕНИЧЕСКОЕ ИССЛЕДОВАНИЕ И УЧЕНИЧЕСКИЙ ПРОЕКТ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79286" y="2721421"/>
            <a:ext cx="8596668" cy="3880773"/>
          </a:xfrm>
        </p:spPr>
        <p:txBody>
          <a:bodyPr>
            <a:normAutofit/>
          </a:bodyPr>
          <a:lstStyle/>
          <a:p>
            <a:r>
              <a:rPr lang="ru-RU" sz="2400" b="1" dirty="0"/>
              <a:t>МЕТОД МОБИЛИЗАЦИИ ЗНАНИЙ</a:t>
            </a:r>
          </a:p>
          <a:p>
            <a:r>
              <a:rPr lang="ru-RU" sz="2400" b="1" dirty="0"/>
              <a:t>МЕТОД ИСПОЛЬЗОВАНИЯ ЗНАНИЙ В КОНКРЕТНОЙ СИТУАЦИИ</a:t>
            </a:r>
          </a:p>
          <a:p>
            <a:r>
              <a:rPr lang="ru-RU" sz="2400" b="1" dirty="0"/>
              <a:t>МЕТОД БЕСКОНФЛИКТНОГО ОБЩЕНИЯ</a:t>
            </a:r>
          </a:p>
          <a:p>
            <a:r>
              <a:rPr lang="ru-RU" sz="2400" b="1" dirty="0"/>
              <a:t>МЕТОД САМООПРЕДЕЛЕНИЯ И ПРОФЕССИОНАЛЬНОЙ ОРИЕНТАЦИИ</a:t>
            </a:r>
          </a:p>
          <a:p>
            <a:r>
              <a:rPr lang="ru-RU" sz="2400" b="1" dirty="0"/>
              <a:t>МЕТОД ПРИОБРЕТЕНИЯ СОЦИАЛЬНЫХ КОМПЕТЕНЦИЙ</a:t>
            </a:r>
          </a:p>
          <a:p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1135339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chemeClr val="accent1"/>
                </a:solidFill>
                <a:cs typeface="Times New Roman" panose="02020603050405020304" pitchFamily="18" charset="0"/>
              </a:rPr>
              <a:t>Исследовательская деятельность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10872" y="1905000"/>
            <a:ext cx="8229600" cy="3886200"/>
          </a:xfrm>
        </p:spPr>
        <p:txBody>
          <a:bodyPr>
            <a:noAutofit/>
          </a:bodyPr>
          <a:lstStyle/>
          <a:p>
            <a:r>
              <a:rPr lang="ru-RU" sz="2400" b="1" dirty="0"/>
              <a:t>постановка проблемы (или выделение основополагающего вопроса) </a:t>
            </a:r>
          </a:p>
          <a:p>
            <a:r>
              <a:rPr lang="ru-RU" sz="2400" b="1" dirty="0"/>
              <a:t>изучение теории, связанной с выбранной темой </a:t>
            </a:r>
          </a:p>
          <a:p>
            <a:r>
              <a:rPr lang="ru-RU" sz="2400" b="1" dirty="0"/>
              <a:t>выдвижение гипотезы исследования</a:t>
            </a:r>
          </a:p>
          <a:p>
            <a:r>
              <a:rPr lang="ru-RU" sz="2400" b="1" dirty="0"/>
              <a:t>подбор методик и практическое овладение ими </a:t>
            </a:r>
          </a:p>
          <a:p>
            <a:r>
              <a:rPr lang="ru-RU" sz="2400" b="1" dirty="0"/>
              <a:t>сбор собственного материала, его анализ и обобщение </a:t>
            </a:r>
          </a:p>
          <a:p>
            <a:r>
              <a:rPr lang="ru-RU" sz="2400" b="1" dirty="0"/>
              <a:t>собственные выводы.</a:t>
            </a:r>
          </a:p>
        </p:txBody>
      </p:sp>
    </p:spTree>
    <p:extLst>
      <p:ext uri="{BB962C8B-B14F-4D97-AF65-F5344CB8AC3E}">
        <p14:creationId xmlns:p14="http://schemas.microsoft.com/office/powerpoint/2010/main" val="17764730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125950" y="581019"/>
            <a:ext cx="8688098" cy="6071015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b="1" dirty="0">
                <a:solidFill>
                  <a:schemeClr val="accent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Проект</a:t>
            </a:r>
            <a:r>
              <a:rPr lang="ru-RU" sz="2800" dirty="0">
                <a:ea typeface="Calibri" panose="020F0502020204030204" pitchFamily="34" charset="0"/>
                <a:cs typeface="Times New Roman" panose="02020603050405020304" pitchFamily="18" charset="0"/>
              </a:rPr>
              <a:t>- это особый вид познавательной деятельности учащихся, характеризующийся следующими признаками: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ea typeface="Calibri" panose="020F0502020204030204" pitchFamily="34" charset="0"/>
                <a:cs typeface="Times New Roman" panose="02020603050405020304" pitchFamily="18" charset="0"/>
              </a:rPr>
              <a:t>- наличие социальной задачи;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ea typeface="Calibri" panose="020F0502020204030204" pitchFamily="34" charset="0"/>
                <a:cs typeface="Times New Roman" panose="02020603050405020304" pitchFamily="18" charset="0"/>
              </a:rPr>
              <a:t>- планирование действий по разрешению проблемы;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ea typeface="Calibri" panose="020F0502020204030204" pitchFamily="34" charset="0"/>
                <a:cs typeface="Times New Roman" panose="02020603050405020304" pitchFamily="18" charset="0"/>
              </a:rPr>
              <a:t>- поиск информации, которая затем будет обработана и осмыслена учащимися;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ea typeface="Calibri" panose="020F0502020204030204" pitchFamily="34" charset="0"/>
                <a:cs typeface="Times New Roman" panose="02020603050405020304" pitchFamily="18" charset="0"/>
              </a:rPr>
              <a:t>- оформление «продукта», представляющего результаты этой деятельности;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ea typeface="Calibri" panose="020F0502020204030204" pitchFamily="34" charset="0"/>
                <a:cs typeface="Times New Roman" panose="02020603050405020304" pitchFamily="18" charset="0"/>
              </a:rPr>
              <a:t>- презентация «продукта» и его социальной значимости.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69457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258" y="335598"/>
            <a:ext cx="9258679" cy="1322514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>
                <a:solidFill>
                  <a:schemeClr val="accent1"/>
                </a:solidFill>
              </a:rPr>
              <a:t>Метод проектов </a:t>
            </a:r>
            <a:br>
              <a:rPr lang="ru-RU" sz="3200" b="1" dirty="0">
                <a:solidFill>
                  <a:schemeClr val="accent1"/>
                </a:solidFill>
              </a:rPr>
            </a:br>
            <a:r>
              <a:rPr lang="ru-RU" sz="3200" b="1" dirty="0">
                <a:solidFill>
                  <a:schemeClr val="accent1"/>
                </a:solidFill>
              </a:rPr>
              <a:t>и исследовательский проект</a:t>
            </a:r>
          </a:p>
        </p:txBody>
      </p:sp>
      <p:pic>
        <p:nvPicPr>
          <p:cNvPr id="1026" name="Picture 2">
            <a:hlinkClick r:id="" action="ppaction://noaction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89504" y="1658112"/>
            <a:ext cx="8492433" cy="5096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948764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chemeClr val="accent1"/>
                </a:solidFill>
              </a:rPr>
              <a:t>С ЧЕГО НАЧАТЬ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1377696"/>
            <a:ext cx="8915400" cy="5145024"/>
          </a:xfrm>
        </p:spPr>
        <p:txBody>
          <a:bodyPr>
            <a:normAutofit/>
          </a:bodyPr>
          <a:lstStyle/>
          <a:p>
            <a:r>
              <a:rPr lang="ru-RU" dirty="0"/>
              <a:t>Основная помощь взрослого необходима на этапе осмысления проблемы и постановки цели. Необходимо помочь автору будущего проекта найти ответ на вопрос, </a:t>
            </a:r>
            <a:r>
              <a:rPr lang="ru-RU" b="1" dirty="0"/>
              <a:t>зачем</a:t>
            </a:r>
            <a:r>
              <a:rPr lang="ru-RU" dirty="0"/>
              <a:t> я собираюсь делать этот проект.</a:t>
            </a:r>
          </a:p>
          <a:p>
            <a:r>
              <a:rPr lang="ru-RU" dirty="0"/>
              <a:t>Ответив на этот вопрос, ученик определяет </a:t>
            </a:r>
            <a:r>
              <a:rPr lang="ru-RU" b="1" dirty="0"/>
              <a:t>цель</a:t>
            </a:r>
            <a:r>
              <a:rPr lang="ru-RU" dirty="0"/>
              <a:t> своей работы. </a:t>
            </a:r>
          </a:p>
          <a:p>
            <a:r>
              <a:rPr lang="ru-RU" dirty="0"/>
              <a:t>Затем возникает вопрос, </a:t>
            </a:r>
            <a:r>
              <a:rPr lang="ru-RU" b="1" dirty="0"/>
              <a:t>что</a:t>
            </a:r>
            <a:r>
              <a:rPr lang="ru-RU" dirty="0"/>
              <a:t> для этого следует сделать. </a:t>
            </a:r>
          </a:p>
          <a:p>
            <a:r>
              <a:rPr lang="ru-RU" dirty="0"/>
              <a:t>Решив его, ученик увидит </a:t>
            </a:r>
            <a:r>
              <a:rPr lang="ru-RU" b="1" dirty="0"/>
              <a:t>задачи</a:t>
            </a:r>
            <a:r>
              <a:rPr lang="ru-RU" dirty="0"/>
              <a:t> своей работы.</a:t>
            </a:r>
          </a:p>
          <a:p>
            <a:r>
              <a:rPr lang="ru-RU" dirty="0"/>
              <a:t>Следующий шаг — </a:t>
            </a:r>
            <a:r>
              <a:rPr lang="ru-RU" b="1" dirty="0"/>
              <a:t>как</a:t>
            </a:r>
            <a:r>
              <a:rPr lang="ru-RU" dirty="0"/>
              <a:t> это делать. </a:t>
            </a:r>
          </a:p>
          <a:p>
            <a:r>
              <a:rPr lang="ru-RU" dirty="0"/>
              <a:t>Поняв это, ученик выберет </a:t>
            </a:r>
            <a:r>
              <a:rPr lang="ru-RU" b="1" dirty="0"/>
              <a:t>способы</a:t>
            </a:r>
            <a:r>
              <a:rPr lang="ru-RU" dirty="0"/>
              <a:t>, которые будет использовать при создании проекта. </a:t>
            </a:r>
          </a:p>
          <a:p>
            <a:r>
              <a:rPr lang="ru-RU" dirty="0"/>
              <a:t>Также необходимо заранее решить, </a:t>
            </a:r>
            <a:r>
              <a:rPr lang="ru-RU" b="1" dirty="0"/>
              <a:t>чего</a:t>
            </a:r>
            <a:r>
              <a:rPr lang="ru-RU" dirty="0"/>
              <a:t> ты хочешь добиться в итоге.</a:t>
            </a:r>
          </a:p>
          <a:p>
            <a:r>
              <a:rPr lang="ru-RU" dirty="0"/>
              <a:t>Это поможет представить себе </a:t>
            </a:r>
            <a:r>
              <a:rPr lang="ru-RU" b="1" dirty="0"/>
              <a:t>ожидаемый результат</a:t>
            </a:r>
            <a:r>
              <a:rPr lang="ru-RU" dirty="0"/>
              <a:t>. </a:t>
            </a:r>
          </a:p>
          <a:p>
            <a:endParaRPr lang="ru-RU" dirty="0"/>
          </a:p>
          <a:p>
            <a:pPr marL="0" indent="0" algn="ctr">
              <a:buNone/>
            </a:pPr>
            <a:r>
              <a:rPr lang="ru-RU" sz="2000" b="1" dirty="0"/>
              <a:t>Только продумав все эти вопросы, можно приступать к работе.</a:t>
            </a:r>
            <a:br>
              <a:rPr lang="ru-RU" sz="2000" b="1" dirty="0"/>
            </a:b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32349966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5103" y="348172"/>
            <a:ext cx="8436865" cy="804672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chemeClr val="accent1"/>
                </a:solidFill>
                <a:cs typeface="Times New Roman" pitchFamily="18" charset="0"/>
              </a:rPr>
              <a:t>СТРУКТУРА УЧЕНИЧЕСКОЙ РАБОТЫ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63369" y="1944623"/>
            <a:ext cx="5617463" cy="3589869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None/>
            </a:pPr>
            <a:r>
              <a:rPr lang="ru-RU" sz="2800" b="1" dirty="0">
                <a:cs typeface="Times New Roman" pitchFamily="18" charset="0"/>
              </a:rPr>
              <a:t>1) Историография</a:t>
            </a:r>
          </a:p>
          <a:p>
            <a:pPr marL="514350" indent="-514350">
              <a:buNone/>
            </a:pPr>
            <a:r>
              <a:rPr lang="ru-RU" sz="2800" b="1" dirty="0">
                <a:cs typeface="Times New Roman" pitchFamily="18" charset="0"/>
              </a:rPr>
              <a:t>2) Введение</a:t>
            </a:r>
          </a:p>
          <a:p>
            <a:pPr marL="514350" indent="-514350">
              <a:buNone/>
            </a:pPr>
            <a:r>
              <a:rPr lang="ru-RU" sz="2800" b="1" dirty="0">
                <a:cs typeface="Times New Roman" pitchFamily="18" charset="0"/>
              </a:rPr>
              <a:t>3) Основная часть</a:t>
            </a:r>
          </a:p>
          <a:p>
            <a:pPr marL="514350" indent="-514350">
              <a:buNone/>
            </a:pPr>
            <a:r>
              <a:rPr lang="ru-RU" sz="2800" b="1" dirty="0">
                <a:cs typeface="Times New Roman" pitchFamily="18" charset="0"/>
              </a:rPr>
              <a:t>4) Исследование</a:t>
            </a:r>
          </a:p>
          <a:p>
            <a:pPr marL="514350" indent="-514350">
              <a:buNone/>
            </a:pPr>
            <a:r>
              <a:rPr lang="ru-RU" dirty="0">
                <a:cs typeface="Times New Roman" pitchFamily="18" charset="0"/>
              </a:rPr>
              <a:t>а) Работа со СМИ</a:t>
            </a:r>
          </a:p>
          <a:p>
            <a:pPr marL="514350" indent="-514350">
              <a:buNone/>
            </a:pPr>
            <a:r>
              <a:rPr lang="ru-RU" dirty="0">
                <a:cs typeface="Times New Roman" pitchFamily="18" charset="0"/>
              </a:rPr>
              <a:t>б) Опрос одноклассников</a:t>
            </a:r>
          </a:p>
          <a:p>
            <a:pPr marL="514350" indent="-514350">
              <a:buNone/>
            </a:pPr>
            <a:r>
              <a:rPr lang="ru-RU" dirty="0">
                <a:cs typeface="Times New Roman" pitchFamily="18" charset="0"/>
              </a:rPr>
              <a:t>в) Продукт(фотоальбом, путеводитель, справочник)</a:t>
            </a:r>
          </a:p>
          <a:p>
            <a:pPr marL="514350" indent="-514350">
              <a:buNone/>
            </a:pPr>
            <a:r>
              <a:rPr lang="ru-RU" sz="2800" b="1" dirty="0">
                <a:cs typeface="Times New Roman" pitchFamily="18" charset="0"/>
              </a:rPr>
              <a:t>5) Заключение</a:t>
            </a:r>
          </a:p>
        </p:txBody>
      </p:sp>
    </p:spTree>
    <p:extLst>
      <p:ext uri="{BB962C8B-B14F-4D97-AF65-F5344CB8AC3E}">
        <p14:creationId xmlns:p14="http://schemas.microsoft.com/office/powerpoint/2010/main" val="2109152574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135</TotalTime>
  <Words>334</Words>
  <Application>Microsoft Office PowerPoint</Application>
  <PresentationFormat>Широкоэкранный</PresentationFormat>
  <Paragraphs>45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Arial</vt:lpstr>
      <vt:lpstr>Calibri</vt:lpstr>
      <vt:lpstr>Century Gothic</vt:lpstr>
      <vt:lpstr>Times New Roman</vt:lpstr>
      <vt:lpstr>Wingdings 3</vt:lpstr>
      <vt:lpstr>Легкий дым</vt:lpstr>
      <vt:lpstr>ИССЛЕДОВАТЕЛЬСКИЙ ПРОЕКТ – ШАГ В БУДУЩЕЕ</vt:lpstr>
      <vt:lpstr>«Современный старшеклассник много знает, но абстрактно;  много умеет, но только теоретически»  УЧЕНИЧЕСКОЕ ИССЛЕДОВАНИЕ И УЧЕНИЧЕСКИЙ ПРОЕКТ</vt:lpstr>
      <vt:lpstr>Исследовательская деятельность</vt:lpstr>
      <vt:lpstr>Презентация PowerPoint</vt:lpstr>
      <vt:lpstr>Метод проектов  и исследовательский проект</vt:lpstr>
      <vt:lpstr>С ЧЕГО НАЧАТЬ</vt:lpstr>
      <vt:lpstr>СТРУКТУРА УЧЕНИЧЕСКОЙ РАБОТЫ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ИССЛЕДОВАТЕЛЬСКИЙ ПРОЕКТ – ШАГ В БУДУЩЕЕ</dc:title>
  <dc:creator>SweetHome</dc:creator>
  <cp:lastModifiedBy>Оксана</cp:lastModifiedBy>
  <cp:revision>19</cp:revision>
  <dcterms:created xsi:type="dcterms:W3CDTF">2017-10-13T20:46:37Z</dcterms:created>
  <dcterms:modified xsi:type="dcterms:W3CDTF">2022-11-13T14:54:17Z</dcterms:modified>
</cp:coreProperties>
</file>