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7" r:id="rId2"/>
    <p:sldId id="259" r:id="rId3"/>
    <p:sldId id="261" r:id="rId4"/>
    <p:sldId id="260" r:id="rId5"/>
    <p:sldId id="258" r:id="rId6"/>
    <p:sldId id="272" r:id="rId7"/>
    <p:sldId id="271" r:id="rId8"/>
    <p:sldId id="273" r:id="rId9"/>
    <p:sldId id="263" r:id="rId10"/>
    <p:sldId id="265" r:id="rId11"/>
    <p:sldId id="264" r:id="rId12"/>
    <p:sldId id="266" r:id="rId13"/>
    <p:sldId id="267" r:id="rId14"/>
    <p:sldId id="268" r:id="rId15"/>
    <p:sldId id="269" r:id="rId16"/>
  </p:sldIdLst>
  <p:sldSz cx="10693400" cy="7561263"/>
  <p:notesSz cx="6858000" cy="9144000"/>
  <p:defaultTextStyle>
    <a:defPPr>
      <a:defRPr lang="ru-RU"/>
    </a:defPPr>
    <a:lvl1pPr marL="0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1pPr>
    <a:lvl2pPr marL="521528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2pPr>
    <a:lvl3pPr marL="1043056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3pPr>
    <a:lvl4pPr marL="1564584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4pPr>
    <a:lvl5pPr marL="2086112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5pPr>
    <a:lvl6pPr marL="2607640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3129168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3650696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4172224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D85D"/>
    <a:srgbClr val="FFD03B"/>
    <a:srgbClr val="0000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1428" y="-90"/>
      </p:cViewPr>
      <p:guideLst>
        <p:guide orient="horz" pos="2382"/>
        <p:guide pos="336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4F48EF-AB96-47A5-A59E-DE086BBCB61A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004888" y="685800"/>
            <a:ext cx="48482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54047E-3A22-4132-B320-F34DAAE5C79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412340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4305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521528" algn="l" defTabSz="104305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1043056" algn="l" defTabSz="104305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564584" algn="l" defTabSz="104305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2086112" algn="l" defTabSz="104305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2607640" algn="l" defTabSz="104305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3129168" algn="l" defTabSz="104305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3650696" algn="l" defTabSz="104305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4172224" algn="l" defTabSz="104305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004888" y="685800"/>
            <a:ext cx="4848225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4047E-3A22-4132-B320-F34DAAE5C797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237099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02005" y="2348893"/>
            <a:ext cx="9089390" cy="1620771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04010" y="4284716"/>
            <a:ext cx="7485380" cy="193232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215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430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645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861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6076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1291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6506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1722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B58D4-2726-4175-9A27-CE153CF277A1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4C37D-7FDF-4EFE-8335-EBBB7A15348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317889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B58D4-2726-4175-9A27-CE153CF277A1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4C37D-7FDF-4EFE-8335-EBBB7A15348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256115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52715" y="302802"/>
            <a:ext cx="2406015" cy="645157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4670" y="302802"/>
            <a:ext cx="7039822" cy="645157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B58D4-2726-4175-9A27-CE153CF277A1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4C37D-7FDF-4EFE-8335-EBBB7A15348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877275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B58D4-2726-4175-9A27-CE153CF277A1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4C37D-7FDF-4EFE-8335-EBBB7A15348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681927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4705" y="4858812"/>
            <a:ext cx="9089390" cy="1501751"/>
          </a:xfrm>
        </p:spPr>
        <p:txBody>
          <a:bodyPr anchor="t"/>
          <a:lstStyle>
            <a:lvl1pPr algn="l">
              <a:defRPr sz="46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44705" y="3204786"/>
            <a:ext cx="9089390" cy="1654026"/>
          </a:xfrm>
        </p:spPr>
        <p:txBody>
          <a:bodyPr anchor="b"/>
          <a:lstStyle>
            <a:lvl1pPr marL="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1pPr>
            <a:lvl2pPr marL="521528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104305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6458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208611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60764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312916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65069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417222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B58D4-2726-4175-9A27-CE153CF277A1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4C37D-7FDF-4EFE-8335-EBBB7A15348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347896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4670" y="1764295"/>
            <a:ext cx="4722918" cy="4990084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35812" y="1764295"/>
            <a:ext cx="4722918" cy="4990084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B58D4-2726-4175-9A27-CE153CF277A1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4C37D-7FDF-4EFE-8335-EBBB7A15348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266611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4670" y="1692533"/>
            <a:ext cx="4724775" cy="705367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21528" indent="0">
              <a:buNone/>
              <a:defRPr sz="2300" b="1"/>
            </a:lvl2pPr>
            <a:lvl3pPr marL="1043056" indent="0">
              <a:buNone/>
              <a:defRPr sz="2100" b="1"/>
            </a:lvl3pPr>
            <a:lvl4pPr marL="1564584" indent="0">
              <a:buNone/>
              <a:defRPr sz="1800" b="1"/>
            </a:lvl4pPr>
            <a:lvl5pPr marL="2086112" indent="0">
              <a:buNone/>
              <a:defRPr sz="1800" b="1"/>
            </a:lvl5pPr>
            <a:lvl6pPr marL="2607640" indent="0">
              <a:buNone/>
              <a:defRPr sz="1800" b="1"/>
            </a:lvl6pPr>
            <a:lvl7pPr marL="3129168" indent="0">
              <a:buNone/>
              <a:defRPr sz="1800" b="1"/>
            </a:lvl7pPr>
            <a:lvl8pPr marL="3650696" indent="0">
              <a:buNone/>
              <a:defRPr sz="1800" b="1"/>
            </a:lvl8pPr>
            <a:lvl9pPr marL="4172224" indent="0">
              <a:buNone/>
              <a:defRPr sz="18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34670" y="2397901"/>
            <a:ext cx="4724775" cy="4356478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432099" y="1692533"/>
            <a:ext cx="4726631" cy="705367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21528" indent="0">
              <a:buNone/>
              <a:defRPr sz="2300" b="1"/>
            </a:lvl2pPr>
            <a:lvl3pPr marL="1043056" indent="0">
              <a:buNone/>
              <a:defRPr sz="2100" b="1"/>
            </a:lvl3pPr>
            <a:lvl4pPr marL="1564584" indent="0">
              <a:buNone/>
              <a:defRPr sz="1800" b="1"/>
            </a:lvl4pPr>
            <a:lvl5pPr marL="2086112" indent="0">
              <a:buNone/>
              <a:defRPr sz="1800" b="1"/>
            </a:lvl5pPr>
            <a:lvl6pPr marL="2607640" indent="0">
              <a:buNone/>
              <a:defRPr sz="1800" b="1"/>
            </a:lvl6pPr>
            <a:lvl7pPr marL="3129168" indent="0">
              <a:buNone/>
              <a:defRPr sz="1800" b="1"/>
            </a:lvl7pPr>
            <a:lvl8pPr marL="3650696" indent="0">
              <a:buNone/>
              <a:defRPr sz="1800" b="1"/>
            </a:lvl8pPr>
            <a:lvl9pPr marL="4172224" indent="0">
              <a:buNone/>
              <a:defRPr sz="18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432099" y="2397901"/>
            <a:ext cx="4726631" cy="4356478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B58D4-2726-4175-9A27-CE153CF277A1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4C37D-7FDF-4EFE-8335-EBBB7A15348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622683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B58D4-2726-4175-9A27-CE153CF277A1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4C37D-7FDF-4EFE-8335-EBBB7A15348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168844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B58D4-2726-4175-9A27-CE153CF277A1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4C37D-7FDF-4EFE-8335-EBBB7A15348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701339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4671" y="301050"/>
            <a:ext cx="3518055" cy="1281214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180822" y="301051"/>
            <a:ext cx="5977908" cy="6453328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4671" y="1582265"/>
            <a:ext cx="3518055" cy="5172114"/>
          </a:xfrm>
        </p:spPr>
        <p:txBody>
          <a:bodyPr/>
          <a:lstStyle>
            <a:lvl1pPr marL="0" indent="0">
              <a:buNone/>
              <a:defRPr sz="1600"/>
            </a:lvl1pPr>
            <a:lvl2pPr marL="521528" indent="0">
              <a:buNone/>
              <a:defRPr sz="1400"/>
            </a:lvl2pPr>
            <a:lvl3pPr marL="1043056" indent="0">
              <a:buNone/>
              <a:defRPr sz="1100"/>
            </a:lvl3pPr>
            <a:lvl4pPr marL="1564584" indent="0">
              <a:buNone/>
              <a:defRPr sz="1000"/>
            </a:lvl4pPr>
            <a:lvl5pPr marL="2086112" indent="0">
              <a:buNone/>
              <a:defRPr sz="1000"/>
            </a:lvl5pPr>
            <a:lvl6pPr marL="2607640" indent="0">
              <a:buNone/>
              <a:defRPr sz="1000"/>
            </a:lvl6pPr>
            <a:lvl7pPr marL="3129168" indent="0">
              <a:buNone/>
              <a:defRPr sz="1000"/>
            </a:lvl7pPr>
            <a:lvl8pPr marL="3650696" indent="0">
              <a:buNone/>
              <a:defRPr sz="1000"/>
            </a:lvl8pPr>
            <a:lvl9pPr marL="4172224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B58D4-2726-4175-9A27-CE153CF277A1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4C37D-7FDF-4EFE-8335-EBBB7A15348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456894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95981" y="5292884"/>
            <a:ext cx="6416040" cy="624855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095981" y="675613"/>
            <a:ext cx="6416040" cy="4536758"/>
          </a:xfrm>
        </p:spPr>
        <p:txBody>
          <a:bodyPr/>
          <a:lstStyle>
            <a:lvl1pPr marL="0" indent="0">
              <a:buNone/>
              <a:defRPr sz="3700"/>
            </a:lvl1pPr>
            <a:lvl2pPr marL="521528" indent="0">
              <a:buNone/>
              <a:defRPr sz="3200"/>
            </a:lvl2pPr>
            <a:lvl3pPr marL="1043056" indent="0">
              <a:buNone/>
              <a:defRPr sz="2700"/>
            </a:lvl3pPr>
            <a:lvl4pPr marL="1564584" indent="0">
              <a:buNone/>
              <a:defRPr sz="2300"/>
            </a:lvl4pPr>
            <a:lvl5pPr marL="2086112" indent="0">
              <a:buNone/>
              <a:defRPr sz="2300"/>
            </a:lvl5pPr>
            <a:lvl6pPr marL="2607640" indent="0">
              <a:buNone/>
              <a:defRPr sz="2300"/>
            </a:lvl6pPr>
            <a:lvl7pPr marL="3129168" indent="0">
              <a:buNone/>
              <a:defRPr sz="2300"/>
            </a:lvl7pPr>
            <a:lvl8pPr marL="3650696" indent="0">
              <a:buNone/>
              <a:defRPr sz="2300"/>
            </a:lvl8pPr>
            <a:lvl9pPr marL="4172224" indent="0">
              <a:buNone/>
              <a:defRPr sz="23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095981" y="5917739"/>
            <a:ext cx="6416040" cy="887398"/>
          </a:xfrm>
        </p:spPr>
        <p:txBody>
          <a:bodyPr/>
          <a:lstStyle>
            <a:lvl1pPr marL="0" indent="0">
              <a:buNone/>
              <a:defRPr sz="1600"/>
            </a:lvl1pPr>
            <a:lvl2pPr marL="521528" indent="0">
              <a:buNone/>
              <a:defRPr sz="1400"/>
            </a:lvl2pPr>
            <a:lvl3pPr marL="1043056" indent="0">
              <a:buNone/>
              <a:defRPr sz="1100"/>
            </a:lvl3pPr>
            <a:lvl4pPr marL="1564584" indent="0">
              <a:buNone/>
              <a:defRPr sz="1000"/>
            </a:lvl4pPr>
            <a:lvl5pPr marL="2086112" indent="0">
              <a:buNone/>
              <a:defRPr sz="1000"/>
            </a:lvl5pPr>
            <a:lvl6pPr marL="2607640" indent="0">
              <a:buNone/>
              <a:defRPr sz="1000"/>
            </a:lvl6pPr>
            <a:lvl7pPr marL="3129168" indent="0">
              <a:buNone/>
              <a:defRPr sz="1000"/>
            </a:lvl7pPr>
            <a:lvl8pPr marL="3650696" indent="0">
              <a:buNone/>
              <a:defRPr sz="1000"/>
            </a:lvl8pPr>
            <a:lvl9pPr marL="4172224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B58D4-2726-4175-9A27-CE153CF277A1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4C37D-7FDF-4EFE-8335-EBBB7A15348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865393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4670" y="302801"/>
            <a:ext cx="9624060" cy="1260211"/>
          </a:xfrm>
          <a:prstGeom prst="rect">
            <a:avLst/>
          </a:prstGeom>
        </p:spPr>
        <p:txBody>
          <a:bodyPr vert="horz" lIns="104306" tIns="52153" rIns="104306" bIns="52153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4670" y="1764295"/>
            <a:ext cx="9624060" cy="4990084"/>
          </a:xfrm>
          <a:prstGeom prst="rect">
            <a:avLst/>
          </a:prstGeom>
        </p:spPr>
        <p:txBody>
          <a:bodyPr vert="horz" lIns="104306" tIns="52153" rIns="104306" bIns="52153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534670" y="7008171"/>
            <a:ext cx="2495127" cy="402567"/>
          </a:xfrm>
          <a:prstGeom prst="rect">
            <a:avLst/>
          </a:prstGeom>
        </p:spPr>
        <p:txBody>
          <a:bodyPr vert="horz" lIns="104306" tIns="52153" rIns="104306" bIns="52153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7B58D4-2726-4175-9A27-CE153CF277A1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653579" y="7008171"/>
            <a:ext cx="3386243" cy="402567"/>
          </a:xfrm>
          <a:prstGeom prst="rect">
            <a:avLst/>
          </a:prstGeom>
        </p:spPr>
        <p:txBody>
          <a:bodyPr vert="horz" lIns="104306" tIns="52153" rIns="104306" bIns="52153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663603" y="7008171"/>
            <a:ext cx="2495127" cy="402567"/>
          </a:xfrm>
          <a:prstGeom prst="rect">
            <a:avLst/>
          </a:prstGeom>
        </p:spPr>
        <p:txBody>
          <a:bodyPr vert="horz" lIns="104306" tIns="52153" rIns="104306" bIns="52153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54C37D-7FDF-4EFE-8335-EBBB7A15348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215066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043056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1146" indent="-391146" algn="l" defTabSz="1043056" rtl="0" eaLnBrk="1" latinLnBrk="0" hangingPunct="1">
        <a:spcBef>
          <a:spcPct val="20000"/>
        </a:spcBef>
        <a:buFont typeface="Arial" panose="020B0604020202020204" pitchFamily="34" charset="0"/>
        <a:buChar char="•"/>
        <a:defRPr sz="3700" kern="1200">
          <a:solidFill>
            <a:schemeClr val="tx1"/>
          </a:solidFill>
          <a:latin typeface="+mn-lt"/>
          <a:ea typeface="+mn-ea"/>
          <a:cs typeface="+mn-cs"/>
        </a:defRPr>
      </a:lvl1pPr>
      <a:lvl2pPr marL="847483" indent="-325955" algn="l" defTabSz="1043056" rtl="0" eaLnBrk="1" latinLnBrk="0" hangingPunct="1">
        <a:spcBef>
          <a:spcPct val="20000"/>
        </a:spcBef>
        <a:buFont typeface="Arial" panose="020B0604020202020204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3820" indent="-260764" algn="l" defTabSz="1043056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5348" indent="-260764" algn="l" defTabSz="1043056" rtl="0" eaLnBrk="1" latinLnBrk="0" hangingPunct="1">
        <a:spcBef>
          <a:spcPct val="20000"/>
        </a:spcBef>
        <a:buFont typeface="Arial" panose="020B0604020202020204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6876" indent="-260764" algn="l" defTabSz="1043056" rtl="0" eaLnBrk="1" latinLnBrk="0" hangingPunct="1">
        <a:spcBef>
          <a:spcPct val="20000"/>
        </a:spcBef>
        <a:buFont typeface="Arial" panose="020B0604020202020204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8404" indent="-260764" algn="l" defTabSz="1043056" rtl="0" eaLnBrk="1" latinLnBrk="0" hangingPunct="1">
        <a:spcBef>
          <a:spcPct val="20000"/>
        </a:spcBef>
        <a:buFont typeface="Arial" panose="020B0604020202020204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932" indent="-260764" algn="l" defTabSz="1043056" rtl="0" eaLnBrk="1" latinLnBrk="0" hangingPunct="1">
        <a:spcBef>
          <a:spcPct val="20000"/>
        </a:spcBef>
        <a:buFont typeface="Arial" panose="020B0604020202020204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1460" indent="-260764" algn="l" defTabSz="1043056" rtl="0" eaLnBrk="1" latinLnBrk="0" hangingPunct="1">
        <a:spcBef>
          <a:spcPct val="20000"/>
        </a:spcBef>
        <a:buFont typeface="Arial" panose="020B0604020202020204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988" indent="-260764" algn="l" defTabSz="1043056" rtl="0" eaLnBrk="1" latinLnBrk="0" hangingPunct="1">
        <a:spcBef>
          <a:spcPct val="20000"/>
        </a:spcBef>
        <a:buFont typeface="Arial" panose="020B0604020202020204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528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3056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584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6112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640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9168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696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2224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jpeg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png"/><Relationship Id="rId4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2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jpe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F:\не трожь, убью\пожарные\пожарная безопасность\fireman frame cartoon (800 x 1098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03042" y="64296"/>
            <a:ext cx="5313285" cy="74326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F:\не трожь, убью\пожарные\пожарная безопасность\OrangSlaidMini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1135453" y="1135453"/>
            <a:ext cx="7561265" cy="52903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441422" y="763730"/>
            <a:ext cx="3031537" cy="2629092"/>
          </a:xfrm>
          <a:prstGeom prst="rect">
            <a:avLst/>
          </a:prstGeom>
          <a:noFill/>
        </p:spPr>
        <p:txBody>
          <a:bodyPr wrap="square" lIns="104306" tIns="52153" rIns="104306" bIns="52153" rtlCol="0">
            <a:spAutoFit/>
          </a:bodyPr>
          <a:lstStyle/>
          <a:p>
            <a:pPr algn="ctr"/>
            <a:r>
              <a:rPr lang="ru-RU" sz="41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  <a:reflection blurRad="6350" stA="55000" endA="300" endPos="455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Картотека стихов о профессии пожарного</a:t>
            </a:r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2322364" y="4644727"/>
            <a:ext cx="1512168" cy="19799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810196" y="1188343"/>
            <a:ext cx="388843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Пожарные</a:t>
            </a:r>
          </a:p>
          <a:p>
            <a:pPr algn="ctr"/>
            <a:endParaRPr lang="ru-RU" sz="16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привлекает в профессии вашей?</a:t>
            </a:r>
          </a:p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Будни романтикой не украшены,</a:t>
            </a:r>
          </a:p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Тихо и буднично длятся дежурства,</a:t>
            </a:r>
          </a:p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Нет в ожиданье большого искусства.</a:t>
            </a:r>
          </a:p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 раздаётся звонок по тревоге –</a:t>
            </a:r>
          </a:p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боевая машина в дороге.</a:t>
            </a:r>
          </a:p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Борются с пламенем слаженно, дружно.</a:t>
            </a:r>
          </a:p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Бойцам приглашений особых не нужно.</a:t>
            </a:r>
          </a:p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Может, не кожа на них, а броня,</a:t>
            </a:r>
          </a:p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они не боятся огня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xmlns="" val="379504413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6660" y="-1635"/>
            <a:ext cx="5291005" cy="7561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46767" y="684338"/>
            <a:ext cx="4294677" cy="5091305"/>
          </a:xfrm>
          <a:prstGeom prst="rect">
            <a:avLst/>
          </a:prstGeom>
          <a:noFill/>
        </p:spPr>
        <p:txBody>
          <a:bodyPr wrap="square" lIns="104306" tIns="52153" rIns="104306" bIns="52153" rtlCol="0">
            <a:spAutoFit/>
          </a:bodyPr>
          <a:lstStyle/>
          <a:p>
            <a:pPr algn="ctr"/>
            <a:r>
              <a:rPr lang="ru-RU" sz="1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 «Если возник пожар»</a:t>
            </a:r>
          </a:p>
          <a:p>
            <a:r>
              <a:rPr lang="ru-RU" sz="1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Цель. Знакомить детей с правилами безопасного обращения с огнем. Закрепить знание номера телефона экстренной пожарной службы.</a:t>
            </a:r>
          </a:p>
          <a:p>
            <a:r>
              <a:rPr lang="ru-RU" sz="1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Ход игры. Дети становятся в круг. В центре - воспитатель с воздушным шаром в руке. Он произносит стихотворные строки и, не договаривая последнего слова, передает шар одному из детей. Ребенок быстро досказывает строку и передает шар другому и т.д. Если ребенок отвечает неправильно, он выбывает из игры, а шар переходит к педагогу.</a:t>
            </a:r>
          </a:p>
          <a:p>
            <a:r>
              <a:rPr lang="ru-RU" sz="1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Воспитатель.</a:t>
            </a:r>
          </a:p>
          <a:p>
            <a:pPr marL="195573" indent="-195573">
              <a:buFont typeface="Wingdings" panose="05000000000000000000" pitchFamily="2" charset="2"/>
              <a:buChar char="§"/>
            </a:pPr>
            <a:r>
              <a:rPr lang="ru-RU" sz="1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Этот шар в руках недаром.</a:t>
            </a:r>
          </a:p>
          <a:p>
            <a:r>
              <a:rPr lang="ru-RU" sz="1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Если раньше был пожар,</a:t>
            </a:r>
          </a:p>
          <a:p>
            <a:r>
              <a:rPr lang="ru-RU" sz="1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Ввысь взмывал сигнальный (шар )–</a:t>
            </a:r>
          </a:p>
          <a:p>
            <a:pPr marL="195573" indent="-195573">
              <a:buFont typeface="Wingdings" panose="05000000000000000000" pitchFamily="2" charset="2"/>
              <a:buChar char="§"/>
            </a:pPr>
            <a:r>
              <a:rPr lang="ru-RU" sz="1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Дым столбом поднялся вдруг.</a:t>
            </a:r>
          </a:p>
          <a:p>
            <a:r>
              <a:rPr lang="ru-RU" sz="1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Кто не выключил … (Утюг) (Передает шар.)</a:t>
            </a:r>
          </a:p>
          <a:p>
            <a:pPr marL="195573" indent="-195573">
              <a:buFont typeface="Wingdings" panose="05000000000000000000" pitchFamily="2" charset="2"/>
              <a:buChar char="§"/>
            </a:pPr>
            <a:r>
              <a:rPr lang="ru-RU" sz="1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Красный отблеск пробегает</a:t>
            </a:r>
          </a:p>
          <a:p>
            <a:r>
              <a:rPr lang="ru-RU" sz="1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Кто со спичками (Играет.) (Передает шар.)</a:t>
            </a:r>
          </a:p>
          <a:p>
            <a:pPr marL="195573" indent="-195573">
              <a:buFont typeface="Wingdings" panose="05000000000000000000" pitchFamily="2" charset="2"/>
              <a:buChar char="§"/>
            </a:pPr>
            <a:r>
              <a:rPr lang="ru-RU" sz="1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Стол и шкаф сгорели разом.</a:t>
            </a:r>
          </a:p>
          <a:p>
            <a:r>
              <a:rPr lang="ru-RU" sz="1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Кто сушил белье над …?( Газом.) (Передает шар.)</a:t>
            </a:r>
          </a:p>
          <a:p>
            <a:pPr marL="195573" indent="-195573">
              <a:buFont typeface="Wingdings" panose="05000000000000000000" pitchFamily="2" charset="2"/>
              <a:buChar char="§"/>
            </a:pPr>
            <a:r>
              <a:rPr lang="ru-RU" sz="1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Помни каждый гражданин этот номер - .(01)</a:t>
            </a: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02395" y="25287"/>
            <a:ext cx="5291005" cy="7561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851956" y="763730"/>
            <a:ext cx="4378886" cy="5091305"/>
          </a:xfrm>
          <a:prstGeom prst="rect">
            <a:avLst/>
          </a:prstGeom>
          <a:noFill/>
        </p:spPr>
        <p:txBody>
          <a:bodyPr wrap="square" lIns="104306" tIns="52153" rIns="104306" bIns="52153" rtlCol="0">
            <a:spAutoFit/>
          </a:bodyPr>
          <a:lstStyle/>
          <a:p>
            <a:pPr algn="ctr"/>
            <a:r>
              <a:rPr lang="ru-RU" sz="1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Литературная викторина</a:t>
            </a:r>
          </a:p>
          <a:p>
            <a:r>
              <a:rPr lang="ru-RU" sz="1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какого произведения эти строки:</a:t>
            </a:r>
          </a:p>
          <a:p>
            <a:r>
              <a:rPr lang="ru-RU" sz="1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1.«…море пламенем горит.</a:t>
            </a:r>
          </a:p>
          <a:p>
            <a:r>
              <a:rPr lang="ru-RU" sz="1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Выбежал из моря кит</a:t>
            </a:r>
          </a:p>
          <a:p>
            <a:r>
              <a:rPr lang="ru-RU" sz="1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Эй, пожарные, бегите</a:t>
            </a:r>
          </a:p>
          <a:p>
            <a:r>
              <a:rPr lang="ru-RU" sz="1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Помогите, помогите…» (</a:t>
            </a:r>
            <a:r>
              <a:rPr lang="ru-RU" sz="14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К.И.Чуковский</a:t>
            </a:r>
            <a:r>
              <a:rPr lang="ru-RU" sz="1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«Путаница»)</a:t>
            </a:r>
          </a:p>
          <a:p>
            <a:r>
              <a:rPr lang="ru-RU" sz="1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2.«… что за дым над головой?</a:t>
            </a:r>
          </a:p>
          <a:p>
            <a:r>
              <a:rPr lang="ru-RU" sz="1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за гром по мостовой?</a:t>
            </a:r>
          </a:p>
          <a:p>
            <a:r>
              <a:rPr lang="ru-RU" sz="1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Дом пылает за углом</a:t>
            </a:r>
          </a:p>
          <a:p>
            <a:r>
              <a:rPr lang="ru-RU" sz="1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Сто зевак стоит кругом.</a:t>
            </a:r>
          </a:p>
          <a:p>
            <a:r>
              <a:rPr lang="ru-RU" sz="1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Ставит лестницы команда</a:t>
            </a:r>
          </a:p>
          <a:p>
            <a:r>
              <a:rPr lang="ru-RU" sz="1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 огня спасает дом» (С. Михалков «Дядя Степа»)</a:t>
            </a:r>
          </a:p>
          <a:p>
            <a:r>
              <a:rPr lang="ru-RU" sz="1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3.«…только мать сошла с крылечка</a:t>
            </a:r>
          </a:p>
          <a:p>
            <a:r>
              <a:rPr lang="ru-RU" sz="1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Лена села перед печкой,</a:t>
            </a:r>
          </a:p>
          <a:p>
            <a:r>
              <a:rPr lang="ru-RU" sz="1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щелку красную глядит,</a:t>
            </a:r>
          </a:p>
          <a:p>
            <a:r>
              <a:rPr lang="ru-RU" sz="1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в печи огонь гудит.</a:t>
            </a:r>
          </a:p>
          <a:p>
            <a:r>
              <a:rPr lang="ru-RU" sz="1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(С.Я. Маршак «Пожар»)</a:t>
            </a:r>
          </a:p>
          <a:p>
            <a:r>
              <a:rPr lang="ru-RU" sz="1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4.Вернулся кот Василий</a:t>
            </a:r>
          </a:p>
          <a:p>
            <a:r>
              <a:rPr lang="ru-RU" sz="1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кошка вслед за ним</a:t>
            </a:r>
          </a:p>
          <a:p>
            <a:r>
              <a:rPr lang="ru-RU" sz="1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вдруг заголосили:</a:t>
            </a:r>
          </a:p>
          <a:p>
            <a:r>
              <a:rPr lang="ru-RU" sz="1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«Пожар! Горим! Горим!»» (С.Я. Маршак «Кошкин дом»)</a:t>
            </a: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7849" y="5672605"/>
            <a:ext cx="1681983" cy="15857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9" name="Picture 3" descr="F:\не трожь, убью\пожарные\пожарная безопасность\skazka-koyshkin-dom--v-kartinkah-2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4676"/>
          <a:stretch/>
        </p:blipFill>
        <p:spPr bwMode="auto">
          <a:xfrm>
            <a:off x="6930876" y="5796855"/>
            <a:ext cx="2278453" cy="147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5633938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6660" y="-1635"/>
            <a:ext cx="5291005" cy="7561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46767" y="684338"/>
            <a:ext cx="4294677" cy="6168523"/>
          </a:xfrm>
          <a:prstGeom prst="rect">
            <a:avLst/>
          </a:prstGeom>
          <a:noFill/>
        </p:spPr>
        <p:txBody>
          <a:bodyPr wrap="square" lIns="104306" tIns="52153" rIns="104306" bIns="52153" rtlCol="0">
            <a:spAutoFit/>
          </a:bodyPr>
          <a:lstStyle/>
          <a:p>
            <a:pPr algn="ctr"/>
            <a:r>
              <a:rPr lang="ru-RU" sz="1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 «</a:t>
            </a:r>
            <a:r>
              <a:rPr lang="ru-RU" sz="1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Наши спасатели»</a:t>
            </a:r>
          </a:p>
          <a:p>
            <a:r>
              <a:rPr lang="ru-RU" sz="1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 Закреплять знания телефонов служб спасения.</a:t>
            </a:r>
          </a:p>
          <a:p>
            <a:r>
              <a:rPr lang="ru-RU" sz="1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Дети, давайте представим, что вы дома одни и, вдруг с вами случилась беда, кто к вам первый придет на помощь? (ответ детей)</a:t>
            </a:r>
          </a:p>
          <a:p>
            <a:r>
              <a:rPr lang="ru-RU" sz="1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Правильно, в беде вас выручат всегда наши верные друзья – спасатели, это пожарные, полицейские, врачи. Но, чтобы они пришли во время, нужно наизусть знать номера их телефонов (воспитатель напоминает телефоны служб спасения и раздает всем детям карточки с номерами 01, 02, 03)</a:t>
            </a:r>
          </a:p>
          <a:p>
            <a:r>
              <a:rPr lang="ru-RU" sz="1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А теперь помогите сказочным героям вызвать необходимую в данный момент службу спасения (воспитатель читает отрывки из известных сказок)</a:t>
            </a:r>
          </a:p>
          <a:p>
            <a:r>
              <a:rPr lang="ru-RU" sz="1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рядом </a:t>
            </a:r>
            <a:r>
              <a:rPr lang="ru-RU" sz="14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бегемотики</a:t>
            </a:r>
            <a:r>
              <a:rPr lang="ru-RU" sz="1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схватились за животики, </a:t>
            </a:r>
          </a:p>
          <a:p>
            <a:r>
              <a:rPr lang="ru-RU" sz="1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них, у </a:t>
            </a:r>
            <a:r>
              <a:rPr lang="ru-RU" sz="14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бегемотиков</a:t>
            </a:r>
            <a:r>
              <a:rPr lang="ru-RU" sz="1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животики болят. (03)</a:t>
            </a:r>
          </a:p>
          <a:p>
            <a:r>
              <a:rPr lang="ru-RU" sz="1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 кровожадный, я беспощадный</a:t>
            </a:r>
          </a:p>
          <a:p>
            <a:r>
              <a:rPr lang="ru-RU" sz="1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 злой разбойник </a:t>
            </a:r>
            <a:r>
              <a:rPr lang="ru-RU" sz="14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Бармалей</a:t>
            </a:r>
            <a:r>
              <a:rPr lang="ru-RU" sz="1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1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мне не надо ни мармелада, ни шоколада, А только маленький, да очень маленьких детей (02)</a:t>
            </a:r>
          </a:p>
          <a:p>
            <a:r>
              <a:rPr lang="ru-RU" sz="1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Бом-бом! Бом-бом! Загорелся Кошкин дом. (01)</a:t>
            </a:r>
          </a:p>
          <a:p>
            <a:r>
              <a:rPr lang="ru-RU" sz="1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случилось? На вокзале</a:t>
            </a:r>
          </a:p>
          <a:p>
            <a:r>
              <a:rPr lang="ru-RU" sz="1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Плачет мальчик лет пяти.</a:t>
            </a:r>
          </a:p>
          <a:p>
            <a:r>
              <a:rPr lang="ru-RU" sz="1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Потерял он маму в зале.</a:t>
            </a:r>
          </a:p>
          <a:p>
            <a:r>
              <a:rPr lang="ru-RU" sz="1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теперь её найти? (02)</a:t>
            </a: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02395" y="25287"/>
            <a:ext cx="5291005" cy="7561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851956" y="540272"/>
            <a:ext cx="4378886" cy="5306749"/>
          </a:xfrm>
          <a:prstGeom prst="rect">
            <a:avLst/>
          </a:prstGeom>
          <a:noFill/>
        </p:spPr>
        <p:txBody>
          <a:bodyPr wrap="square" lIns="104306" tIns="52153" rIns="104306" bIns="52153" rtlCol="0">
            <a:spAutoFit/>
          </a:bodyPr>
          <a:lstStyle/>
          <a:p>
            <a:pPr algn="ctr"/>
            <a:r>
              <a:rPr lang="ru-RU" sz="1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 «Да или нет»</a:t>
            </a:r>
          </a:p>
          <a:p>
            <a:pPr algn="ctr"/>
            <a:endParaRPr lang="ru-RU" sz="1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 Закреплять знания детей о правилах пожарной безопасности.</a:t>
            </a:r>
          </a:p>
          <a:p>
            <a:r>
              <a:rPr lang="ru-RU" sz="1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Слушайте внимательно. Когда я скажу вам «Детям можно...», вы должны подумать и ответить: если это вам можно и разрешается делать самим в отсутствии родителей, произносите «да» вместе с хлопками в ладоши. Если это не разрешается вам делать в отсутствии родителей, отвечаете «нет» и топаете ногами.</a:t>
            </a:r>
          </a:p>
          <a:p>
            <a:r>
              <a:rPr lang="ru-RU" sz="1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Ведущий: Раз, два, три! Начали! Детям можно...</a:t>
            </a:r>
          </a:p>
          <a:p>
            <a:pPr marL="195573" indent="-195573">
              <a:buFont typeface="Arial" panose="020B0604020202020204" pitchFamily="34" charset="0"/>
              <a:buChar char="•"/>
            </a:pPr>
            <a:r>
              <a:rPr lang="ru-RU" sz="1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играть со спичками;</a:t>
            </a:r>
          </a:p>
          <a:p>
            <a:pPr marL="195573" indent="-195573">
              <a:buFont typeface="Arial" panose="020B0604020202020204" pitchFamily="34" charset="0"/>
              <a:buChar char="•"/>
            </a:pPr>
            <a:r>
              <a:rPr lang="ru-RU" sz="1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рисовать;</a:t>
            </a:r>
          </a:p>
          <a:p>
            <a:pPr marL="195573" indent="-195573">
              <a:buFont typeface="Arial" panose="020B0604020202020204" pitchFamily="34" charset="0"/>
              <a:buChar char="•"/>
            </a:pPr>
            <a:r>
              <a:rPr lang="ru-RU" sz="1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жечь фотопленку;</a:t>
            </a:r>
          </a:p>
          <a:p>
            <a:pPr marL="195573" indent="-195573">
              <a:buFont typeface="Arial" panose="020B0604020202020204" pitchFamily="34" charset="0"/>
              <a:buChar char="•"/>
            </a:pPr>
            <a:r>
              <a:rPr lang="ru-RU" sz="1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включить телевизор и отправиться на прогулку;</a:t>
            </a:r>
          </a:p>
          <a:p>
            <a:pPr marL="195573" indent="-195573">
              <a:buFont typeface="Arial" panose="020B0604020202020204" pitchFamily="34" charset="0"/>
              <a:buChar char="•"/>
            </a:pPr>
            <a:r>
              <a:rPr lang="ru-RU" sz="1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играть в куклы;</a:t>
            </a:r>
          </a:p>
          <a:p>
            <a:pPr marL="195573" indent="-195573">
              <a:buFont typeface="Arial" panose="020B0604020202020204" pitchFamily="34" charset="0"/>
              <a:buChar char="•"/>
            </a:pPr>
            <a:r>
              <a:rPr lang="ru-RU" sz="1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включать плиту;</a:t>
            </a:r>
          </a:p>
          <a:p>
            <a:pPr marL="195573" indent="-195573">
              <a:buFont typeface="Arial" panose="020B0604020202020204" pitchFamily="34" charset="0"/>
              <a:buChar char="•"/>
            </a:pPr>
            <a:r>
              <a:rPr lang="ru-RU" sz="1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ремонтировать испорченный электрочайник;</a:t>
            </a:r>
          </a:p>
          <a:p>
            <a:pPr marL="195573" indent="-195573">
              <a:buFont typeface="Arial" panose="020B0604020202020204" pitchFamily="34" charset="0"/>
              <a:buChar char="•"/>
            </a:pPr>
            <a:r>
              <a:rPr lang="ru-RU" sz="1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вместе с мамой утюжить белье;</a:t>
            </a:r>
          </a:p>
          <a:p>
            <a:pPr marL="195573" indent="-195573">
              <a:buFont typeface="Arial" panose="020B0604020202020204" pitchFamily="34" charset="0"/>
              <a:buChar char="•"/>
            </a:pPr>
            <a:r>
              <a:rPr lang="ru-RU" sz="1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вскипятить себе кипятильником воду для чая;</a:t>
            </a:r>
          </a:p>
          <a:p>
            <a:pPr marL="195573" indent="-195573">
              <a:buFont typeface="Arial" panose="020B0604020202020204" pitchFamily="34" charset="0"/>
              <a:buChar char="•"/>
            </a:pPr>
            <a:r>
              <a:rPr lang="ru-RU" sz="1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играть с легковоспламеняющимися предметами;</a:t>
            </a:r>
          </a:p>
          <a:p>
            <a:pPr marL="195573" indent="-195573">
              <a:buFont typeface="Arial" panose="020B0604020202020204" pitchFamily="34" charset="0"/>
              <a:buChar char="•"/>
            </a:pPr>
            <a:r>
              <a:rPr lang="ru-RU" sz="1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включать и пользоваться утюгом.</a:t>
            </a:r>
          </a:p>
        </p:txBody>
      </p:sp>
      <p:pic>
        <p:nvPicPr>
          <p:cNvPr id="8196" name="Picture 4" descr="F:\не трожь, убью\пожарные\пожарная безопасность\img20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362924" y="6012879"/>
            <a:ext cx="1381610" cy="13602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20000890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6660" y="-1635"/>
            <a:ext cx="5291005" cy="7561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46767" y="684338"/>
            <a:ext cx="4294677" cy="4906639"/>
          </a:xfrm>
          <a:prstGeom prst="rect">
            <a:avLst/>
          </a:prstGeom>
          <a:noFill/>
        </p:spPr>
        <p:txBody>
          <a:bodyPr wrap="square" lIns="104306" tIns="52153" rIns="104306" bIns="52153" rtlCol="0">
            <a:spAutoFit/>
          </a:bodyPr>
          <a:lstStyle/>
          <a:p>
            <a:pPr algn="ctr"/>
            <a:r>
              <a:rPr lang="ru-RU" sz="1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Игра-эстафета «Пожарные»</a:t>
            </a:r>
          </a:p>
          <a:p>
            <a:pPr algn="ctr"/>
            <a:endParaRPr lang="ru-RU" sz="16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Разделить детей на две команды.</a:t>
            </a:r>
          </a:p>
          <a:p>
            <a:r>
              <a:rPr lang="ru-RU" sz="1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Каждый ребёнок из каждой команды бежит до гимнастической лестницы и залезает на неё, после этого возвращается к своей команде и передаёт эстафету другому и так повторяется, пока вся команда не выполнит это задание.</a:t>
            </a:r>
          </a:p>
          <a:p>
            <a:r>
              <a:rPr lang="ru-RU" sz="1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Эстафета с вёдрами. Каждый ребёнок из каждой команды должен с двумя вёдрами добежать до домика, обежать его, при этом говорить: "Водолей, водолей, вылей воду из ушей", а йотом возвращается к своей команде и передаёт вёдра следующему игроку и так далее.</a:t>
            </a:r>
          </a:p>
          <a:p>
            <a:r>
              <a:rPr lang="ru-RU" sz="1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Эстафета с песком. Играющим предлагается перекидать песок с помощью лопаты из песочницы в специальные корзины, а потом засыпать костёр.</a:t>
            </a:r>
          </a:p>
          <a:p>
            <a:r>
              <a:rPr lang="ru-RU" sz="1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конце игры объявляем победителей и говорим, что все дети хорошо справились с поставленной задачей. И что они теперь могут быть настоящими помощниками пожарных.</a:t>
            </a: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02395" y="10527"/>
            <a:ext cx="5291005" cy="7561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851956" y="763730"/>
            <a:ext cx="4378886" cy="4198753"/>
          </a:xfrm>
          <a:prstGeom prst="rect">
            <a:avLst/>
          </a:prstGeom>
          <a:noFill/>
        </p:spPr>
        <p:txBody>
          <a:bodyPr wrap="square" lIns="104306" tIns="52153" rIns="104306" bIns="52153" rtlCol="0">
            <a:spAutoFit/>
          </a:bodyPr>
          <a:lstStyle/>
          <a:p>
            <a:pPr algn="ctr"/>
            <a:r>
              <a:rPr lang="ru-RU" sz="1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 «Спички в коробке»</a:t>
            </a:r>
          </a:p>
          <a:p>
            <a:pPr algn="ctr"/>
            <a:endParaRPr lang="ru-RU" sz="16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 Развивать умение бегать парами, увертываясь от ловящего; развивать речь, внимание, ориентировку в пространстве.</a:t>
            </a:r>
          </a:p>
          <a:p>
            <a:r>
              <a:rPr lang="ru-RU" sz="1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Ход игры.</a:t>
            </a:r>
          </a:p>
          <a:p>
            <a:r>
              <a:rPr lang="ru-RU" sz="1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Дети, стоя кучкой, говорят:</a:t>
            </a:r>
          </a:p>
          <a:p>
            <a:r>
              <a:rPr lang="ru-RU" sz="16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 - сестрички, Мы все-спички.</a:t>
            </a:r>
          </a:p>
          <a:p>
            <a:r>
              <a:rPr lang="ru-RU" sz="16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Разбегайтесь кто куда,</a:t>
            </a:r>
          </a:p>
          <a:p>
            <a:r>
              <a:rPr lang="ru-RU" sz="16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не то вас ждет беда!</a:t>
            </a:r>
          </a:p>
          <a:p>
            <a:r>
              <a:rPr lang="ru-RU" sz="1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Двое водящих, взявшись за руки, предупреждают:</a:t>
            </a:r>
          </a:p>
          <a:p>
            <a:r>
              <a:rPr lang="ru-RU" sz="16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Ну-ка, спички, берегитесь,</a:t>
            </a:r>
          </a:p>
          <a:p>
            <a:r>
              <a:rPr lang="ru-RU" sz="16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коробок не попадитесь!</a:t>
            </a:r>
          </a:p>
          <a:p>
            <a:r>
              <a:rPr lang="ru-RU" sz="1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 разбегаются по площадке.</a:t>
            </a:r>
          </a:p>
          <a:p>
            <a:r>
              <a:rPr lang="ru-RU" sz="1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Водящие ловят «спички», заключив их в замкнутый круг, сцепив руки. Когда большинство игроков пойманы, игра повторяется с новыми водящими.</a:t>
            </a:r>
          </a:p>
        </p:txBody>
      </p:sp>
      <p:pic>
        <p:nvPicPr>
          <p:cNvPr id="10242" name="Picture 2" descr="F:\не трожь, убью\пожарные\пожарная безопасность\img3 (2)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297" t="5694" r="3555" b="9505"/>
          <a:stretch/>
        </p:blipFill>
        <p:spPr bwMode="auto">
          <a:xfrm>
            <a:off x="6426820" y="5076775"/>
            <a:ext cx="3221743" cy="2142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43" name="Picture 3" descr="F:\не трожь, убью\пожарные\пожарная безопасность\Единый-день-объектовой-тренировки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6505" y="5536762"/>
            <a:ext cx="1498419" cy="17941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F:\не трожь, убью\пожарные\пожарная безопасность\пожарный-35081145.jp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423" b="8689"/>
          <a:stretch/>
        </p:blipFill>
        <p:spPr bwMode="auto">
          <a:xfrm>
            <a:off x="3265229" y="5765436"/>
            <a:ext cx="1746925" cy="15654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45" name="Picture 5" descr="F:\не трожь, убью\пожарные\пожарная безопасность\0_7bb58_a7849ca2_orig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25699" y="6301627"/>
            <a:ext cx="1692626" cy="10292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9662100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6660" y="-1635"/>
            <a:ext cx="5291005" cy="7561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46767" y="684337"/>
            <a:ext cx="4294677" cy="4229531"/>
          </a:xfrm>
          <a:prstGeom prst="rect">
            <a:avLst/>
          </a:prstGeom>
          <a:noFill/>
        </p:spPr>
        <p:txBody>
          <a:bodyPr wrap="square" lIns="104306" tIns="52153" rIns="104306" bIns="52153" rtlCol="0">
            <a:spAutoFit/>
          </a:bodyPr>
          <a:lstStyle/>
          <a:p>
            <a:pPr algn="ctr"/>
            <a:r>
              <a:rPr lang="ru-RU" sz="1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 "Огонь и вода"</a:t>
            </a:r>
          </a:p>
          <a:p>
            <a:r>
              <a:rPr lang="ru-RU" sz="1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 Сформировать у детей понятие о том, что огонь нужно быстро тушить водой. Развивать ловкость, смелость, быстроту реакции, умение бегать, увертываясь от ловящего. Воспитывать уважение, интерес к труду пожарных. Учить выполнять правила игры.</a:t>
            </a:r>
          </a:p>
          <a:p>
            <a:r>
              <a:rPr lang="ru-RU" sz="1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Материал:</a:t>
            </a:r>
          </a:p>
          <a:p>
            <a:r>
              <a:rPr lang="ru-RU" sz="1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Красные ленточки на группу детей, несколько голубых повязок.</a:t>
            </a:r>
          </a:p>
          <a:p>
            <a:r>
              <a:rPr lang="ru-RU" sz="1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Ход игры.</a:t>
            </a:r>
          </a:p>
          <a:p>
            <a:r>
              <a:rPr lang="ru-RU" sz="1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Одному-двум детям на руку повязываются голубые повязки, и они становятся «водой». Остальным детям дают красные ленточки («огонь»), которые прикрепляются к одежде сзади. По сигналу ведущего (судьи) дети с голубыми повязками должны собрать все красные ленты с убегающих детей, т.е. «потушить огонь».</a:t>
            </a: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02395" y="10527"/>
            <a:ext cx="5291005" cy="7561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851956" y="763729"/>
            <a:ext cx="4378886" cy="4444974"/>
          </a:xfrm>
          <a:prstGeom prst="rect">
            <a:avLst/>
          </a:prstGeom>
          <a:noFill/>
        </p:spPr>
        <p:txBody>
          <a:bodyPr wrap="square" lIns="104306" tIns="52153" rIns="104306" bIns="52153" rtlCol="0">
            <a:spAutoFit/>
          </a:bodyPr>
          <a:lstStyle/>
          <a:p>
            <a:pPr algn="ctr"/>
            <a:r>
              <a:rPr lang="ru-RU" sz="1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 "Огненный дракон "</a:t>
            </a:r>
          </a:p>
          <a:p>
            <a:r>
              <a:rPr lang="ru-RU" sz="1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</a:p>
          <a:p>
            <a:r>
              <a:rPr lang="ru-RU" sz="1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Совершенствовать физические навыки, умение идти приставным шагом, ползать. Развивать быстроту реакции, точность, ловкость, смелость.</a:t>
            </a:r>
          </a:p>
          <a:p>
            <a:r>
              <a:rPr lang="ru-RU" sz="1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Ход игры.</a:t>
            </a:r>
          </a:p>
          <a:p>
            <a:r>
              <a:rPr lang="ru-RU" sz="1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Игроки становятся в круг, берутся за руки, идут по кругу приставным шагом, на каждый круг говорят:</a:t>
            </a:r>
          </a:p>
          <a:p>
            <a:r>
              <a:rPr lang="ru-RU" sz="1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Огненный дракон, уходи вон!</a:t>
            </a:r>
          </a:p>
          <a:p>
            <a:r>
              <a:rPr lang="ru-RU" sz="1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«Спящий дракон» лежит в центре круга. Когда он встает, выпрямляется и машет на уровне груди алыми лентами («язычками пламени»), игроки разбегаются.</a:t>
            </a:r>
          </a:p>
          <a:p>
            <a:r>
              <a:rPr lang="ru-RU" sz="1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Дракон произносит:</a:t>
            </a:r>
          </a:p>
          <a:p>
            <a:r>
              <a:rPr lang="ru-RU" sz="1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Языки огня всё ближе, ближе.</a:t>
            </a:r>
          </a:p>
          <a:p>
            <a:r>
              <a:rPr lang="ru-RU" sz="1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Нагибайтесь ниже, ниже.</a:t>
            </a:r>
          </a:p>
          <a:p>
            <a:r>
              <a:rPr lang="ru-RU" sz="1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 игроки должны увертываться, наклоняться низко, ползти, чтоб водящий не задел их.</a:t>
            </a:r>
          </a:p>
          <a:p>
            <a:r>
              <a:rPr lang="ru-RU" sz="1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Те, кого дракон не задел, возвращаются в круг.</a:t>
            </a:r>
          </a:p>
        </p:txBody>
      </p:sp>
      <p:pic>
        <p:nvPicPr>
          <p:cNvPr id="11266" name="Picture 2" descr="F:\не трожь, убью\пожарные\пожарная безопасность\images_2015_02_996_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04584" y="5050906"/>
            <a:ext cx="4024732" cy="2078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1267" name="Picture 3" descr="F:\не трожь, убью\пожарные\пожарная безопасность\2_html_6a099d1c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3437" t="4057" r="3116" b="28654"/>
          <a:stretch/>
        </p:blipFill>
        <p:spPr bwMode="auto">
          <a:xfrm>
            <a:off x="1725698" y="4719970"/>
            <a:ext cx="2745750" cy="24070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30027032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6660" y="-1635"/>
            <a:ext cx="5291005" cy="7561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 descr="F:\не трожь, убью\пожарные\пожарная безопасность\01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547" t="27703" r="7182"/>
          <a:stretch/>
        </p:blipFill>
        <p:spPr bwMode="auto">
          <a:xfrm flipH="1">
            <a:off x="810196" y="2268463"/>
            <a:ext cx="3694735" cy="384579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86386" y="1751"/>
            <a:ext cx="5291005" cy="7561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 descr="F:\не трожь, убью\пожарные\пожарная безопасность\0_7bb58_a7849ca2_orig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99327" y="3304279"/>
            <a:ext cx="4910337" cy="40595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683537" y="1001905"/>
            <a:ext cx="4631515" cy="2228983"/>
          </a:xfrm>
          <a:prstGeom prst="rect">
            <a:avLst/>
          </a:prstGeom>
          <a:noFill/>
        </p:spPr>
        <p:txBody>
          <a:bodyPr wrap="square" lIns="104306" tIns="52153" rIns="104306" bIns="52153" rtlCol="0">
            <a:spAutoFit/>
          </a:bodyPr>
          <a:lstStyle/>
          <a:p>
            <a:pPr algn="ctr"/>
            <a:r>
              <a:rPr lang="ru-RU" sz="46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  <a:reflection blurRad="6350" stA="55000" endA="300" endPos="455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Загадки по пожарной безопасности</a:t>
            </a:r>
          </a:p>
        </p:txBody>
      </p:sp>
    </p:spTree>
    <p:extLst>
      <p:ext uri="{BB962C8B-B14F-4D97-AF65-F5344CB8AC3E}">
        <p14:creationId xmlns:p14="http://schemas.microsoft.com/office/powerpoint/2010/main" xmlns="" val="176451514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6660" y="-1635"/>
            <a:ext cx="5291005" cy="7561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78349" y="180231"/>
            <a:ext cx="4407831" cy="7632335"/>
          </a:xfrm>
          <a:prstGeom prst="rect">
            <a:avLst/>
          </a:prstGeom>
          <a:noFill/>
        </p:spPr>
        <p:txBody>
          <a:bodyPr wrap="square" lIns="104306" tIns="52153" rIns="104306" bIns="52153" rtlCol="0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ctr"/>
            <a:r>
              <a:rPr lang="ru-RU" sz="1600" b="1" dirty="0">
                <a:ln w="1905"/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Загадки:</a:t>
            </a:r>
          </a:p>
          <a:p>
            <a:pPr algn="ctr"/>
            <a:endParaRPr lang="ru-RU" sz="1400" b="1" dirty="0">
              <a:ln w="1905"/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400" b="1" dirty="0">
                <a:ln w="1905"/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за лестница такая</a:t>
            </a:r>
          </a:p>
          <a:p>
            <a:pPr algn="ctr"/>
            <a:r>
              <a:rPr lang="ru-RU" sz="1400" b="1" dirty="0">
                <a:ln w="1905"/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машины вырастает,</a:t>
            </a:r>
          </a:p>
          <a:p>
            <a:pPr algn="ctr"/>
            <a:r>
              <a:rPr lang="ru-RU" sz="1400" b="1" dirty="0">
                <a:ln w="1905"/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Поднимаясь выше дома,</a:t>
            </a:r>
          </a:p>
          <a:p>
            <a:pPr algn="ctr"/>
            <a:r>
              <a:rPr lang="ru-RU" sz="1400" b="1" dirty="0">
                <a:ln w="1905"/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Всем пожарным так знакома.  </a:t>
            </a:r>
          </a:p>
          <a:p>
            <a:pPr algn="ctr"/>
            <a:r>
              <a:rPr lang="ru-RU" sz="1400" b="1" dirty="0">
                <a:ln w="1905"/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(Лестница на пожарной машине)</a:t>
            </a:r>
          </a:p>
          <a:p>
            <a:pPr algn="ctr"/>
            <a:r>
              <a:rPr lang="ru-RU" sz="1400" b="1" dirty="0">
                <a:ln w="1905"/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***</a:t>
            </a:r>
          </a:p>
          <a:p>
            <a:pPr algn="ctr"/>
            <a:r>
              <a:rPr lang="ru-RU" sz="1400" b="1" dirty="0">
                <a:ln w="1905"/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 мчусь с сиреной на пожар</a:t>
            </a:r>
          </a:p>
          <a:p>
            <a:pPr algn="ctr"/>
            <a:r>
              <a:rPr lang="ru-RU" sz="1400" b="1" dirty="0">
                <a:ln w="1905"/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Везу я воду с пеной.</a:t>
            </a:r>
          </a:p>
          <a:p>
            <a:pPr algn="ctr"/>
            <a:r>
              <a:rPr lang="ru-RU" sz="1400" b="1" dirty="0">
                <a:ln w="1905"/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Потушим вмиг огонь и жар</a:t>
            </a:r>
          </a:p>
          <a:p>
            <a:pPr algn="ctr"/>
            <a:r>
              <a:rPr lang="ru-RU" sz="1400" b="1" dirty="0">
                <a:ln w="1905"/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 быстры, словно стрелы.  </a:t>
            </a:r>
          </a:p>
          <a:p>
            <a:pPr algn="ctr"/>
            <a:r>
              <a:rPr lang="ru-RU" sz="1400" b="1" dirty="0">
                <a:ln w="1905"/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 Пожарная машина)</a:t>
            </a:r>
          </a:p>
          <a:p>
            <a:pPr algn="ctr"/>
            <a:r>
              <a:rPr lang="ru-RU" sz="1400" b="1" dirty="0">
                <a:ln w="1905"/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***</a:t>
            </a:r>
          </a:p>
          <a:p>
            <a:pPr algn="ctr"/>
            <a:r>
              <a:rPr lang="ru-RU" sz="1400" b="1" dirty="0">
                <a:ln w="1905"/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за тесный, тесный дом?</a:t>
            </a:r>
          </a:p>
          <a:p>
            <a:pPr algn="ctr"/>
            <a:r>
              <a:rPr lang="ru-RU" sz="1400" b="1" dirty="0">
                <a:ln w="1905"/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Сто сестричек жмутся в нём.</a:t>
            </a:r>
          </a:p>
          <a:p>
            <a:pPr algn="ctr"/>
            <a:r>
              <a:rPr lang="ru-RU" sz="1400" b="1" dirty="0">
                <a:ln w="1905"/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любая из сестричек</a:t>
            </a:r>
          </a:p>
          <a:p>
            <a:pPr algn="ctr"/>
            <a:r>
              <a:rPr lang="ru-RU" sz="1400" b="1" dirty="0">
                <a:ln w="1905"/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Может вспыхнуть, как костёр.  </a:t>
            </a:r>
          </a:p>
          <a:p>
            <a:pPr algn="ctr"/>
            <a:r>
              <a:rPr lang="ru-RU" sz="1400" b="1" dirty="0">
                <a:ln w="1905"/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(Спички)</a:t>
            </a:r>
          </a:p>
          <a:p>
            <a:pPr algn="ctr"/>
            <a:r>
              <a:rPr lang="ru-RU" sz="1400" b="1" dirty="0">
                <a:ln w="1905"/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***</a:t>
            </a:r>
          </a:p>
          <a:p>
            <a:pPr algn="ctr"/>
            <a:r>
              <a:rPr lang="ru-RU" sz="1400" b="1" dirty="0">
                <a:ln w="1905"/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Выпал на пол уголёк</a:t>
            </a:r>
          </a:p>
          <a:p>
            <a:pPr algn="ctr"/>
            <a:r>
              <a:rPr lang="ru-RU" sz="1400" b="1" dirty="0">
                <a:ln w="1905"/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Деревянный пол зажёг.</a:t>
            </a:r>
          </a:p>
          <a:p>
            <a:pPr algn="ctr"/>
            <a:r>
              <a:rPr lang="ru-RU" sz="1400" b="1" dirty="0">
                <a:ln w="1905"/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смотри, не жди, не стой,</a:t>
            </a:r>
          </a:p>
          <a:p>
            <a:pPr algn="ctr"/>
            <a:r>
              <a:rPr lang="ru-RU" sz="1400" b="1" dirty="0">
                <a:ln w="1905"/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скорей залей ……(водой)</a:t>
            </a:r>
          </a:p>
          <a:p>
            <a:pPr algn="ctr"/>
            <a:r>
              <a:rPr lang="ru-RU" sz="1400" b="1" dirty="0">
                <a:ln w="1905"/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***</a:t>
            </a:r>
          </a:p>
          <a:p>
            <a:pPr algn="ctr"/>
            <a:r>
              <a:rPr lang="ru-RU" sz="1400" b="1" dirty="0">
                <a:ln w="1905"/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Крепко помните, друзья,</a:t>
            </a:r>
          </a:p>
          <a:p>
            <a:pPr algn="ctr"/>
            <a:r>
              <a:rPr lang="ru-RU" sz="1400" b="1" dirty="0">
                <a:ln w="1905"/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с огнём шутить …..(нельзя)</a:t>
            </a:r>
          </a:p>
          <a:p>
            <a:pPr algn="ctr"/>
            <a:r>
              <a:rPr lang="ru-RU" sz="1400" b="1" dirty="0">
                <a:ln w="1905"/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***</a:t>
            </a:r>
          </a:p>
          <a:p>
            <a:pPr algn="ctr"/>
            <a:r>
              <a:rPr lang="ru-RU" sz="1400" b="1" dirty="0">
                <a:ln w="1905"/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Без рук, без ног, а бушует. (Огонь) </a:t>
            </a:r>
          </a:p>
          <a:p>
            <a:pPr algn="ctr"/>
            <a:r>
              <a:rPr lang="ru-RU" sz="1400" b="1" dirty="0">
                <a:ln w="1905"/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***</a:t>
            </a:r>
          </a:p>
          <a:p>
            <a:pPr algn="ctr"/>
            <a:r>
              <a:rPr lang="ru-RU" sz="1400" b="1" dirty="0">
                <a:ln w="1905"/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Шипит и злится, а воды боится. (Огонь) </a:t>
            </a:r>
          </a:p>
          <a:p>
            <a:pPr algn="ctr"/>
            <a:endParaRPr lang="ru-RU" sz="41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86386" y="1751"/>
            <a:ext cx="5291005" cy="7561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2" name="Picture 2" descr="F:\не трожь, убью\пожарные\пожарная безопасность\0_7bb55_7f72d52c_orig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53550" y="6797534"/>
            <a:ext cx="4024037" cy="7563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851956" y="540272"/>
            <a:ext cx="4378886" cy="7214963"/>
          </a:xfrm>
          <a:prstGeom prst="rect">
            <a:avLst/>
          </a:prstGeom>
          <a:noFill/>
        </p:spPr>
        <p:txBody>
          <a:bodyPr wrap="square" lIns="104306" tIns="52153" rIns="104306" bIns="52153" rtlCol="0">
            <a:spAutoFit/>
          </a:bodyPr>
          <a:lstStyle/>
          <a:p>
            <a:endParaRPr lang="ru-RU" sz="1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Дремлют в домике девчонки - бурые шапочки. (Спички)</a:t>
            </a:r>
          </a:p>
          <a:p>
            <a:pPr algn="ctr"/>
            <a:r>
              <a:rPr lang="ru-RU" sz="1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***</a:t>
            </a:r>
          </a:p>
          <a:p>
            <a:r>
              <a:rPr lang="ru-RU" sz="1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Летала мошка - сосновая ножка, на стог села - всё сено съела. (Спичка) </a:t>
            </a:r>
          </a:p>
          <a:p>
            <a:pPr algn="ctr"/>
            <a:r>
              <a:rPr lang="ru-RU" sz="1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***</a:t>
            </a:r>
          </a:p>
          <a:p>
            <a:r>
              <a:rPr lang="ru-RU" sz="1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Висит - молчит, а перевернешь, шипит, и пена летит (огнетушитель)     </a:t>
            </a:r>
          </a:p>
          <a:p>
            <a:pPr algn="ctr"/>
            <a:r>
              <a:rPr lang="ru-RU" sz="1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***</a:t>
            </a:r>
          </a:p>
          <a:p>
            <a:r>
              <a:rPr lang="ru-RU" sz="1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 - друг ребят, </a:t>
            </a:r>
          </a:p>
          <a:p>
            <a:r>
              <a:rPr lang="ru-RU" sz="1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 когда с ним шалят, </a:t>
            </a:r>
          </a:p>
          <a:p>
            <a:r>
              <a:rPr lang="ru-RU" sz="1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Он становится врагом </a:t>
            </a:r>
          </a:p>
          <a:p>
            <a:r>
              <a:rPr lang="ru-RU" sz="1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сжигает всё кругом.  </a:t>
            </a:r>
          </a:p>
          <a:p>
            <a:r>
              <a:rPr lang="ru-RU" sz="1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(Огонь) </a:t>
            </a:r>
          </a:p>
          <a:p>
            <a:pPr algn="ctr"/>
            <a:r>
              <a:rPr lang="ru-RU" sz="1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*** </a:t>
            </a:r>
          </a:p>
          <a:p>
            <a:r>
              <a:rPr lang="ru-RU" sz="1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брезентовой куртке и каске,</a:t>
            </a:r>
          </a:p>
          <a:p>
            <a:r>
              <a:rPr lang="ru-RU" sz="1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Забыв про кольчужную бронь.</a:t>
            </a:r>
          </a:p>
          <a:p>
            <a:r>
              <a:rPr lang="ru-RU" sz="1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Решительно и без опаски</a:t>
            </a:r>
          </a:p>
          <a:p>
            <a:r>
              <a:rPr lang="ru-RU" sz="1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Бросается рыцарь в огонь! </a:t>
            </a:r>
          </a:p>
          <a:p>
            <a:r>
              <a:rPr lang="ru-RU" sz="1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(Пожарный)</a:t>
            </a:r>
          </a:p>
          <a:p>
            <a:pPr algn="ctr"/>
            <a:r>
              <a:rPr lang="ru-RU" sz="1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***</a:t>
            </a:r>
          </a:p>
          <a:p>
            <a:r>
              <a:rPr lang="ru-RU" sz="1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мире есть она повсюду,</a:t>
            </a:r>
          </a:p>
          <a:p>
            <a:r>
              <a:rPr lang="ru-RU" sz="1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Без неё так трудно люду!</a:t>
            </a:r>
          </a:p>
          <a:p>
            <a:r>
              <a:rPr lang="ru-RU" sz="1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огнём справится всегда.</a:t>
            </a:r>
          </a:p>
          <a:p>
            <a:r>
              <a:rPr lang="ru-RU" sz="1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Друзья, что это? (Вода)</a:t>
            </a:r>
          </a:p>
          <a:p>
            <a:pPr algn="ctr"/>
            <a:r>
              <a:rPr lang="ru-RU" sz="1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*** </a:t>
            </a:r>
          </a:p>
          <a:p>
            <a:r>
              <a:rPr lang="ru-RU" sz="1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Заклубился дым угарный,</a:t>
            </a:r>
          </a:p>
          <a:p>
            <a:r>
              <a:rPr lang="ru-RU" sz="1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Гарью комната полна.</a:t>
            </a:r>
          </a:p>
          <a:p>
            <a:r>
              <a:rPr lang="ru-RU" sz="1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пожарный надевает? —</a:t>
            </a:r>
          </a:p>
          <a:p>
            <a:r>
              <a:rPr lang="ru-RU" sz="1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Без чего никак нельзя? … (противогаз)</a:t>
            </a:r>
          </a:p>
          <a:p>
            <a:endParaRPr lang="ru-RU" sz="1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283515" y="324247"/>
            <a:ext cx="1768396" cy="351546"/>
          </a:xfrm>
          <a:prstGeom prst="rect">
            <a:avLst/>
          </a:prstGeom>
          <a:noFill/>
        </p:spPr>
        <p:txBody>
          <a:bodyPr wrap="square" lIns="104306" tIns="52153" rIns="104306" bIns="52153" rtlCol="0">
            <a:spAutoFit/>
          </a:bodyPr>
          <a:lstStyle/>
          <a:p>
            <a:pPr algn="ctr"/>
            <a:r>
              <a:rPr lang="ru-RU" sz="1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Загадки</a:t>
            </a:r>
          </a:p>
        </p:txBody>
      </p:sp>
      <p:pic>
        <p:nvPicPr>
          <p:cNvPr id="5123" name="Picture 3" descr="F:\не трожь, убью\пожарные\пожарная безопасность\0_7bb55_7f72d52c_orig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209929" y="6638750"/>
            <a:ext cx="4925789" cy="7314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3119798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6660" y="-1635"/>
            <a:ext cx="5291005" cy="7561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62557" y="684338"/>
            <a:ext cx="4042049" cy="3798643"/>
          </a:xfrm>
          <a:prstGeom prst="rect">
            <a:avLst/>
          </a:prstGeom>
          <a:noFill/>
        </p:spPr>
        <p:txBody>
          <a:bodyPr wrap="square" lIns="104306" tIns="52153" rIns="104306" bIns="52153" rtlCol="0">
            <a:spAutoFit/>
          </a:bodyPr>
          <a:lstStyle/>
          <a:p>
            <a:pPr algn="ctr"/>
            <a:r>
              <a:rPr lang="ru-RU" sz="1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Начальнику караула</a:t>
            </a:r>
          </a:p>
          <a:p>
            <a:pPr algn="ctr"/>
            <a:endParaRPr lang="ru-RU" sz="16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карауле есть начальник –</a:t>
            </a:r>
          </a:p>
          <a:p>
            <a:pPr algn="ctr"/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 серьёзный человек!</a:t>
            </a:r>
          </a:p>
          <a:p>
            <a:pPr algn="ctr"/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 порой сидит печальный,</a:t>
            </a:r>
          </a:p>
          <a:p>
            <a:pPr algn="ctr"/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вдруг работы нет.</a:t>
            </a:r>
          </a:p>
          <a:p>
            <a:pPr algn="ctr"/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 зато уж на пожаре,</a:t>
            </a:r>
          </a:p>
          <a:p>
            <a:pPr algn="ctr"/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Скажем честно, без прикрас,</a:t>
            </a:r>
          </a:p>
          <a:p>
            <a:pPr algn="ctr"/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самом пекле, в самом жаре</a:t>
            </a:r>
          </a:p>
          <a:p>
            <a:pPr algn="ctr"/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Отличился он не раз!</a:t>
            </a:r>
          </a:p>
          <a:p>
            <a:pPr algn="ctr"/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 за ним шагают смело</a:t>
            </a:r>
          </a:p>
          <a:p>
            <a:pPr algn="ctr"/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Даже в самый чёрный дым!</a:t>
            </a:r>
          </a:p>
          <a:p>
            <a:pPr algn="ctr"/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Может ловким быть, умелым,</a:t>
            </a:r>
          </a:p>
          <a:p>
            <a:pPr algn="ctr"/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обращении – простым!</a:t>
            </a:r>
          </a:p>
          <a:p>
            <a:pPr algn="ctr"/>
            <a:endParaRPr lang="ru-RU" sz="16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7" name="Picture 5" descr="F:\не трожь, убью\пожарные\пожарная безопасность\slide_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14144" y="4365874"/>
            <a:ext cx="3858880" cy="27268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вал 2"/>
          <p:cNvSpPr/>
          <p:nvPr/>
        </p:nvSpPr>
        <p:spPr>
          <a:xfrm>
            <a:off x="2483582" y="4256985"/>
            <a:ext cx="2021025" cy="1667234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4306" tIns="52153" rIns="104306" bIns="52153" rtlCol="0" anchor="ctr"/>
          <a:lstStyle/>
          <a:p>
            <a:pPr algn="ctr"/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02395" y="1751"/>
            <a:ext cx="5291005" cy="7561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683538" y="684337"/>
            <a:ext cx="4799933" cy="6752825"/>
          </a:xfrm>
          <a:prstGeom prst="rect">
            <a:avLst/>
          </a:prstGeom>
          <a:noFill/>
        </p:spPr>
        <p:txBody>
          <a:bodyPr wrap="square" lIns="104306" tIns="52153" rIns="104306" bIns="52153" rtlCol="0">
            <a:spAutoFit/>
          </a:bodyPr>
          <a:lstStyle/>
          <a:p>
            <a:pPr algn="ctr"/>
            <a:r>
              <a:rPr lang="ru-RU" sz="1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Огненные пословицы и поговорки.</a:t>
            </a:r>
          </a:p>
          <a:p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● </a:t>
            </a:r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Слёзы пожара не тушат.</a:t>
            </a:r>
          </a:p>
          <a:p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● От огня и камень треснет.</a:t>
            </a:r>
          </a:p>
          <a:p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● Дыма без огня не бывает..</a:t>
            </a:r>
          </a:p>
          <a:p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● Дерево с огнём не дружит.</a:t>
            </a:r>
          </a:p>
          <a:p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● От искры пожар рождается.</a:t>
            </a:r>
          </a:p>
          <a:p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● Огонь да вода все сокрушат.</a:t>
            </a:r>
          </a:p>
          <a:p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● Огонь - друг и враг человека.</a:t>
            </a:r>
          </a:p>
          <a:p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● Спички не тронь - в них огонь.</a:t>
            </a:r>
          </a:p>
          <a:p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● И малая искра сжигает города. </a:t>
            </a:r>
          </a:p>
          <a:p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● С огнём воюют, а без огня горюют.</a:t>
            </a:r>
          </a:p>
          <a:p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● Спички не игрушка, огонь не забава.</a:t>
            </a:r>
          </a:p>
          <a:p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● Искра мала, да велик пламень родит.</a:t>
            </a:r>
          </a:p>
          <a:p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● Спичка - невеличка. Огонь - великан. </a:t>
            </a:r>
          </a:p>
          <a:p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● Маленькая спичка сжигает большой лес. </a:t>
            </a:r>
          </a:p>
          <a:p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● Человек без огня не живёт ни единого дня.</a:t>
            </a:r>
          </a:p>
          <a:p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● Не имей привычки носить в кармане спички.</a:t>
            </a:r>
          </a:p>
          <a:p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● Лучше костёр маленький, чем пожар большой.</a:t>
            </a:r>
          </a:p>
          <a:p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● Пожарному делу учиться – </a:t>
            </a:r>
          </a:p>
          <a:p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вперёд пригодится.</a:t>
            </a:r>
          </a:p>
          <a:p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● Утром, вечером и днём </a:t>
            </a:r>
          </a:p>
          <a:p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осторожен будь с огнем.</a:t>
            </a:r>
          </a:p>
          <a:p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●  Жжётся печь, её не тронь, </a:t>
            </a:r>
          </a:p>
          <a:p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потому что в ней - огонь. </a:t>
            </a:r>
          </a:p>
          <a:p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● При огне, как при солнце, светло, </a:t>
            </a:r>
          </a:p>
          <a:p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при огне и зимою тепло.</a:t>
            </a:r>
          </a:p>
        </p:txBody>
      </p:sp>
    </p:spTree>
    <p:extLst>
      <p:ext uri="{BB962C8B-B14F-4D97-AF65-F5344CB8AC3E}">
        <p14:creationId xmlns:p14="http://schemas.microsoft.com/office/powerpoint/2010/main" xmlns="" val="1238384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6660" y="-1635"/>
            <a:ext cx="5291005" cy="7561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62557" y="684338"/>
            <a:ext cx="4042049" cy="4783528"/>
          </a:xfrm>
          <a:prstGeom prst="rect">
            <a:avLst/>
          </a:prstGeom>
          <a:noFill/>
        </p:spPr>
        <p:txBody>
          <a:bodyPr wrap="square" lIns="104306" tIns="52153" rIns="104306" bIns="52153" rtlCol="0">
            <a:spAutoFit/>
          </a:bodyPr>
          <a:lstStyle/>
          <a:p>
            <a:pPr algn="ctr"/>
            <a:r>
              <a:rPr lang="ru-RU" sz="1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◄ Пожарная машина ►</a:t>
            </a:r>
          </a:p>
          <a:p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Машина пожарная – красного цвета. </a:t>
            </a:r>
          </a:p>
          <a:p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ну-ка, подумай, зачем нужно это? </a:t>
            </a:r>
          </a:p>
          <a:p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Затем, чтобы каждый, увидев, бежал </a:t>
            </a:r>
          </a:p>
          <a:p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сторонку и ехать бы ей не мешал.</a:t>
            </a:r>
          </a:p>
          <a:p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Ужасная скорость! Гудок, будто вой. </a:t>
            </a:r>
          </a:p>
          <a:p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«Стоять всем на месте!» - свистит постовой. </a:t>
            </a:r>
          </a:p>
          <a:p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Только машине красного цвета </a:t>
            </a:r>
          </a:p>
          <a:p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Проезд разрешен напрямик вдоль проспекта.</a:t>
            </a:r>
          </a:p>
          <a:p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Пожарные в касках сидят в два ряда. </a:t>
            </a:r>
          </a:p>
          <a:p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цирке пожар. Они едут туда. </a:t>
            </a:r>
          </a:p>
          <a:p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Крыша горит и пылает арена! </a:t>
            </a:r>
          </a:p>
          <a:p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дело пожарные взялись мгновенно.</a:t>
            </a:r>
          </a:p>
          <a:p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Только мелькают по лестнице пятки, </a:t>
            </a:r>
          </a:p>
          <a:p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Ныряют в огонь смельчаки без оглядки. </a:t>
            </a:r>
          </a:p>
          <a:p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Спасают верблюда, выводят слона… </a:t>
            </a:r>
          </a:p>
          <a:p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Вот где сноровка и сила нужна.</a:t>
            </a: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15164" y="5600007"/>
            <a:ext cx="2781027" cy="18080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02395" y="1751"/>
            <a:ext cx="5291005" cy="7561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767747" y="684337"/>
            <a:ext cx="4631515" cy="3875588"/>
          </a:xfrm>
          <a:prstGeom prst="rect">
            <a:avLst/>
          </a:prstGeom>
          <a:noFill/>
        </p:spPr>
        <p:txBody>
          <a:bodyPr wrap="square" lIns="104306" tIns="52153" rIns="104306" bIns="52153" rtlCol="0">
            <a:spAutoFit/>
          </a:bodyPr>
          <a:lstStyle/>
          <a:p>
            <a:pPr algn="ctr"/>
            <a:r>
              <a:rPr lang="ru-RU" sz="1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 «Костер».</a:t>
            </a:r>
          </a:p>
          <a:p>
            <a:pPr algn="ctr"/>
            <a:endParaRPr lang="ru-RU" sz="16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 игроки стоят спиной друг к другу с лентами в руках. </a:t>
            </a:r>
          </a:p>
          <a:p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Ведущий:</a:t>
            </a:r>
          </a:p>
          <a:p>
            <a:r>
              <a:rPr lang="ru-RU" sz="16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Разгорается костер!</a:t>
            </a:r>
          </a:p>
          <a:p>
            <a:r>
              <a:rPr lang="ru-RU" sz="16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Пламя выше, пламя круче!</a:t>
            </a:r>
          </a:p>
          <a:p>
            <a:r>
              <a:rPr lang="ru-RU" sz="16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Достает до самой тучи.</a:t>
            </a:r>
          </a:p>
          <a:p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Входит новый участник «Вода», до произнесения последних слов ведущего, он должен отобрать ленты у игроков.</a:t>
            </a:r>
          </a:p>
          <a:p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Ведущий:</a:t>
            </a:r>
          </a:p>
          <a:p>
            <a:r>
              <a:rPr lang="ru-RU" sz="16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появится вода,</a:t>
            </a:r>
          </a:p>
          <a:p>
            <a:r>
              <a:rPr lang="ru-RU" sz="16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 костра тогда беда!</a:t>
            </a:r>
          </a:p>
          <a:p>
            <a:endParaRPr lang="ru-RU" dirty="0"/>
          </a:p>
        </p:txBody>
      </p:sp>
      <p:pic>
        <p:nvPicPr>
          <p:cNvPr id="5125" name="Picture 5" descr="F:\не трожь, убью\пожарные\пожарная безопасность\qnXR_j4bOSc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98310" y="4336377"/>
            <a:ext cx="2970389" cy="2800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3384"/>
          <a:stretch/>
        </p:blipFill>
        <p:spPr bwMode="auto">
          <a:xfrm>
            <a:off x="462558" y="5501893"/>
            <a:ext cx="1852606" cy="18720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008996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F:\не трожь, убью\пожарные\пожарная безопасность\fireman frame cartoon (800 x 1098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44434" y="64296"/>
            <a:ext cx="5313285" cy="74326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6660" y="-1635"/>
            <a:ext cx="5291005" cy="7561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89132" y="684338"/>
            <a:ext cx="4042049" cy="4783528"/>
          </a:xfrm>
          <a:prstGeom prst="rect">
            <a:avLst/>
          </a:prstGeom>
          <a:noFill/>
        </p:spPr>
        <p:txBody>
          <a:bodyPr wrap="square" lIns="104306" tIns="52153" rIns="104306" bIns="52153" rtlCol="0">
            <a:spAutoFit/>
          </a:bodyPr>
          <a:lstStyle/>
          <a:p>
            <a:pPr algn="ctr"/>
            <a:r>
              <a:rPr lang="ru-RU" sz="1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◄ Отважная машина ►</a:t>
            </a:r>
          </a:p>
          <a:p>
            <a:pPr algn="ctr"/>
            <a:endParaRPr lang="ru-RU" sz="16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городу мчится машина –</a:t>
            </a:r>
          </a:p>
          <a:p>
            <a:pPr algn="ctr"/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машине и ночью, и днём</a:t>
            </a:r>
          </a:p>
          <a:p>
            <a:pPr algn="ctr"/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Спешит боевая дружина</a:t>
            </a:r>
          </a:p>
          <a:p>
            <a:pPr algn="ctr"/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грозную битву с огнём.</a:t>
            </a:r>
          </a:p>
          <a:p>
            <a:pPr algn="ctr"/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Пожар – это вам не игрушки,</a:t>
            </a:r>
          </a:p>
          <a:p>
            <a:pPr algn="ctr"/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зря он зовётся бедой.</a:t>
            </a:r>
          </a:p>
          <a:p>
            <a:pPr algn="ctr"/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снова пожарные пушки</a:t>
            </a:r>
          </a:p>
          <a:p>
            <a:pPr algn="ctr"/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Огонь заливают водой.</a:t>
            </a:r>
          </a:p>
          <a:p>
            <a:pPr algn="ctr"/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снова торопится лестница</a:t>
            </a:r>
          </a:p>
          <a:p>
            <a:pPr algn="ctr"/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крышу за рыжим котом,</a:t>
            </a:r>
          </a:p>
          <a:p>
            <a:pPr algn="ctr"/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пена с шипением пенится</a:t>
            </a:r>
          </a:p>
          <a:p>
            <a:pPr algn="ctr"/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Спасая от пламени дом.</a:t>
            </a:r>
          </a:p>
          <a:p>
            <a:pPr algn="ctr"/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Пожарные в пламя бросаются,</a:t>
            </a:r>
          </a:p>
          <a:p>
            <a:pPr algn="ctr"/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Выносят из дыма котов,</a:t>
            </a:r>
          </a:p>
          <a:p>
            <a:pPr algn="ctr"/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лучшие в мире красавицы</a:t>
            </a:r>
          </a:p>
          <a:p>
            <a:pPr algn="ctr"/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Им дарят букеты цветов.</a:t>
            </a:r>
          </a:p>
          <a:p>
            <a:pPr algn="ctr"/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0637" y="5299334"/>
            <a:ext cx="3265551" cy="18951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188794" y="1240083"/>
            <a:ext cx="2947327" cy="3552422"/>
          </a:xfrm>
          <a:prstGeom prst="rect">
            <a:avLst/>
          </a:prstGeom>
          <a:noFill/>
        </p:spPr>
        <p:txBody>
          <a:bodyPr wrap="square" lIns="104306" tIns="52153" rIns="104306" bIns="52153" rtlCol="0">
            <a:spAutoFit/>
          </a:bodyPr>
          <a:lstStyle/>
          <a:p>
            <a:r>
              <a:rPr lang="ru-RU" sz="1600" dirty="0">
                <a:solidFill>
                  <a:srgbClr val="C00000"/>
                </a:solidFill>
              </a:rPr>
              <a:t>◄ </a:t>
            </a:r>
            <a:r>
              <a:rPr lang="ru-RU" sz="1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Отважные </a:t>
            </a:r>
            <a:r>
              <a:rPr lang="ru-RU" sz="1600" b="1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огнеборцы</a:t>
            </a:r>
            <a:r>
              <a:rPr lang="ru-RU" sz="1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►</a:t>
            </a:r>
          </a:p>
          <a:p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 расскажем Вам о тех,</a:t>
            </a:r>
          </a:p>
          <a:p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Кто людей спасает,</a:t>
            </a:r>
          </a:p>
          <a:p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по зову на пожар</a:t>
            </a:r>
          </a:p>
          <a:p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Первым приезжает.</a:t>
            </a:r>
          </a:p>
          <a:p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Пламя злое затушить –</a:t>
            </a:r>
          </a:p>
          <a:p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их забота.</a:t>
            </a:r>
          </a:p>
          <a:p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Жар бесстрашно погасить –</a:t>
            </a:r>
          </a:p>
          <a:p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Вот у них работа.</a:t>
            </a:r>
          </a:p>
          <a:p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Эти люди лучше всех!</a:t>
            </a:r>
          </a:p>
          <a:p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Сильные и смелые,</a:t>
            </a:r>
          </a:p>
          <a:p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боятся ничего</a:t>
            </a:r>
          </a:p>
          <a:p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Мастера умелые!</a:t>
            </a:r>
          </a:p>
        </p:txBody>
      </p:sp>
    </p:spTree>
    <p:extLst>
      <p:ext uri="{BB962C8B-B14F-4D97-AF65-F5344CB8AC3E}">
        <p14:creationId xmlns:p14="http://schemas.microsoft.com/office/powerpoint/2010/main" xmlns="" val="30491660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не трожь, убью\пожарные\пожарная безопасность\fireman frame cartoon (800 x 1098)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" y="64296"/>
            <a:ext cx="5313285" cy="74326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F:\не трожь, убью\пожарные\пожарная безопасность\fireman frame cartoon (800 x 1098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63707" y="64296"/>
            <a:ext cx="5313285" cy="74326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883604" y="684338"/>
            <a:ext cx="2947327" cy="3583200"/>
          </a:xfrm>
          <a:prstGeom prst="rect">
            <a:avLst/>
          </a:prstGeom>
          <a:noFill/>
        </p:spPr>
        <p:txBody>
          <a:bodyPr wrap="square" lIns="104306" tIns="52153" rIns="104306" bIns="52153" rtlCol="0">
            <a:spAutoFit/>
          </a:bodyPr>
          <a:lstStyle/>
          <a:p>
            <a:pPr algn="ctr"/>
            <a:r>
              <a:rPr lang="ru-RU" sz="1600" b="1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Огнеборцы</a:t>
            </a:r>
            <a:endParaRPr lang="ru-RU" sz="16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6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Над огнём завесой плотной</a:t>
            </a:r>
          </a:p>
          <a:p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Дым летает беззаботно,</a:t>
            </a:r>
          </a:p>
          <a:p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 живут надеждой люди -</a:t>
            </a:r>
          </a:p>
          <a:p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Помощь вовремя прибудет!</a:t>
            </a:r>
          </a:p>
          <a:p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16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спецкостюмах</a:t>
            </a:r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</a:p>
          <a:p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касках прочных</a:t>
            </a:r>
          </a:p>
          <a:p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Здесь бойцы легко и точно</a:t>
            </a:r>
          </a:p>
          <a:p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 </a:t>
            </a:r>
            <a:r>
              <a:rPr lang="ru-RU" sz="1600" b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команды </a:t>
            </a:r>
            <a:r>
              <a:rPr lang="ru-RU" sz="1600" b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выполняют.</a:t>
            </a:r>
            <a:endParaRPr lang="ru-RU" sz="16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Водяной струёй и пеной</a:t>
            </a:r>
          </a:p>
          <a:p>
            <a:r>
              <a:rPr lang="ru-RU" sz="16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Огнеборцы</a:t>
            </a:r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непременно</a:t>
            </a:r>
          </a:p>
          <a:p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Уничтожат пламя жар</a:t>
            </a:r>
          </a:p>
          <a:p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возникнувший пожар</a:t>
            </a:r>
            <a:r>
              <a:rPr lang="ru-RU" sz="1800" dirty="0">
                <a:solidFill>
                  <a:srgbClr val="002060"/>
                </a:solidFill>
              </a:rPr>
              <a:t>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104584" y="763730"/>
            <a:ext cx="3115746" cy="4368030"/>
          </a:xfrm>
          <a:prstGeom prst="rect">
            <a:avLst/>
          </a:prstGeom>
          <a:noFill/>
        </p:spPr>
        <p:txBody>
          <a:bodyPr wrap="square" lIns="104306" tIns="52153" rIns="104306" bIns="52153" rtlCol="0">
            <a:spAutoFit/>
          </a:bodyPr>
          <a:lstStyle/>
          <a:p>
            <a:r>
              <a:rPr lang="ru-RU" dirty="0" smtClean="0"/>
              <a:t>◄ </a:t>
            </a:r>
            <a:r>
              <a:rPr lang="ru-RU" sz="1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Песня о пожарном </a:t>
            </a:r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►</a:t>
            </a:r>
          </a:p>
          <a:p>
            <a:r>
              <a:rPr lang="ru-RU" sz="16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(на мотив песни "Буратино")</a:t>
            </a:r>
          </a:p>
          <a:p>
            <a:endParaRPr lang="ru-RU" sz="16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Когда беда, он входит в дом.</a:t>
            </a:r>
          </a:p>
          <a:p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 с детства каждому знаком.</a:t>
            </a:r>
          </a:p>
          <a:p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 не писатель, не поэт.</a:t>
            </a:r>
          </a:p>
          <a:p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Зато смелей на свете нет!</a:t>
            </a:r>
          </a:p>
          <a:p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Его повсюду узнают,</a:t>
            </a:r>
          </a:p>
          <a:p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Скажите, как его зовут?</a:t>
            </a:r>
          </a:p>
          <a:p>
            <a:r>
              <a:rPr lang="ru-RU" sz="16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По-жар-ный</a:t>
            </a:r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</a:p>
          <a:p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 носит шлем на голове.</a:t>
            </a:r>
          </a:p>
          <a:p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не горит совсем в огне.</a:t>
            </a:r>
          </a:p>
          <a:p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 смел, умен, хорош собой.</a:t>
            </a:r>
          </a:p>
          <a:p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Ну, разве это не горой?</a:t>
            </a:r>
          </a:p>
          <a:p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Его повсюду узнают.</a:t>
            </a:r>
          </a:p>
          <a:p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Скажите, как его зовут?</a:t>
            </a:r>
          </a:p>
          <a:p>
            <a:r>
              <a:rPr lang="ru-RU" sz="16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По-жар-ный</a:t>
            </a:r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xmlns="" val="27988404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6660" y="-1635"/>
            <a:ext cx="5291005" cy="7561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62557" y="684338"/>
            <a:ext cx="4042049" cy="3798643"/>
          </a:xfrm>
          <a:prstGeom prst="rect">
            <a:avLst/>
          </a:prstGeom>
          <a:noFill/>
        </p:spPr>
        <p:txBody>
          <a:bodyPr wrap="square" lIns="104306" tIns="52153" rIns="104306" bIns="52153" rtlCol="0">
            <a:spAutoFit/>
          </a:bodyPr>
          <a:lstStyle/>
          <a:p>
            <a:pPr algn="ctr"/>
            <a:r>
              <a:rPr lang="ru-RU" sz="1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Начальнику караула</a:t>
            </a:r>
          </a:p>
          <a:p>
            <a:pPr algn="ctr"/>
            <a:endParaRPr lang="ru-RU" sz="16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карауле есть начальник –</a:t>
            </a:r>
          </a:p>
          <a:p>
            <a:pPr algn="ctr"/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 серьёзный человек!</a:t>
            </a:r>
          </a:p>
          <a:p>
            <a:pPr algn="ctr"/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 порой сидит печальный,</a:t>
            </a:r>
          </a:p>
          <a:p>
            <a:pPr algn="ctr"/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вдруг работы нет.</a:t>
            </a:r>
          </a:p>
          <a:p>
            <a:pPr algn="ctr"/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 зато уж на пожаре,</a:t>
            </a:r>
          </a:p>
          <a:p>
            <a:pPr algn="ctr"/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Скажем честно, без прикрас,</a:t>
            </a:r>
          </a:p>
          <a:p>
            <a:pPr algn="ctr"/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самом пекле, в самом жаре</a:t>
            </a:r>
          </a:p>
          <a:p>
            <a:pPr algn="ctr"/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Отличился он не раз!</a:t>
            </a:r>
          </a:p>
          <a:p>
            <a:pPr algn="ctr"/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 за ним шагают смело</a:t>
            </a:r>
          </a:p>
          <a:p>
            <a:pPr algn="ctr"/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Даже в самый чёрный дым!</a:t>
            </a:r>
          </a:p>
          <a:p>
            <a:pPr algn="ctr"/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Может ловким быть, умелым,</a:t>
            </a:r>
          </a:p>
          <a:p>
            <a:pPr algn="ctr"/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обращении – простым!</a:t>
            </a:r>
          </a:p>
          <a:p>
            <a:pPr algn="ctr"/>
            <a:endParaRPr lang="ru-RU" sz="16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7" name="Picture 5" descr="F:\не трожь, убью\пожарные\пожарная безопасность\slide_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14144" y="4365874"/>
            <a:ext cx="3858880" cy="27268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вал 2"/>
          <p:cNvSpPr/>
          <p:nvPr/>
        </p:nvSpPr>
        <p:spPr>
          <a:xfrm>
            <a:off x="2483582" y="4256985"/>
            <a:ext cx="2021025" cy="1667234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4306" tIns="52153" rIns="104306" bIns="52153" rtlCol="0" anchor="ctr"/>
          <a:lstStyle/>
          <a:p>
            <a:pPr algn="ctr"/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02395" y="1751"/>
            <a:ext cx="5291005" cy="7561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683538" y="684337"/>
            <a:ext cx="4799933" cy="6752825"/>
          </a:xfrm>
          <a:prstGeom prst="rect">
            <a:avLst/>
          </a:prstGeom>
          <a:noFill/>
        </p:spPr>
        <p:txBody>
          <a:bodyPr wrap="square" lIns="104306" tIns="52153" rIns="104306" bIns="52153" rtlCol="0">
            <a:spAutoFit/>
          </a:bodyPr>
          <a:lstStyle/>
          <a:p>
            <a:pPr algn="ctr"/>
            <a:r>
              <a:rPr lang="ru-RU" sz="1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Огненные пословицы и поговорки.</a:t>
            </a:r>
          </a:p>
          <a:p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● </a:t>
            </a:r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Слёзы пожара не тушат.</a:t>
            </a:r>
          </a:p>
          <a:p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● От огня и камень треснет.</a:t>
            </a:r>
          </a:p>
          <a:p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● Дыма без огня не бывает..</a:t>
            </a:r>
          </a:p>
          <a:p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● Дерево с огнём не дружит.</a:t>
            </a:r>
          </a:p>
          <a:p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● От искры пожар рождается.</a:t>
            </a:r>
          </a:p>
          <a:p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● Огонь да вода все сокрушат.</a:t>
            </a:r>
          </a:p>
          <a:p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● Огонь - друг и враг человека.</a:t>
            </a:r>
          </a:p>
          <a:p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● Спички не тронь - в них огонь.</a:t>
            </a:r>
          </a:p>
          <a:p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● И малая искра сжигает города. </a:t>
            </a:r>
          </a:p>
          <a:p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● С огнём воюют, а без огня горюют.</a:t>
            </a:r>
          </a:p>
          <a:p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● Спички не игрушка, огонь не забава.</a:t>
            </a:r>
          </a:p>
          <a:p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● Искра мала, да велик пламень родит.</a:t>
            </a:r>
          </a:p>
          <a:p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● Спичка - невеличка. Огонь - великан. </a:t>
            </a:r>
          </a:p>
          <a:p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● Маленькая спичка сжигает большой лес. </a:t>
            </a:r>
          </a:p>
          <a:p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● Человек без огня не живёт ни единого дня.</a:t>
            </a:r>
          </a:p>
          <a:p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● Не имей привычки носить в кармане спички.</a:t>
            </a:r>
          </a:p>
          <a:p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● Лучше костёр маленький, чем пожар большой.</a:t>
            </a:r>
          </a:p>
          <a:p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● Пожарному делу учиться – </a:t>
            </a:r>
          </a:p>
          <a:p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вперёд пригодится.</a:t>
            </a:r>
          </a:p>
          <a:p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● Утром, вечером и днём </a:t>
            </a:r>
          </a:p>
          <a:p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осторожен будь с огнем.</a:t>
            </a:r>
          </a:p>
          <a:p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●  Жжётся печь, её не тронь, </a:t>
            </a:r>
          </a:p>
          <a:p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потому что в ней - огонь. </a:t>
            </a:r>
          </a:p>
          <a:p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● При огне, как при солнце, светло, </a:t>
            </a:r>
          </a:p>
          <a:p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при огне и зимою тепло.</a:t>
            </a:r>
          </a:p>
        </p:txBody>
      </p:sp>
    </p:spTree>
    <p:extLst>
      <p:ext uri="{BB962C8B-B14F-4D97-AF65-F5344CB8AC3E}">
        <p14:creationId xmlns:p14="http://schemas.microsoft.com/office/powerpoint/2010/main" xmlns="" val="1238384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6660" y="-1635"/>
            <a:ext cx="5291005" cy="7561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46767" y="1548383"/>
            <a:ext cx="4294677" cy="1998150"/>
          </a:xfrm>
          <a:prstGeom prst="rect">
            <a:avLst/>
          </a:prstGeom>
          <a:noFill/>
        </p:spPr>
        <p:txBody>
          <a:bodyPr wrap="square" lIns="104306" tIns="52153" rIns="104306" bIns="52153" rtlCol="0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ctr"/>
            <a:r>
              <a:rPr lang="ru-RU" sz="41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  <a:reflection blurRad="6350" stA="55000" endA="300" endPos="455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Картотека игр по пожарной безопасности</a:t>
            </a:r>
          </a:p>
        </p:txBody>
      </p:sp>
      <p:pic>
        <p:nvPicPr>
          <p:cNvPr id="2051" name="Picture 3" descr="F:\не трожь, убью\пожарные\пожарная безопасность\01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547" t="27703" r="7182"/>
          <a:stretch/>
        </p:blipFill>
        <p:spPr bwMode="auto">
          <a:xfrm flipH="1">
            <a:off x="1818308" y="4140671"/>
            <a:ext cx="1924226" cy="200289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86386" y="1751"/>
            <a:ext cx="5291005" cy="7561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 descr="F:\не трожь, убью\пожарные\пожарная безопасность\0_7bb58_a7849ca2_orig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99327" y="3304279"/>
            <a:ext cx="4910337" cy="40595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7645151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6660" y="-1635"/>
            <a:ext cx="5291005" cy="7561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30976" y="684338"/>
            <a:ext cx="3900204" cy="4691195"/>
          </a:xfrm>
          <a:prstGeom prst="rect">
            <a:avLst/>
          </a:prstGeom>
          <a:noFill/>
        </p:spPr>
        <p:txBody>
          <a:bodyPr wrap="square" lIns="104306" tIns="52153" rIns="104306" bIns="52153" rtlCol="0">
            <a:spAutoFit/>
          </a:bodyPr>
          <a:lstStyle/>
          <a:p>
            <a:pPr algn="ctr"/>
            <a:r>
              <a:rPr lang="ru-RU" sz="1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«НАЙДИ ПРЕДМЕТ»</a:t>
            </a:r>
          </a:p>
          <a:p>
            <a:pPr algn="ctr"/>
            <a:r>
              <a:rPr lang="ru-RU" sz="16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Дидактическая игра</a:t>
            </a:r>
          </a:p>
          <a:p>
            <a:r>
              <a:rPr lang="ru-RU" sz="1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 развивать умение узнавать по изображению знакомые предметы; стимулировать развитие зрительного восприятия, памяти.</a:t>
            </a:r>
          </a:p>
          <a:p>
            <a:r>
              <a:rPr lang="ru-RU" sz="1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Игровые действия: рассматривать изображения знакомых предметов через «зашумлённый» файл, узнавать и называть предметы.</a:t>
            </a:r>
          </a:p>
          <a:p>
            <a:r>
              <a:rPr lang="ru-RU" sz="1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Игровые правила: назвать узнанный на картинке предмет, объяснить, как узнал.</a:t>
            </a:r>
          </a:p>
          <a:p>
            <a:r>
              <a:rPr lang="ru-RU" sz="1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В. Представьте, что мы на пожарной башне. С помощью бинокля постарайтесь узнать внизу предметы, находящиеся в дыму и огне. Молодцы, ребята, и </a:t>
            </a:r>
            <a:r>
              <a:rPr lang="ru-RU" sz="14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Карлсон</a:t>
            </a:r>
            <a:r>
              <a:rPr lang="ru-RU" sz="1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молодец! Следующее тренировочное задание: я буду называть слова, а вы внимательно слушайте. Если вы услышите название предмета, который может стать причиной пожара, скажите «ой».</a:t>
            </a:r>
          </a:p>
        </p:txBody>
      </p:sp>
      <p:pic>
        <p:nvPicPr>
          <p:cNvPr id="6147" name="Picture 3" descr="F:\не трожь, убью\пожарные\пожарная безопасность\igra-so-spichkami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9311" b="25511"/>
          <a:stretch/>
        </p:blipFill>
        <p:spPr bwMode="auto">
          <a:xfrm>
            <a:off x="1386260" y="5436815"/>
            <a:ext cx="2349462" cy="17015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02395" y="0"/>
            <a:ext cx="5291005" cy="7561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5994772" y="828303"/>
            <a:ext cx="4176464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 "Храбрые пожарные"</a:t>
            </a:r>
          </a:p>
          <a:p>
            <a:r>
              <a:rPr lang="ru-RU" sz="1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сидят на скамейках .— дежурят в помещении пожарной охраны.</a:t>
            </a:r>
          </a:p>
          <a:p>
            <a:r>
              <a:rPr lang="ru-RU" sz="1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сигналу </a:t>
            </a:r>
            <a:r>
              <a:rPr lang="ru-RU" sz="13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"Тревога" </a:t>
            </a:r>
            <a:r>
              <a:rPr lang="ru-RU" sz="1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— быстро встают, строятся четвёрками (двое впереди, двое сзади), берутся за руки, изображая машины, и бегут- (едут на пожар).</a:t>
            </a:r>
          </a:p>
          <a:p>
            <a:r>
              <a:rPr lang="ru-RU" sz="1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сигналу </a:t>
            </a:r>
            <a:r>
              <a:rPr lang="ru-RU" sz="13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"Приехали" </a:t>
            </a:r>
            <a:r>
              <a:rPr lang="ru-RU" sz="1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— дети останавливаются и перестраиваются полукругом, а по сигналу</a:t>
            </a:r>
          </a:p>
          <a:p>
            <a:r>
              <a:rPr lang="ru-RU" sz="13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"Работу начинай" </a:t>
            </a:r>
            <a:r>
              <a:rPr lang="ru-RU" sz="1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— как бы качают насосом воду.</a:t>
            </a:r>
          </a:p>
          <a:p>
            <a:r>
              <a:rPr lang="ru-RU" sz="13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"Топорами балки рушим" </a:t>
            </a:r>
            <a:r>
              <a:rPr lang="ru-RU" sz="1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—Дети повторяют эти упражнения несколько раз.</a:t>
            </a:r>
          </a:p>
          <a:p>
            <a:r>
              <a:rPr lang="ru-RU" sz="13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"Из брандспойтов пламя тушим!" </a:t>
            </a:r>
            <a:r>
              <a:rPr lang="ru-RU" sz="1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— все делают повороты вправо и влево, направляя руки в ту же сторону.</a:t>
            </a:r>
          </a:p>
          <a:p>
            <a:r>
              <a:rPr lang="ru-RU" sz="13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"Тёмным облаком густым, вслед за нами вьётся дым"</a:t>
            </a:r>
            <a:r>
              <a:rPr lang="ru-RU" sz="13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—, поднимают руки вверх и разводят их в стороны, как бы отгоняя дым.</a:t>
            </a:r>
          </a:p>
          <a:p>
            <a:r>
              <a:rPr lang="ru-RU" sz="13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"А огонь всё выше, выше, полезай скорей на крышу!" </a:t>
            </a:r>
            <a:r>
              <a:rPr lang="ru-RU" sz="1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— все влезают на гимнастическую стенку, переходят от одного звена к другому или перелезают с одной стороны на другую, затем спускаются вниз.</a:t>
            </a:r>
          </a:p>
          <a:p>
            <a:r>
              <a:rPr lang="ru-RU" sz="13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"Псе пожарные, назад!" </a:t>
            </a:r>
            <a:r>
              <a:rPr lang="ru-RU" sz="1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снова становятся четвёрками и бегут.</a:t>
            </a:r>
          </a:p>
          <a:p>
            <a:r>
              <a:rPr lang="ru-RU" sz="1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3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"Едут тише, не спешат!" </a:t>
            </a:r>
            <a:r>
              <a:rPr lang="ru-RU" sz="1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— дети, замедляя бег, затем идут шагом и останавливаются.</a:t>
            </a:r>
          </a:p>
          <a:p>
            <a:r>
              <a:rPr lang="ru-RU" sz="1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заканчивает:</a:t>
            </a:r>
          </a:p>
          <a:p>
            <a:r>
              <a:rPr lang="ru-RU" sz="13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"Поработали недаром, славно справились </a:t>
            </a:r>
            <a:r>
              <a:rPr lang="ru-RU" sz="1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..."</a:t>
            </a:r>
          </a:p>
          <a:p>
            <a:r>
              <a:rPr lang="ru-RU" sz="1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произносят хором:</a:t>
            </a:r>
          </a:p>
          <a:p>
            <a:r>
              <a:rPr lang="ru-RU" sz="13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"... с пожаром!".</a:t>
            </a:r>
            <a:endParaRPr lang="ru-RU" sz="1300" dirty="0"/>
          </a:p>
        </p:txBody>
      </p:sp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451156" y="5858493"/>
            <a:ext cx="1080120" cy="14142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0340030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6660" y="-1635"/>
            <a:ext cx="5291005" cy="7561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46767" y="684338"/>
            <a:ext cx="4294677" cy="5275971"/>
          </a:xfrm>
          <a:prstGeom prst="rect">
            <a:avLst/>
          </a:prstGeom>
          <a:noFill/>
        </p:spPr>
        <p:txBody>
          <a:bodyPr wrap="square" lIns="104306" tIns="52153" rIns="104306" bIns="52153" rtlCol="0">
            <a:spAutoFit/>
          </a:bodyPr>
          <a:lstStyle/>
          <a:p>
            <a:pPr algn="ctr"/>
            <a:r>
              <a:rPr lang="ru-RU" sz="1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 на внимание: </a:t>
            </a:r>
          </a:p>
          <a:p>
            <a:pPr algn="ctr"/>
            <a:r>
              <a:rPr lang="ru-RU" sz="1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«Это я, это я и со мной мои друзья».</a:t>
            </a:r>
          </a:p>
          <a:p>
            <a:pPr algn="ctr"/>
            <a:endParaRPr lang="ru-RU" sz="16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 Я буду задавать вопросы, а вы, если согласны, отвечайте. Если же вы не согласны с тем, что услышите, топайте ногами и хлопайте в ладоши.)</a:t>
            </a:r>
          </a:p>
          <a:p>
            <a:pPr algn="ctr"/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Кто из вас, заметив дым,</a:t>
            </a:r>
          </a:p>
          <a:p>
            <a:pPr algn="ctr"/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Набирает «01».</a:t>
            </a:r>
          </a:p>
          <a:p>
            <a:pPr algn="ctr"/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Кто свечей не зажигает</a:t>
            </a:r>
          </a:p>
          <a:p>
            <a:pPr algn="ctr"/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другим не разрешает?</a:t>
            </a:r>
          </a:p>
          <a:p>
            <a:pPr algn="ctr"/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Кто, любитель по старинке</a:t>
            </a:r>
          </a:p>
          <a:p>
            <a:pPr algn="ctr"/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Над огнём сушить ботинки?</a:t>
            </a:r>
          </a:p>
          <a:p>
            <a:pPr algn="ctr"/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Красный отблеск побежал.</a:t>
            </a:r>
          </a:p>
          <a:p>
            <a:pPr algn="ctr"/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Кто со спичками играл?</a:t>
            </a:r>
          </a:p>
          <a:p>
            <a:pPr algn="ctr"/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Дым увидев, не зевает</a:t>
            </a:r>
          </a:p>
          <a:p>
            <a:pPr algn="ctr"/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пожарных вызывает!</a:t>
            </a:r>
          </a:p>
          <a:p>
            <a:pPr algn="ctr"/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Дым столбом поднялся вдруг.</a:t>
            </a:r>
          </a:p>
          <a:p>
            <a:pPr algn="ctr"/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Кто не выключил утюг?</a:t>
            </a:r>
          </a:p>
          <a:p>
            <a:pPr algn="ctr"/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Правила все точно знают</a:t>
            </a:r>
          </a:p>
          <a:p>
            <a:pPr algn="ctr"/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всегда их соблюдает!</a:t>
            </a:r>
          </a:p>
        </p:txBody>
      </p:sp>
      <p:pic>
        <p:nvPicPr>
          <p:cNvPr id="7170" name="Picture 2" descr="F:\не трожь, убью\пожарные\пожарная безопасность\1402751243_shutterstock_149211494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33685"/>
          <a:stretch/>
        </p:blipFill>
        <p:spPr bwMode="auto">
          <a:xfrm>
            <a:off x="1582204" y="5905834"/>
            <a:ext cx="2113274" cy="14375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02395" y="25287"/>
            <a:ext cx="5291005" cy="7561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020375" y="763729"/>
            <a:ext cx="4210468" cy="4291086"/>
          </a:xfrm>
          <a:prstGeom prst="rect">
            <a:avLst/>
          </a:prstGeom>
          <a:noFill/>
        </p:spPr>
        <p:txBody>
          <a:bodyPr wrap="square" lIns="104306" tIns="52153" rIns="104306" bIns="52153" rtlCol="0">
            <a:spAutoFit/>
          </a:bodyPr>
          <a:lstStyle/>
          <a:p>
            <a:pPr algn="ctr"/>
            <a:r>
              <a:rPr lang="ru-RU" sz="1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«ПОЖАРООПАСНЫЕ</a:t>
            </a:r>
          </a:p>
          <a:p>
            <a:pPr algn="ctr"/>
            <a:r>
              <a:rPr lang="ru-RU" sz="1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ПРЕДМЕТЫ»</a:t>
            </a:r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6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Дидактическая игра</a:t>
            </a:r>
          </a:p>
          <a:p>
            <a:pPr algn="ctr"/>
            <a:endParaRPr lang="ru-RU" sz="16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 стимулировать развитие скорости реакции и внимания.</a:t>
            </a:r>
          </a:p>
          <a:p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Игровые действия: называть предметы по порядку, хлопать в ладоши.</a:t>
            </a:r>
          </a:p>
          <a:p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Игровые правила: узнавать слова, обозначающие пожароопасные предметы.</a:t>
            </a:r>
          </a:p>
          <a:p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Набор слов для игры: утюг, журнал, телевизор, ручка, тостер, жвачка, хлопушка, памперс, пустышка, котлета, компот, пожарный, торт, режет, огнетушитель, пакет, кисть, каска, рукав, ноты, краски, спички, бинт, сверлить, маска и др.</a:t>
            </a:r>
          </a:p>
        </p:txBody>
      </p:sp>
      <p:pic>
        <p:nvPicPr>
          <p:cNvPr id="7172" name="Picture 4" descr="F:\не трожь, убью\пожарные\пожарная безопасность\pozhar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6168" b="23605"/>
          <a:stretch/>
        </p:blipFill>
        <p:spPr bwMode="auto">
          <a:xfrm>
            <a:off x="6567736" y="4903652"/>
            <a:ext cx="3115746" cy="246296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28525320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300</TotalTime>
  <Words>3028</Words>
  <Application>Microsoft Office PowerPoint</Application>
  <PresentationFormat>Произвольный</PresentationFormat>
  <Paragraphs>399</Paragraphs>
  <Slides>15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Анлрй</dc:creator>
  <cp:lastModifiedBy>Проповедник</cp:lastModifiedBy>
  <cp:revision>35</cp:revision>
  <dcterms:created xsi:type="dcterms:W3CDTF">2016-05-13T17:19:51Z</dcterms:created>
  <dcterms:modified xsi:type="dcterms:W3CDTF">2022-11-13T12:30:34Z</dcterms:modified>
</cp:coreProperties>
</file>