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7" r:id="rId2"/>
    <p:sldId id="256" r:id="rId3"/>
    <p:sldId id="271" r:id="rId4"/>
    <p:sldId id="269" r:id="rId5"/>
    <p:sldId id="272" r:id="rId6"/>
    <p:sldId id="273" r:id="rId7"/>
    <p:sldId id="275" r:id="rId8"/>
    <p:sldId id="258" r:id="rId9"/>
    <p:sldId id="268" r:id="rId10"/>
    <p:sldId id="274" r:id="rId11"/>
    <p:sldId id="278" r:id="rId12"/>
    <p:sldId id="277" r:id="rId13"/>
    <p:sldId id="264" r:id="rId14"/>
    <p:sldId id="261" r:id="rId15"/>
    <p:sldId id="263" r:id="rId16"/>
    <p:sldId id="262" r:id="rId17"/>
    <p:sldId id="260" r:id="rId18"/>
    <p:sldId id="267" r:id="rId19"/>
    <p:sldId id="266" r:id="rId20"/>
    <p:sldId id="270" r:id="rId21"/>
    <p:sldId id="265" r:id="rId22"/>
    <p:sldId id="25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02" autoAdjust="0"/>
    <p:restoredTop sz="94660"/>
  </p:normalViewPr>
  <p:slideViewPr>
    <p:cSldViewPr>
      <p:cViewPr>
        <p:scale>
          <a:sx n="78" d="100"/>
          <a:sy n="78" d="100"/>
        </p:scale>
        <p:origin x="-1272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73AA81-21DB-4015-8034-03976204C4B0}" type="datetimeFigureOut">
              <a:rPr lang="ru-RU" smtClean="0"/>
              <a:t>21.07.2015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F185D0-8EF4-45D7-A4F5-3FCEA60192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025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F185D0-8EF4-45D7-A4F5-3FCEA601920F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21.07.2015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21.07.2015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21.07.2015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Новая папка\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 rot="20353623">
            <a:off x="316294" y="1410858"/>
            <a:ext cx="40968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МАСЛЕНИЦА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Admin\Рабочий стол\Новая папка\11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357166"/>
            <a:ext cx="592935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Где еще вы сможете прокатиться на расписных санях так, чтоб захватило дух? Спуститься с огромных ледяных гор? Покружиться на гигантских каруселях? Закружит вас Широкая Масленица в танцах и хороводах - ноги сами пойдут плясать под задорные частушки и прибаутки. Шуты и скоморохи насмешат до слез. В балаганах и театрах - представления без конца. А тот, кто не захочет остаться просто зрителем на этом празднике, может поучаствовать                           в маскараде. Нарядиться до неузнаваемости                                                                              или закутаться в шубу до пят!                                                                                                                        Вот какая она, русская Масленица!</a:t>
            </a:r>
            <a:endParaRPr lang="ru-RU" sz="2400" dirty="0"/>
          </a:p>
        </p:txBody>
      </p:sp>
      <p:pic>
        <p:nvPicPr>
          <p:cNvPr id="18436" name="Picture 4" descr="Картинка 6 из 18085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3643314"/>
            <a:ext cx="2643206" cy="30201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4" descr="Картинка 6 из 18085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74" y="2643182"/>
            <a:ext cx="2643206" cy="30201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Картинка 6 из 18085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2" y="1500174"/>
            <a:ext cx="2643206" cy="30201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4" descr="Картинка 6 из 18085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2" y="357166"/>
            <a:ext cx="2643206" cy="30201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Admin\Рабочий стол\Новая папка\11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434" name="Picture 2" descr="C:\Documents and Settings\Admin\Рабочий стол\Новая папка\18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Admin\Рабочий стол\Новая папка\11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428992" y="428604"/>
            <a:ext cx="550072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Любили на Руси праздник Проводов Зимы, потому и праздновали широко –                   в народе и по сей день сохраняются поговорки «не все коту масленица», «не житье, а масленица». И вот почему: сама по себе масленичная неделя не однородна. Если в первые три дня крестьяне еще занимались хозяйственными работами, то с четверга работать запрещалось,                           т.к. начиналась Широкая Масленица. Таким образом, масленичная неделя состояла из двух половинок - узкой                       и  широкой масленицы,                                                                      а каждому дню масленичной недели                                              было дано свое имя.</a:t>
            </a:r>
            <a:endParaRPr lang="ru-RU" sz="2400" dirty="0"/>
          </a:p>
        </p:txBody>
      </p:sp>
      <p:pic>
        <p:nvPicPr>
          <p:cNvPr id="4" name="Picture 4" descr="Картинка 6 из 18085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3571876"/>
            <a:ext cx="2643206" cy="30201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Картинка 6 из 18085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2571744"/>
            <a:ext cx="2643206" cy="30201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4" descr="Картинка 6 из 18085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1428736"/>
            <a:ext cx="2643206" cy="30201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Картинка 6 из 18085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285728"/>
            <a:ext cx="2643206" cy="30201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Рабочий стол\Новая папка\9fb5c1d69cb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5286380" cy="132343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Утро... ПОНЕДЕЛЬНИК... Наступает "ВСТРЕЧА".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Яркие салазки с горочек скользят.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Целый день веселье. Наступает вечер...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Накатавшись вволю, все блины едят.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Admin\Рабочий стол\Новая папка\0_212b4_482915e2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5000660" cy="132343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"ЗАИГРЫШ" беспечный - ВТОРНИКА отрада.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гулять, резвиться вышли, как один!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Игры и потехи, а за них - награда: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Сдобный и румяный масленичный блин!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Documents and Settings\Admin\Рабочий стол\Новая папка\kustodiev__maslenica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5000660" cy="132343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Тут СРЕДА подходит - "ЛАКОМКОЙ" зовётся.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Каждая хозяюшка колдует у печи.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Кулебяки, сырники - всё им удаётся.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Пироги и блинчики - всё на стол мечи!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Admin\Рабочий стол\Новая папка\4860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643274" y="0"/>
            <a:ext cx="5500726" cy="132343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в ЧЕТВЕРГ - раздольный "РАЗГУЛЯЙ" приходит.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Ледяные крепости, снежные бои...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Тройки с бубенцами на поля выходят.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Парни ищут девушек - суженых своих.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Admin\Рабочий стол\Новая папка\12601843UD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5407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143340" y="0"/>
            <a:ext cx="5000660" cy="132343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ПЯТНИЦА настала - "ВЕЧЕРА у ТЁЩИ"...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Тёща приглашает зятя на блины!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Есть с икрой и сёмгой, можно чуть попроще,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 сметаной, мёдом, с маслом ели мы.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Admin\Рабочий стол\Новая папка\bbb1c0df337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430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000464" y="0"/>
            <a:ext cx="5143536" cy="132343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Близится СУББОТА - "ЗОЛОВКИ УГОЩЕНИЕ".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Вся родня встречается, водит хоровод.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Праздник продолжается, общее веселье.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Славно провожает Зимушку народ!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Новая папка\0_29c9c_3f8fd679_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6184" y="0"/>
            <a:ext cx="4857816" cy="132343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ВОСКРЕСЕНЬЕ светлое быстро наступает.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Облегчают душу все в "ПРОЩЁНЫЙ ДЕНЬ".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Чучело соломенное - Зимушку - сжигают,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Нарядив в тулупчик, валенки, ремень...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Admin\Рабочий стол\Новая папка\11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785794"/>
            <a:ext cx="3857652" cy="6109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Этот праздник к нам идет</a:t>
            </a:r>
            <a:b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Раннею весною,</a:t>
            </a:r>
            <a:b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Сколько радостей несет</a:t>
            </a:r>
            <a:b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Он всегда с собою!</a:t>
            </a:r>
            <a:b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Ледяные горы ждут,</a:t>
            </a:r>
            <a:b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 снежок сверкает,</a:t>
            </a:r>
            <a:b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Санки с горок вниз бегут,</a:t>
            </a:r>
            <a:b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Смех не умолкает.</a:t>
            </a:r>
            <a:b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Дома аромат блинов</a:t>
            </a:r>
            <a:b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Праздничный чудесный,</a:t>
            </a:r>
            <a:b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 блины друзей зовем,</a:t>
            </a:r>
            <a:b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Будем есть их вместе.</a:t>
            </a:r>
            <a:b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Шумно, весело пройдет</a:t>
            </a:r>
            <a:b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Сырная Седмица,</a:t>
            </a:r>
            <a:b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 за ней - Великий пост,</a:t>
            </a:r>
            <a:b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Время, чтоб молиться.</a:t>
            </a:r>
            <a:r>
              <a:rPr lang="ru-RU" sz="2300" i="1" dirty="0" smtClean="0"/>
              <a:t/>
            </a:r>
            <a:br>
              <a:rPr lang="ru-RU" sz="2300" i="1" dirty="0" smtClean="0"/>
            </a:br>
            <a:endParaRPr lang="ru-RU" sz="2300" i="1" dirty="0"/>
          </a:p>
        </p:txBody>
      </p:sp>
      <p:pic>
        <p:nvPicPr>
          <p:cNvPr id="1028" name="Picture 4" descr="C:\Documents and Settings\Admin\Рабочий стол\Новая папка\1204446401_1201850.gi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0"/>
            <a:ext cx="5500694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Admin\Рабочий стол\Новая папка\11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3314" name="Picture 2" descr="C:\Documents and Settings\Admin\Рабочий стол\Новая папка\3826115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85720" y="5214950"/>
            <a:ext cx="521495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Масленица к нам придет – </a:t>
            </a:r>
            <a:r>
              <a:rPr lang="ru-RU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мур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мур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мур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b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Значит, будет добрым год – </a:t>
            </a:r>
            <a:r>
              <a:rPr lang="ru-RU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мур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мур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мур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b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Значит, будет урожай – </a:t>
            </a:r>
            <a:r>
              <a:rPr lang="ru-RU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мур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мур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мур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b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Будет счастье через край – </a:t>
            </a:r>
            <a:r>
              <a:rPr lang="ru-RU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мур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мур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мур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Documents and Settings\Admin\Рабочий стол\Новая папка\11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0"/>
            <a:ext cx="707236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2865438" algn="l"/>
              </a:tabLst>
            </a:pPr>
            <a:r>
              <a:rPr lang="ru-RU" sz="24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Пышные гуляния Ярмарка венчает.</a:t>
            </a:r>
            <a:br>
              <a:rPr lang="ru-RU" sz="24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свиданья, Масленица, приходи опять!</a:t>
            </a:r>
            <a:br>
              <a:rPr lang="ru-RU" sz="24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Через год Красавицу снова повстречаем.</a:t>
            </a:r>
            <a:br>
              <a:rPr lang="ru-RU" sz="24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Снова будем праздновать, блинами угощать!</a:t>
            </a:r>
            <a:endParaRPr lang="ru-RU" sz="2400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267" name="Picture 3" descr="C:\Documents and Settings\Admin\Рабочий стол\Новая папка\1204446401_1201320.gi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2357430"/>
            <a:ext cx="6429388" cy="45005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Admin\Рабочий стол\Новая папка\11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Documents and Settings\Admin\Рабочий стол\Новая папка\0001_202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357166"/>
            <a:ext cx="6195084" cy="6236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Admin\Рабочий стол\Новая папка\0025-057-Subbota-zolovkiny-posidelk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2703016"/>
            <a:ext cx="442912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Семь дней Масленица звенит бубенцами, кричит гармошками, горит                    пестрыми красками                     нарядов. Масленичная </a:t>
            </a:r>
          </a:p>
          <a:p>
            <a:pPr algn="ctr"/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неделя буквально переполнена праздничными делами, традиционными играми, затеями и обрядами.                                                                               Сил, энергии, задора                      хватит на все! 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Admin\Рабочий стол\Новая папка\11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357686" y="285728"/>
            <a:ext cx="4572032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Вас на Масленицу ждем!</a:t>
            </a:r>
            <a:b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Встретим масленым блином,</a:t>
            </a:r>
            <a:b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Сыром, медом, калачом</a:t>
            </a:r>
            <a:b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 с капустой пирогом.</a:t>
            </a:r>
            <a:b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Всех нас пост Великий ждет,</a:t>
            </a:r>
            <a:b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Наедайся впрок, народ!</a:t>
            </a:r>
            <a:b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Всю неделюшку гуляй,</a:t>
            </a:r>
            <a:b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запасы подъедай.</a:t>
            </a:r>
            <a:b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придет Прощеный день,</a:t>
            </a:r>
            <a:b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Нам покланяться не лень,</a:t>
            </a:r>
            <a:b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Приходите в воскресенье -</a:t>
            </a:r>
            <a:b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Будем мы просить прощенья,</a:t>
            </a:r>
            <a:b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Чтоб с души грехи все снять,</a:t>
            </a:r>
            <a:b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чистым сердцем пост встречать.</a:t>
            </a:r>
            <a:b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Скрепим дружбу поцелуем,</a:t>
            </a:r>
            <a:b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Хоть и так мы не воюем:</a:t>
            </a:r>
            <a:b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Ведь на Масленицу нужно</a:t>
            </a:r>
            <a:b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Укреплять любовью дружбу.</a:t>
            </a:r>
            <a:b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Приходите в гости к нам,</a:t>
            </a:r>
            <a:b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Будем рады мы гостям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074" name="Picture 2" descr="C:\Documents and Settings\Admin\Рабочий стол\Новая папка\188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4357718" cy="64294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Admin\Рабочий стол\Новая папка\11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44" y="857232"/>
            <a:ext cx="421484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bg1"/>
                </a:solidFill>
              </a:rPr>
              <a:t>Торговые ряды на ярмарке  масленичного городка ломятся от всевозможных лакомств. Пузатые самовары с бархатным чаем, душистые связки баранок, лавки с орехами и медовыми пряниками, да не обычными, а с узорами да надписями: «Кого люблю - тому дарю», «от милого подарок - дороже золота». Соленья, рыба, икра - ешь до отвала!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5362" name="Picture 2" descr="C:\Documents and Settings\Admin\Рабочий стол\Новая папка\0_27ecc_6ab0601a_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81500" y="0"/>
            <a:ext cx="47625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Admin\Рабочий стол\Новая папка\11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500694" y="1071546"/>
            <a:ext cx="3429008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bg1"/>
                </a:solidFill>
              </a:rPr>
              <a:t>Но самое главное - это блины! Блин - символ солнца. Такой же круглый и горячий.                      С пылу с жару подаются они на стол. С маслом, со сметаной, с икрой, грибами, севрюжиной или осетриной - выбирай на любой вкус. А, наевшись досыта – гуляй и развлекайся! 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6386" name="Picture 2" descr="C:\Documents and Settings\Admin\Рабочий стол\Новая папка\c4d2d206e08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5429256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Admin\Рабочий стол\Новая папка\231253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Admin\Рабочий стол\Новая папка\11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9" name="Picture 3" descr="C:\Documents and Settings\Admin\Рабочий стол\Новая папка\080229_pi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14282" y="214290"/>
            <a:ext cx="64294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3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Широкая Масленица - Сырная неделя!</a:t>
            </a:r>
            <a:br>
              <a:rPr lang="ru-RU" sz="23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3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 пришла нарядная к нам Весну встречать.</a:t>
            </a:r>
            <a:br>
              <a:rPr lang="ru-RU" sz="23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3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Печь блины и развлекаться будем всю неделю,</a:t>
            </a:r>
            <a:br>
              <a:rPr lang="ru-RU" sz="23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3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Чтоб Зиму студёную из дому прогнать!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Admin\Рабочий стол\Новая папка\11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142852"/>
            <a:ext cx="4572000" cy="6408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300" i="1" dirty="0" smtClean="0">
                <a:solidFill>
                  <a:schemeClr val="bg1"/>
                </a:solidFill>
              </a:rPr>
              <a:t>От души вас поздравляем</a:t>
            </a:r>
            <a:br>
              <a:rPr lang="ru-RU" sz="2300" i="1" dirty="0" smtClean="0">
                <a:solidFill>
                  <a:schemeClr val="bg1"/>
                </a:solidFill>
              </a:rPr>
            </a:br>
            <a:r>
              <a:rPr lang="ru-RU" sz="2300" i="1" dirty="0" smtClean="0">
                <a:solidFill>
                  <a:schemeClr val="bg1"/>
                </a:solidFill>
              </a:rPr>
              <a:t>И сердечно приглашаем:</a:t>
            </a:r>
            <a:br>
              <a:rPr lang="ru-RU" sz="2300" i="1" dirty="0" smtClean="0">
                <a:solidFill>
                  <a:schemeClr val="bg1"/>
                </a:solidFill>
              </a:rPr>
            </a:br>
            <a:r>
              <a:rPr lang="ru-RU" sz="2300" i="1" dirty="0" smtClean="0">
                <a:solidFill>
                  <a:schemeClr val="bg1"/>
                </a:solidFill>
              </a:rPr>
              <a:t>Все заботы бросьте,</a:t>
            </a:r>
            <a:br>
              <a:rPr lang="ru-RU" sz="2300" i="1" dirty="0" smtClean="0">
                <a:solidFill>
                  <a:schemeClr val="bg1"/>
                </a:solidFill>
              </a:rPr>
            </a:br>
            <a:r>
              <a:rPr lang="ru-RU" sz="2300" i="1" dirty="0" smtClean="0">
                <a:solidFill>
                  <a:schemeClr val="bg1"/>
                </a:solidFill>
              </a:rPr>
              <a:t>Приходите в гости,</a:t>
            </a:r>
            <a:br>
              <a:rPr lang="ru-RU" sz="2300" i="1" dirty="0" smtClean="0">
                <a:solidFill>
                  <a:schemeClr val="bg1"/>
                </a:solidFill>
              </a:rPr>
            </a:br>
            <a:r>
              <a:rPr lang="ru-RU" sz="2300" i="1" dirty="0" smtClean="0">
                <a:solidFill>
                  <a:schemeClr val="bg1"/>
                </a:solidFill>
              </a:rPr>
              <a:t>Прямо к нашему крыльцу</a:t>
            </a:r>
            <a:br>
              <a:rPr lang="ru-RU" sz="2300" i="1" dirty="0" smtClean="0">
                <a:solidFill>
                  <a:schemeClr val="bg1"/>
                </a:solidFill>
              </a:rPr>
            </a:br>
            <a:r>
              <a:rPr lang="ru-RU" sz="2300" i="1" dirty="0" smtClean="0">
                <a:solidFill>
                  <a:schemeClr val="bg1"/>
                </a:solidFill>
              </a:rPr>
              <a:t>К нам на Масленицу.</a:t>
            </a:r>
            <a:br>
              <a:rPr lang="ru-RU" sz="2300" i="1" dirty="0" smtClean="0">
                <a:solidFill>
                  <a:schemeClr val="bg1"/>
                </a:solidFill>
              </a:rPr>
            </a:br>
            <a:r>
              <a:rPr lang="ru-RU" sz="2300" i="1" dirty="0" smtClean="0">
                <a:solidFill>
                  <a:schemeClr val="bg1"/>
                </a:solidFill>
              </a:rPr>
              <a:t>Убедитесь сами:</a:t>
            </a:r>
            <a:br>
              <a:rPr lang="ru-RU" sz="2300" i="1" dirty="0" smtClean="0">
                <a:solidFill>
                  <a:schemeClr val="bg1"/>
                </a:solidFill>
              </a:rPr>
            </a:br>
            <a:r>
              <a:rPr lang="ru-RU" sz="2300" i="1" dirty="0" smtClean="0">
                <a:solidFill>
                  <a:schemeClr val="bg1"/>
                </a:solidFill>
              </a:rPr>
              <a:t>Угостим блинами,</a:t>
            </a:r>
            <a:br>
              <a:rPr lang="ru-RU" sz="2300" i="1" dirty="0" smtClean="0">
                <a:solidFill>
                  <a:schemeClr val="bg1"/>
                </a:solidFill>
              </a:rPr>
            </a:br>
            <a:r>
              <a:rPr lang="ru-RU" sz="2300" i="1" dirty="0" smtClean="0">
                <a:solidFill>
                  <a:schemeClr val="bg1"/>
                </a:solidFill>
              </a:rPr>
              <a:t>На сметане пышками,</a:t>
            </a:r>
            <a:br>
              <a:rPr lang="ru-RU" sz="2300" i="1" dirty="0" smtClean="0">
                <a:solidFill>
                  <a:schemeClr val="bg1"/>
                </a:solidFill>
              </a:rPr>
            </a:br>
            <a:r>
              <a:rPr lang="ru-RU" sz="2300" i="1" dirty="0" smtClean="0">
                <a:solidFill>
                  <a:schemeClr val="bg1"/>
                </a:solidFill>
              </a:rPr>
              <a:t>Пирогами пышными,</a:t>
            </a:r>
            <a:br>
              <a:rPr lang="ru-RU" sz="2300" i="1" dirty="0" smtClean="0">
                <a:solidFill>
                  <a:schemeClr val="bg1"/>
                </a:solidFill>
              </a:rPr>
            </a:br>
            <a:r>
              <a:rPr lang="ru-RU" sz="2300" i="1" dirty="0" smtClean="0">
                <a:solidFill>
                  <a:schemeClr val="bg1"/>
                </a:solidFill>
              </a:rPr>
              <a:t>Февралю - помашем,</a:t>
            </a:r>
            <a:br>
              <a:rPr lang="ru-RU" sz="2300" i="1" dirty="0" smtClean="0">
                <a:solidFill>
                  <a:schemeClr val="bg1"/>
                </a:solidFill>
              </a:rPr>
            </a:br>
            <a:r>
              <a:rPr lang="ru-RU" sz="2300" i="1" dirty="0" smtClean="0">
                <a:solidFill>
                  <a:schemeClr val="bg1"/>
                </a:solidFill>
              </a:rPr>
              <a:t>Марту - "здравствуй" скажем.</a:t>
            </a:r>
            <a:endParaRPr lang="ru-RU" sz="2300" dirty="0"/>
          </a:p>
        </p:txBody>
      </p:sp>
      <p:pic>
        <p:nvPicPr>
          <p:cNvPr id="12291" name="Picture 3" descr="C:\Documents and Settings\Admin\Рабочий стол\Новая папка\0021-049-SHirokaja-Maslenits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57166"/>
            <a:ext cx="4486256" cy="6153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437</Words>
  <Application>Microsoft Office PowerPoint</Application>
  <PresentationFormat>Экран (4:3)</PresentationFormat>
  <Paragraphs>21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14</cp:revision>
  <dcterms:modified xsi:type="dcterms:W3CDTF">2015-07-21T18:56:46Z</dcterms:modified>
</cp:coreProperties>
</file>