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3" r:id="rId1"/>
  </p:sldMasterIdLst>
  <p:notesMasterIdLst>
    <p:notesMasterId r:id="rId15"/>
  </p:notesMasterIdLst>
  <p:handoutMasterIdLst>
    <p:handoutMasterId r:id="rId16"/>
  </p:handoutMasterIdLst>
  <p:sldIdLst>
    <p:sldId id="257" r:id="rId2"/>
    <p:sldId id="258" r:id="rId3"/>
    <p:sldId id="259" r:id="rId4"/>
    <p:sldId id="267" r:id="rId5"/>
    <p:sldId id="260" r:id="rId6"/>
    <p:sldId id="266" r:id="rId7"/>
    <p:sldId id="268" r:id="rId8"/>
    <p:sldId id="261" r:id="rId9"/>
    <p:sldId id="269" r:id="rId10"/>
    <p:sldId id="262" r:id="rId11"/>
    <p:sldId id="263" r:id="rId12"/>
    <p:sldId id="264" r:id="rId13"/>
    <p:sldId id="265" r:id="rId14"/>
  </p:sldIdLst>
  <p:sldSz cx="12192000" cy="6858000"/>
  <p:notesSz cx="6858000" cy="9144000"/>
  <p:embeddedFontLst>
    <p:embeddedFont>
      <p:font typeface="Garamond" panose="02020404030301010803" pitchFamily="18" charset="0"/>
      <p:regular r:id="rId17"/>
      <p:bold r:id="rId18"/>
      <p:italic r:id="rId19"/>
    </p:embeddedFont>
    <p:embeddedFont>
      <p:font typeface="Century Gothic" panose="020B0502020202020204" pitchFamily="34" charset="0"/>
      <p:regular r:id="rId20"/>
      <p:bold r:id="rId21"/>
      <p:italic r:id="rId22"/>
      <p:boldItalic r:id="rId23"/>
    </p:embeddedFont>
    <p:embeddedFont>
      <p:font typeface="Calibri" panose="020F0502020204030204" pitchFamily="34" charset="0"/>
      <p:regular r:id="rId24"/>
      <p:bold r:id="rId25"/>
      <p:italic r:id="rId26"/>
      <p:boldItalic r:id="rId27"/>
    </p:embeddedFont>
  </p:embeddedFontLst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F7F1"/>
    <a:srgbClr val="B81CA2"/>
    <a:srgbClr val="57903F"/>
    <a:srgbClr val="3488A0"/>
    <a:srgbClr val="344529"/>
    <a:srgbClr val="2B3922"/>
    <a:srgbClr val="2E3722"/>
    <a:srgbClr val="B8D233"/>
    <a:srgbClr val="5CC6D6"/>
    <a:srgbClr val="F8D22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2" autoAdjust="0"/>
    <p:restoredTop sz="94620" autoAdjust="0"/>
  </p:normalViewPr>
  <p:slideViewPr>
    <p:cSldViewPr snapToGrid="0">
      <p:cViewPr>
        <p:scale>
          <a:sx n="115" d="100"/>
          <a:sy n="115" d="100"/>
        </p:scale>
        <p:origin x="-378" y="-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7" d="100"/>
        <a:sy n="97" d="100"/>
      </p:scale>
      <p:origin x="0" y="0"/>
    </p:cViewPr>
  </p:sorterViewPr>
  <p:notesViewPr>
    <p:cSldViewPr snapToGrid="0">
      <p:cViewPr varScale="1">
        <p:scale>
          <a:sx n="124" d="100"/>
          <a:sy n="124" d="100"/>
        </p:scale>
        <p:origin x="49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B5C320A-F5C8-4FD6-86FF-35D2EBF085B6}" type="datetime1">
              <a:rPr lang="ru-RU" smtClean="0"/>
              <a:t>13.11.2022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7ACF5E7-ACB0-497B-A8C6-F2E617B46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53396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15C702C7-E599-40D9-B30E-0392896973B5}" type="datetime1">
              <a:rPr lang="ru-RU" smtClean="0"/>
              <a:t>13.11.2022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  <a:endParaRPr lang="en-US"/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 lang="en-US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7A705E3-E620-489D-9973-6221209A4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58183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15C702C7-E599-40D9-B30E-0392896973B5}" type="datetime1">
              <a:rPr lang="ru-RU" smtClean="0"/>
              <a:t>13.11.2022</a:t>
            </a:fld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37A705E3-E620-489D-9973-6221209A4B3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280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 useBgFill="1">
        <p:nvSpPr>
          <p:cNvPr id="10" name="Прямоугольник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Прямоугольник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Прямоугольник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xmlns="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 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 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rtlCol="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Дата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 rtlCol="0"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pPr rtl="0"/>
            <a:fld id="{6506E9A3-1561-45B7-908B-DACC52528ABB}" type="datetime1">
              <a:rPr lang="ru-RU" smtClean="0"/>
              <a:t>13.11.2022</a:t>
            </a:fld>
            <a:endParaRPr lang="en-US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770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E92B999-6CB2-48D4-8AF6-3D1A5D13436B}" type="datetime1">
              <a:rPr lang="ru-RU" smtClean="0"/>
              <a:t>13.11.2022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329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 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52C98DB-1092-48C4-AD4E-BD3E9D2E2345}" type="datetime1">
              <a:rPr lang="ru-RU" smtClean="0"/>
              <a:t>13.11.2022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7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29C2F20-7994-4D1E-A01C-96ECBA4612EB}" type="datetime1">
              <a:rPr lang="ru-RU" smtClean="0"/>
              <a:t>13.11.2022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70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 useBgFill="1">
        <p:nvSpPr>
          <p:cNvPr id="23" name="Прямоугольник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Прямоугольник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Прямоугольник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rtlCol="0"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xmlns="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Прямая соединительная линия 16">
              <a:extLst>
                <a:ext uri="{FF2B5EF4-FFF2-40B4-BE49-F238E27FC236}">
                  <a16:creationId xmlns:a16="http://schemas.microsoft.com/office/drawing/2014/main" xmlns="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>
              <a:extLst>
                <a:ext uri="{FF2B5EF4-FFF2-40B4-BE49-F238E27FC236}">
                  <a16:creationId xmlns:a16="http://schemas.microsoft.com/office/drawing/2014/main" xmlns="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>
              <a:extLst>
                <a:ext uri="{FF2B5EF4-FFF2-40B4-BE49-F238E27FC236}">
                  <a16:creationId xmlns:a16="http://schemas.microsoft.com/office/drawing/2014/main" xmlns="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rtlCol="0"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 rtlCol="0"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rtl="0"/>
            <a:fld id="{7B2CE4EA-3B49-4A00-ADF3-7C7272A626C1}" type="datetime1">
              <a:rPr lang="ru-RU" smtClean="0"/>
              <a:t>13.11.2022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07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A16848F-27AD-43B9-904C-1CF05D24EB3C}" type="datetime1">
              <a:rPr lang="ru-RU" smtClean="0"/>
              <a:t>13.11.2022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7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3090412-2DE5-405A-816E-F08FB54EB168}" type="datetime1">
              <a:rPr lang="ru-RU" smtClean="0"/>
              <a:t>13.11.2022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960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4C2D7CB-4DC1-4BB7-BF00-4C36160857E0}" type="datetime1">
              <a:rPr lang="ru-RU" smtClean="0"/>
              <a:t>13.11.2022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41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060D38F-E364-4ED4-9BF4-D7F00FFBE76A}" type="datetime1">
              <a:rPr lang="ru-RU" smtClean="0"/>
              <a:t>13.11.2022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Номер слайда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24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 rtlCol="0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 rtlCol="0"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F183FEFD-AB08-4CB5-AE4D-2F6B12D8E3B0}" type="datetime1">
              <a:rPr lang="ru-RU" smtClean="0"/>
              <a:t>13.11.2022</a:t>
            </a:fld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60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Рисунок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 rtlCol="0"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rtl="0"/>
            <a:fld id="{EBEA1583-5CEF-4E36-A7FC-D34B7E954D76}" type="datetime1">
              <a:rPr lang="ru-RU" smtClean="0"/>
              <a:t>13.11.2022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 rtlCol="0"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 rtl="0"/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rtlCol="0"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 rtlCol="0"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67822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0">
              <a:srgbClr val="FF0000"/>
            </a:gs>
            <a:gs pos="93000">
              <a:srgbClr val="C00000"/>
            </a:gs>
            <a:gs pos="54000">
              <a:schemeClr val="accent1">
                <a:lumMod val="45000"/>
                <a:lumOff val="55000"/>
              </a:schemeClr>
            </a:gs>
            <a:gs pos="31000">
              <a:srgbClr val="FCF7F1"/>
            </a:gs>
            <a:gs pos="68000">
              <a:schemeClr val="tx2">
                <a:lumMod val="75000"/>
              </a:schemeClr>
            </a:gs>
            <a:gs pos="45000">
              <a:schemeClr val="accent1">
                <a:lumMod val="30000"/>
                <a:lumOff val="70000"/>
              </a:schemeClr>
            </a:gs>
          </a:gsLst>
          <a:path path="rect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Прямоугольник 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" dirty="0"/>
              <a:t>Стиль образца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068A786-B8BF-4988-ACBA-DD9B5BC8D522}" type="datetime1">
              <a:rPr lang="ru-RU" smtClean="0"/>
              <a:t>13.11.2022</a:t>
            </a:fld>
            <a:endParaRPr lang="en-US" dirty="0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57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65" r:id="rId5"/>
    <p:sldLayoutId id="2147483671" r:id="rId6"/>
    <p:sldLayoutId id="2147483672" r:id="rId7"/>
    <p:sldLayoutId id="2147483662" r:id="rId8"/>
    <p:sldLayoutId id="2147483663" r:id="rId9"/>
    <p:sldLayoutId id="2147483664" r:id="rId10"/>
    <p:sldLayoutId id="214748366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9.jpeg"/><Relationship Id="rId2" Type="http://schemas.openxmlformats.org/officeDocument/2006/relationships/video" Target="file:///D:\&#1044;&#1091;&#1093;.&#1085;&#1088;&#1072;&#1074;&#1089;&#1090;&#1074;%20&#1074;&#1086;&#1089;&#1087;&#1080;&#1090;\&#1069;&#1088;&#1076;&#1085;&#1080;%20&#1076;&#1077;&#1083;&#1080;&#1082;&#1086;&#1074;.mp4" TargetMode="External"/><Relationship Id="rId1" Type="http://schemas.microsoft.com/office/2007/relationships/media" Target="file:///D:\&#1044;&#1091;&#1093;.&#1085;&#1088;&#1072;&#1074;&#1089;&#1090;&#1074;%20&#1074;&#1086;&#1089;&#1087;&#1080;&#1090;\&#1069;&#1088;&#1076;&#1085;&#1080;%20&#1076;&#1077;&#1083;&#1080;&#1082;&#1086;&#1074;.mp4" TargetMode="Externa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D:\&#1044;&#1091;&#1093;.&#1085;&#1088;&#1072;&#1074;&#1089;&#1090;&#1074;%20&#1074;&#1086;&#1089;&#1087;&#1080;&#1090;\&#1044;&#1091;&#1093;&#1086;&#1074;&#1085;&#1086;%20&#1085;&#1088;&#1072;&#1074;&#1089;&#1090;&#1074;&#1077;&#1085;%20&#1074;&#1086;&#1089;&#1087;&#1080;&#1090;.%20&#1055;&#1072;&#1090;&#1088;&#1080;&#1086;&#1090;&#1080;&#1095;\&#1042;&#1086;&#1077;&#1085;&#1085;&#1086;&#1077;%20&#1087;&#1091;&#1090;&#1077;&#1096;&#1077;&#1089;&#1090;&#1080;&#1074;&#1077;\EUNICE%20OMONIGHO%20-%20&#1069;&#1101;&#1078;%20&#1084;&#1080;&#1085;&#1080;(BitrateStudioLIVE).mp4" TargetMode="External"/><Relationship Id="rId1" Type="http://schemas.microsoft.com/office/2007/relationships/media" Target="file:///D:\&#1044;&#1091;&#1093;.&#1085;&#1088;&#1072;&#1074;&#1089;&#1090;&#1074;%20&#1074;&#1086;&#1089;&#1087;&#1080;&#1090;\&#1044;&#1091;&#1093;&#1086;&#1074;&#1085;&#1086;%20&#1085;&#1088;&#1072;&#1074;&#1089;&#1090;&#1074;&#1077;&#1085;%20&#1074;&#1086;&#1089;&#1087;&#1080;&#1090;.%20&#1055;&#1072;&#1090;&#1088;&#1080;&#1086;&#1090;&#1080;&#1095;\&#1042;&#1086;&#1077;&#1085;&#1085;&#1086;&#1077;%20&#1087;&#1091;&#1090;&#1077;&#1096;&#1077;&#1089;&#1090;&#1080;&#1074;&#1077;\EUNICE%20OMONIGHO%20-%20&#1069;&#1101;&#1078;%20&#1084;&#1080;&#1085;&#1080;(BitrateStudioLIVE).mp4" TargetMode="External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8.png"/><Relationship Id="rId2" Type="http://schemas.microsoft.com/office/2007/relationships/media" Target="file:///D:\&#1044;&#1091;&#1093;.&#1085;&#1088;&#1072;&#1074;&#1089;&#1090;&#1074;%20&#1074;&#1086;&#1089;&#1087;&#1080;&#1090;\&#1044;&#1072;&#1074;&#1072;%20&#1064;&#1072;&#1074;&#1072;&#1083;&#1080;&#1077;&#1074;%20-%20&#1046;&#1072;&#1085;&#1075;&#1088;&#1080;&#1085;%20&#1090;&#1072;&#1089;&#1088;&#1093;&#1072;.mp3" TargetMode="External"/><Relationship Id="rId1" Type="http://schemas.openxmlformats.org/officeDocument/2006/relationships/audio" Target="NULL" TargetMode="Externa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8.png"/><Relationship Id="rId2" Type="http://schemas.openxmlformats.org/officeDocument/2006/relationships/audio" Target="file:///D:\&#1044;&#1091;&#1093;.&#1085;&#1088;&#1072;&#1074;&#1089;&#1090;&#1074;%20&#1074;&#1086;&#1089;&#1087;&#1080;&#1090;\&#1044;&#1072;&#1074;&#1072;%20&#1064;&#1072;&#1074;&#1072;&#1083;&#1080;&#1077;&#1074;%20-%20&#1044;&#1078;&#1072;&#1085;&#1075;&#1072;&#1088;.%20(&#1041;&#1080;&#1090;&#1074;&#1072;%20&#1089;%20&#1052;&#1072;&#1085;&#1075;&#1085;&#1072;-&#1093;&#1072;&#1085;&#1086;&#1084;1957&#1075;..mp3" TargetMode="External"/><Relationship Id="rId1" Type="http://schemas.microsoft.com/office/2007/relationships/media" Target="file:///D:\&#1044;&#1091;&#1093;.&#1085;&#1088;&#1072;&#1074;&#1089;&#1090;&#1074;%20&#1074;&#1086;&#1089;&#1087;&#1080;&#1090;\&#1044;&#1072;&#1074;&#1072;%20&#1064;&#1072;&#1074;&#1072;&#1083;&#1080;&#1077;&#1074;%20-%20&#1044;&#1078;&#1072;&#1085;&#1075;&#1072;&#1088;.%20(&#1041;&#1080;&#1090;&#1074;&#1072;%20&#1089;%20&#1052;&#1072;&#1085;&#1075;&#1085;&#1072;-&#1093;&#1072;&#1085;&#1086;&#1084;1957&#1075;.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8.png"/><Relationship Id="rId2" Type="http://schemas.openxmlformats.org/officeDocument/2006/relationships/audio" Target="file:///D:\&#1044;&#1091;&#1093;.&#1085;&#1088;&#1072;&#1074;&#1089;&#1090;&#1074;%20&#1074;&#1086;&#1089;&#1087;&#1080;&#1090;\&#1050;.&#1061;&#1086;&#1088;&#1077;&#1082;&#1090;&#1077;&#1074;%20-%20&#1057;&#1105;&#1084;%20&#1093;&#1072;&#1084;&#1088;&#1090;&#1072;%20&#1087;&#1072;&#1088;&#1085;&#1094;&#1089;_(OOSOUND.RU).mp3" TargetMode="External"/><Relationship Id="rId1" Type="http://schemas.microsoft.com/office/2007/relationships/media" Target="file:///D:\&#1044;&#1091;&#1093;.&#1085;&#1088;&#1072;&#1074;&#1089;&#1090;&#1074;%20&#1074;&#1086;&#1089;&#1087;&#1080;&#1090;\&#1050;.&#1061;&#1086;&#1088;&#1077;&#1082;&#1090;&#1077;&#1074;%20-%20&#1057;&#1105;&#1084;%20&#1093;&#1072;&#1084;&#1088;&#1090;&#1072;%20&#1087;&#1072;&#1088;&#1085;&#1094;&#1089;_(OOSOUND.RU).mp3" TargetMode="Externa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Крупный план логотипа&#10;&#10;Автоматически созданное описание">
            <a:extLst>
              <a:ext uri="{FF2B5EF4-FFF2-40B4-BE49-F238E27FC236}">
                <a16:creationId xmlns:a16="http://schemas.microsoft.com/office/drawing/2014/main" xmlns="" id="{8045422F-7258-40AC-BD2E-2469AA44892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xmlns="" id="{2644B391-9BFE-445C-A9EC-F544BB85FBC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695067" y="1808532"/>
            <a:ext cx="5452527" cy="324093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xmlns="" id="{80F26E69-87D9-4655-AE7B-280A87AA3CA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861010" y="1975104"/>
            <a:ext cx="5120640" cy="290779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8C3B467-088C-4F3D-A9A7-105C4E1E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61010" y="1975104"/>
            <a:ext cx="5120639" cy="2011261"/>
          </a:xfrm>
        </p:spPr>
        <p:txBody>
          <a:bodyPr rtlCol="0"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0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Презентация: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       патриотическое воспитание дошкольников средствами музыки</a:t>
            </a:r>
            <a:endParaRPr lang="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8722DDC-8EEE-4A06-8DFE-B44871EAA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33793" y="3995988"/>
            <a:ext cx="4775075" cy="559656"/>
          </a:xfrm>
        </p:spPr>
        <p:txBody>
          <a:bodyPr rtlCol="0">
            <a:noAutofit/>
          </a:bodyPr>
          <a:lstStyle/>
          <a:p>
            <a:pPr algn="r" rtl="0">
              <a:spcAft>
                <a:spcPts val="600"/>
              </a:spcAft>
            </a:pPr>
            <a:r>
              <a:rPr lang="ru" sz="16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Подготовила музыкальный руководитель Бурчиева Э.П.</a:t>
            </a:r>
          </a:p>
        </p:txBody>
      </p:sp>
    </p:spTree>
    <p:extLst>
      <p:ext uri="{BB962C8B-B14F-4D97-AF65-F5344CB8AC3E}">
        <p14:creationId xmlns:p14="http://schemas.microsoft.com/office/powerpoint/2010/main" val="25842807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016B546A-37AF-904B-107D-8431E5311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060D38F-E364-4ED4-9BF4-D7F00FFBE76A}" type="datetime1">
              <a:rPr lang="ru-RU" smtClean="0"/>
              <a:t>13.11.2022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FE3DCDD-B181-E3CA-1095-C8CADF780AD6}"/>
              </a:ext>
            </a:extLst>
          </p:cNvPr>
          <p:cNvSpPr txBox="1"/>
          <p:nvPr/>
        </p:nvSpPr>
        <p:spPr>
          <a:xfrm>
            <a:off x="3670925" y="457200"/>
            <a:ext cx="4974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Великая Отечественная война 1941 года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05312584-1F9F-A262-140F-70C559A37BA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72" y="996962"/>
            <a:ext cx="5036426" cy="503807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D0127F18-8DC1-869E-A1A2-DFDA4C1A4E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958" y="996962"/>
            <a:ext cx="5729056" cy="33530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BFEEBF6-F6CE-47E8-CFB1-E5E4B952D89C}"/>
              </a:ext>
            </a:extLst>
          </p:cNvPr>
          <p:cNvSpPr txBox="1"/>
          <p:nvPr/>
        </p:nvSpPr>
        <p:spPr>
          <a:xfrm>
            <a:off x="6414504" y="4520483"/>
            <a:ext cx="49744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В соответствии  с постановлением ГКО СССР № 894 от 13 ноября 1941 года «О национальных </a:t>
            </a:r>
            <a:r>
              <a:rPr lang="ru-RU" dirty="0" err="1"/>
              <a:t>воисковых</a:t>
            </a:r>
            <a:r>
              <a:rPr lang="ru-RU" dirty="0"/>
              <a:t> соединениях»  была создана 110 - </a:t>
            </a:r>
            <a:r>
              <a:rPr lang="ru-RU" dirty="0" err="1"/>
              <a:t>ая</a:t>
            </a:r>
            <a:r>
              <a:rPr lang="ru-RU" dirty="0"/>
              <a:t> калмыцкая кавалерийская дивизия.</a:t>
            </a:r>
          </a:p>
        </p:txBody>
      </p:sp>
    </p:spTree>
    <p:extLst>
      <p:ext uri="{BB962C8B-B14F-4D97-AF65-F5344CB8AC3E}">
        <p14:creationId xmlns:p14="http://schemas.microsoft.com/office/powerpoint/2010/main" val="512961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071B7B1E-FAF1-B141-24AB-87B01A58B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060D38F-E364-4ED4-9BF4-D7F00FFBE76A}" type="datetime1">
              <a:rPr lang="ru-RU" smtClean="0"/>
              <a:t>13.11.2022</a:t>
            </a:fld>
            <a:endParaRPr lang="en-US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BD12066-4A0D-52AD-1CDA-70E87A14C39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/>
          <a:stretch/>
        </p:blipFill>
        <p:spPr>
          <a:xfrm>
            <a:off x="7583912" y="335309"/>
            <a:ext cx="3558232" cy="36100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FEFDA7A3-660F-F083-5212-5A3E215C68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305" y="3429001"/>
            <a:ext cx="5850384" cy="31937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8C988ADD-FC92-9844-6463-EE3E9B2CD8C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427" y="-102792"/>
            <a:ext cx="6981621" cy="4780496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41118272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4CE083D8-09B9-F1CD-3833-B13E951A3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060D38F-E364-4ED4-9BF4-D7F00FFBE76A}" type="datetime1">
              <a:rPr lang="ru-RU" smtClean="0"/>
              <a:t>13.11.2022</a:t>
            </a:fld>
            <a:endParaRPr lang="en-US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A922789B-D4B0-D24F-84FA-BE25C1D8055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500" y="400388"/>
            <a:ext cx="5070808" cy="46687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5639080-C457-6B0A-5244-19AC6B6AAD3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20082" y="4279038"/>
            <a:ext cx="4680452" cy="28677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7EDF99A0-B4E8-4547-62A5-43535DE03E1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7999" y="2500202"/>
            <a:ext cx="3466367" cy="464656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AFE8C871-2D42-FF33-895A-EE7BEDE7340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928" y="400388"/>
            <a:ext cx="4328833" cy="5228055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3" name="Эрдни деликов">
            <a:hlinkClick r:id="" action="ppaction://media"/>
            <a:extLst>
              <a:ext uri="{FF2B5EF4-FFF2-40B4-BE49-F238E27FC236}">
                <a16:creationId xmlns:a16="http://schemas.microsoft.com/office/drawing/2014/main" xmlns="" id="{A058ACE1-8EBC-AA44-B292-163C825B422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75032" y="5250255"/>
            <a:ext cx="1322410" cy="9676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887929" y="666319"/>
            <a:ext cx="33040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err="1" smtClean="0">
                <a:solidFill>
                  <a:schemeClr val="bg1"/>
                </a:solidFill>
                <a:latin typeface="+mj-lt"/>
              </a:rPr>
              <a:t>Эрдни</a:t>
            </a:r>
            <a:r>
              <a:rPr lang="ru-RU" sz="14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+mj-lt"/>
              </a:rPr>
              <a:t>Тельджиевич</a:t>
            </a:r>
            <a:r>
              <a:rPr lang="ru-RU" sz="14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+mj-lt"/>
              </a:rPr>
              <a:t>Деликов</a:t>
            </a:r>
            <a:r>
              <a:rPr lang="ru-RU" sz="1400" b="1" dirty="0">
                <a:solidFill>
                  <a:schemeClr val="bg1"/>
                </a:solidFill>
                <a:latin typeface="+mj-lt"/>
              </a:rPr>
              <a:t> </a:t>
            </a:r>
            <a:endParaRPr lang="ru-RU" sz="1400" b="1" dirty="0" smtClean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+mj-lt"/>
              </a:rPr>
              <a:t>Герой Советского Союза</a:t>
            </a:r>
          </a:p>
          <a:p>
            <a:pPr algn="ctr"/>
            <a:endParaRPr lang="ru-RU" sz="1400" b="1" dirty="0" smtClean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+mj-lt"/>
              </a:rPr>
              <a:t>22 </a:t>
            </a:r>
            <a:r>
              <a:rPr lang="ru-RU" sz="1400" b="1" dirty="0">
                <a:solidFill>
                  <a:schemeClr val="bg1"/>
                </a:solidFill>
                <a:latin typeface="+mj-lt"/>
              </a:rPr>
              <a:t>ноября 1914 </a:t>
            </a:r>
            <a:r>
              <a:rPr lang="ru-RU" sz="1400" b="1" dirty="0" smtClean="0">
                <a:solidFill>
                  <a:schemeClr val="bg1"/>
                </a:solidFill>
                <a:latin typeface="+mj-lt"/>
              </a:rPr>
              <a:t>г - 21 </a:t>
            </a:r>
            <a:r>
              <a:rPr lang="ru-RU" sz="1400" b="1" dirty="0">
                <a:solidFill>
                  <a:schemeClr val="bg1"/>
                </a:solidFill>
                <a:latin typeface="+mj-lt"/>
              </a:rPr>
              <a:t>июля 1942 г. (27 лет</a:t>
            </a:r>
            <a:r>
              <a:rPr lang="ru-RU" sz="1400" b="1" dirty="0" smtClean="0">
                <a:solidFill>
                  <a:schemeClr val="bg1"/>
                </a:solidFill>
                <a:latin typeface="+mj-lt"/>
              </a:rPr>
              <a:t>).</a:t>
            </a:r>
            <a:endParaRPr lang="ru-RU" sz="1400" b="1" dirty="0">
              <a:solidFill>
                <a:schemeClr val="bg1"/>
              </a:solidFill>
              <a:latin typeface="+mj-lt"/>
            </a:endParaRPr>
          </a:p>
          <a:p>
            <a:pPr algn="ctr"/>
            <a:endParaRPr lang="ru-RU" sz="14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3317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9566481F-581C-8039-9574-D69F0ED25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060D38F-E364-4ED4-9BF4-D7F00FFBE76A}" type="datetime1">
              <a:rPr lang="ru-RU" smtClean="0"/>
              <a:t>13.11.2022</a:t>
            </a:fld>
            <a:endParaRPr lang="en-US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D6ED2BF-2234-1755-B286-7F4C62655DA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150" y="221942"/>
            <a:ext cx="4953739" cy="6178858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9EAB4F6-9298-17BB-BC55-1BD0E36D729F}"/>
              </a:ext>
            </a:extLst>
          </p:cNvPr>
          <p:cNvSpPr txBox="1"/>
          <p:nvPr/>
        </p:nvSpPr>
        <p:spPr>
          <a:xfrm>
            <a:off x="5601810" y="399496"/>
            <a:ext cx="6205491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400" b="1" dirty="0" err="1">
                <a:solidFill>
                  <a:srgbClr val="C00000"/>
                </a:solidFill>
              </a:rPr>
              <a:t>Нра́вственность</a:t>
            </a:r>
            <a:r>
              <a:rPr lang="ru-RU" sz="1400" b="1" dirty="0">
                <a:solidFill>
                  <a:schemeClr val="bg2">
                    <a:lumMod val="25000"/>
                  </a:schemeClr>
                </a:solidFill>
              </a:rPr>
              <a:t> — моральное качество человека, правила, которыми руководствуется человек в своём выборе. </a:t>
            </a:r>
          </a:p>
          <a:p>
            <a:pPr algn="just"/>
            <a:endParaRPr lang="ru-RU" sz="1400" b="1" dirty="0">
              <a:solidFill>
                <a:srgbClr val="C00000"/>
              </a:solidFill>
            </a:endParaRPr>
          </a:p>
          <a:p>
            <a:pPr algn="just"/>
            <a:r>
              <a:rPr lang="ru-RU" sz="1400" b="1" dirty="0" err="1">
                <a:solidFill>
                  <a:srgbClr val="C00000"/>
                </a:solidFill>
              </a:rPr>
              <a:t>Мора́ль</a:t>
            </a:r>
            <a:r>
              <a:rPr lang="ru-RU" sz="1400" b="1" dirty="0">
                <a:solidFill>
                  <a:schemeClr val="bg2">
                    <a:lumMod val="25000"/>
                  </a:schemeClr>
                </a:solidFill>
              </a:rPr>
              <a:t> (лат. </a:t>
            </a:r>
            <a:r>
              <a:rPr lang="ru-RU" sz="1400" b="1" dirty="0" err="1">
                <a:solidFill>
                  <a:schemeClr val="bg2">
                    <a:lumMod val="25000"/>
                  </a:schemeClr>
                </a:solidFill>
              </a:rPr>
              <a:t>moralitas</a:t>
            </a:r>
            <a:r>
              <a:rPr lang="ru-RU" sz="1400" b="1" dirty="0">
                <a:solidFill>
                  <a:schemeClr val="bg2">
                    <a:lumMod val="25000"/>
                  </a:schemeClr>
                </a:solidFill>
              </a:rPr>
              <a:t>, термин введён Цицероном  от лат. </a:t>
            </a:r>
            <a:r>
              <a:rPr lang="ru-RU" sz="1400" b="1" dirty="0" err="1">
                <a:solidFill>
                  <a:schemeClr val="bg2">
                    <a:lumMod val="25000"/>
                  </a:schemeClr>
                </a:solidFill>
              </a:rPr>
              <a:t>mores</a:t>
            </a:r>
            <a:r>
              <a:rPr lang="ru-RU" sz="1400" b="1" dirty="0">
                <a:solidFill>
                  <a:schemeClr val="bg2">
                    <a:lumMod val="25000"/>
                  </a:schemeClr>
                </a:solidFill>
              </a:rPr>
              <a:t> «общепринятые традиции») — принятые в обществе представления о хорошем и плохом, правильном и неправильном, добре и зле, а также совокупность норм поведения, вытекающих из этих представлений. </a:t>
            </a:r>
          </a:p>
          <a:p>
            <a:pPr algn="just"/>
            <a:endParaRPr lang="ru-RU" sz="1400" b="1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ru-RU" sz="1400" b="1" dirty="0">
                <a:solidFill>
                  <a:srgbClr val="C00000"/>
                </a:solidFill>
              </a:rPr>
              <a:t>Нравственность</a:t>
            </a:r>
            <a:r>
              <a:rPr lang="ru-RU" sz="1400" b="1" dirty="0">
                <a:solidFill>
                  <a:schemeClr val="bg2">
                    <a:lumMod val="25000"/>
                  </a:schemeClr>
                </a:solidFill>
              </a:rPr>
              <a:t> — </a:t>
            </a:r>
            <a:r>
              <a:rPr lang="ru-RU" sz="1400" b="1" dirty="0">
                <a:solidFill>
                  <a:srgbClr val="C00000"/>
                </a:solidFill>
              </a:rPr>
              <a:t>есть принятие на себя ответственности за свои поступки. Поскольку, как следует из определения, нравственность основана на свободной воле, постольку нравственным может быть только свободное существо. </a:t>
            </a:r>
          </a:p>
          <a:p>
            <a:pPr algn="just"/>
            <a:endParaRPr lang="ru-RU" sz="1400" b="1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ru-RU" sz="1400" b="1" dirty="0">
                <a:solidFill>
                  <a:schemeClr val="bg2">
                    <a:lumMod val="25000"/>
                  </a:schemeClr>
                </a:solidFill>
              </a:rPr>
              <a:t>В отличие от морали, которая является внешним требованием к поведению индивида, наряду с законом, нравственность — есть внутренняя установка индивида действовать согласно своей совести. </a:t>
            </a:r>
          </a:p>
          <a:p>
            <a:pPr algn="just"/>
            <a:endParaRPr lang="ru-RU" sz="1400" b="1" dirty="0">
              <a:solidFill>
                <a:srgbClr val="C00000"/>
              </a:solidFill>
            </a:endParaRPr>
          </a:p>
          <a:p>
            <a:pPr algn="just"/>
            <a:r>
              <a:rPr lang="ru-RU" sz="1400" b="1" dirty="0">
                <a:solidFill>
                  <a:srgbClr val="C00000"/>
                </a:solidFill>
              </a:rPr>
              <a:t>Патриотизм </a:t>
            </a:r>
            <a:r>
              <a:rPr lang="ru-RU" sz="1400" b="1" dirty="0">
                <a:solidFill>
                  <a:schemeClr val="bg2">
                    <a:lumMod val="25000"/>
                  </a:schemeClr>
                </a:solidFill>
              </a:rPr>
              <a:t>– это естественное чувство, которое заставляет человека любить свою родину и быть готовым жертвовать ради неё собственными интересами. В целом, это положительное явление, </a:t>
            </a:r>
            <a:r>
              <a:rPr lang="ru-RU" sz="1400" b="1" dirty="0">
                <a:solidFill>
                  <a:srgbClr val="C00000"/>
                </a:solidFill>
              </a:rPr>
              <a:t>но при условии, что патриотические чувства не вырождаются в ксенофобию и прочие формы ненависти к другим народам</a:t>
            </a:r>
            <a:r>
              <a:rPr lang="ru-RU" sz="1400" b="1" dirty="0">
                <a:solidFill>
                  <a:schemeClr val="bg2">
                    <a:lumMod val="25000"/>
                  </a:schemeClr>
                </a:solidFill>
              </a:rPr>
              <a:t>. </a:t>
            </a:r>
            <a:r>
              <a:rPr lang="ru-RU" sz="1400" b="1" dirty="0">
                <a:solidFill>
                  <a:schemeClr val="bg1"/>
                </a:solidFill>
              </a:rPr>
              <a:t>Поэтому каждому человеку, считающему себя патриотом, полезно иногда задумываться об истиной природе этих чувств.</a:t>
            </a:r>
          </a:p>
        </p:txBody>
      </p:sp>
      <p:pic>
        <p:nvPicPr>
          <p:cNvPr id="6" name="EUNICE OMONIGHO - Ээж мини(BitrateStudioLIVE)">
            <a:hlinkClick r:id="" action="ppaction://media"/>
            <a:extLst>
              <a:ext uri="{FF2B5EF4-FFF2-40B4-BE49-F238E27FC236}">
                <a16:creationId xmlns:a16="http://schemas.microsoft.com/office/drawing/2014/main" xmlns="" id="{AD916D81-C88B-50CD-9721-E40E0D9812B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114843" y="6008407"/>
            <a:ext cx="580007" cy="497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675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D7802EE1-4AFC-7CDD-DD20-9956174F0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060D38F-E364-4ED4-9BF4-D7F00FFBE76A}" type="datetime1">
              <a:rPr lang="ru-RU" smtClean="0"/>
              <a:t>13.11.2022</a:t>
            </a:fld>
            <a:endParaRPr lang="en-US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11102B87-FDB6-98DC-1918-BA3BA6A1030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7250" y="363761"/>
            <a:ext cx="6043706" cy="38954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3F04F71-BB43-2FEB-8F59-2BAE62610B6E}"/>
              </a:ext>
            </a:extLst>
          </p:cNvPr>
          <p:cNvSpPr txBox="1"/>
          <p:nvPr/>
        </p:nvSpPr>
        <p:spPr>
          <a:xfrm>
            <a:off x="6460958" y="363761"/>
            <a:ext cx="5388406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>
                    <a:lumMod val="95000"/>
                  </a:schemeClr>
                </a:solidFill>
              </a:rPr>
              <a:t>Указ Президента Российской Федерации от 07.05.2018 г. № 204</a:t>
            </a:r>
          </a:p>
          <a:p>
            <a:pPr algn="ctr"/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О национальных целях и стратегических задачах развития Российской Федерации на период до 2024 года</a:t>
            </a:r>
          </a:p>
          <a:p>
            <a:pPr algn="ctr"/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5. Правительству Российской Федерации при разработке национального проекта в сфере образования исходить из того, что в 2024 году необходимо обеспечить:</a:t>
            </a:r>
          </a:p>
          <a:p>
            <a:pPr algn="ctr"/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а) достижение следующих целей и целевых показателей:</a:t>
            </a:r>
            <a:r>
              <a:rPr lang="ru-RU" b="1" i="1" dirty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pPr algn="ctr"/>
            <a:endParaRPr lang="ru-RU" b="1" i="1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6C565B1-DD24-0F51-926A-0E893E4D5765}"/>
              </a:ext>
            </a:extLst>
          </p:cNvPr>
          <p:cNvSpPr txBox="1"/>
          <p:nvPr/>
        </p:nvSpPr>
        <p:spPr>
          <a:xfrm>
            <a:off x="342633" y="4038294"/>
            <a:ext cx="1150672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u="none" strike="noStrike" kern="1200" cap="none" spc="0" normalizeH="0" baseline="0" noProof="0" dirty="0">
              <a:ln>
                <a:noFill/>
              </a:ln>
              <a:solidFill>
                <a:srgbClr val="ACCBF9">
                  <a:lumMod val="25000"/>
                </a:srgbClr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u="none" strike="noStrike" kern="1200" cap="none" spc="0" normalizeH="0" baseline="0" noProof="0" dirty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обеспечение глобальной конкурентоспособности российского образования, вхождение Российской Федерации в число 10 ведущих стран мира по качеству общего образования;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dirty="0">
              <a:solidFill>
                <a:srgbClr val="ACCBF9">
                  <a:lumMod val="25000"/>
                </a:srgbClr>
              </a:solidFill>
              <a:latin typeface="Century Gothic" panose="020F0302020204030204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воспитание гармонично развитой и социально ответственной личности на основе духовно-нравственных ценностей народов Российской Федерации, исторических и национально-культурных традиций;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ACCBF9">
                  <a:lumMod val="25000"/>
                </a:srgbClr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806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39C1B1D2-A31F-642C-8AA1-0840A6824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060D38F-E364-4ED4-9BF4-D7F00FFBE76A}" type="datetime1">
              <a:rPr lang="ru-RU" smtClean="0"/>
              <a:t>13.11.2022</a:t>
            </a:fld>
            <a:endParaRPr lang="en-US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73BBBEB-8C54-87C3-2A3F-836655CF2B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11" y="377503"/>
            <a:ext cx="6105270" cy="4097323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939715A-FBA4-8190-79A4-0A2D345F2F9B}"/>
              </a:ext>
            </a:extLst>
          </p:cNvPr>
          <p:cNvSpPr txBox="1"/>
          <p:nvPr/>
        </p:nvSpPr>
        <p:spPr>
          <a:xfrm>
            <a:off x="300790" y="4474826"/>
            <a:ext cx="618949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FFF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Жемчужина калмыцкого фольклора — «</a:t>
            </a:r>
            <a:r>
              <a:rPr lang="ru-RU" sz="2000" dirty="0" err="1">
                <a:solidFill>
                  <a:srgbClr val="FFF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Джангар</a:t>
            </a:r>
            <a:r>
              <a:rPr lang="ru-RU" sz="2000" dirty="0">
                <a:solidFill>
                  <a:srgbClr val="FFF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 (</a:t>
            </a:r>
            <a:r>
              <a:rPr lang="ru-RU" sz="2000" dirty="0" err="1">
                <a:solidFill>
                  <a:srgbClr val="FFF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калм</a:t>
            </a:r>
            <a:r>
              <a:rPr lang="ru-RU" sz="2000" dirty="0">
                <a:solidFill>
                  <a:srgbClr val="FFF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solidFill>
                  <a:srgbClr val="FFF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Җаңhр</a:t>
            </a:r>
            <a:r>
              <a:rPr lang="ru-RU" sz="2000" dirty="0">
                <a:solidFill>
                  <a:srgbClr val="FFF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), эпическое повествование о стране счастья и благоденствия </a:t>
            </a:r>
            <a:r>
              <a:rPr lang="ru-RU" sz="2000" dirty="0" err="1">
                <a:solidFill>
                  <a:srgbClr val="FFF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Бумбе</a:t>
            </a:r>
            <a:r>
              <a:rPr lang="ru-RU" sz="2000" dirty="0">
                <a:solidFill>
                  <a:srgbClr val="FFF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подвигах её богатырей. Проникнутый духом героизма и патриотизма, эпос по своим художественным достоинствам относится к лучшим образцам устно-поэтического творчества. </a:t>
            </a:r>
            <a:endParaRPr lang="ru-RU" sz="2000" dirty="0">
              <a:solidFill>
                <a:srgbClr val="FFFF0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E901280-C150-D1F0-953B-5C621790CD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56794" y="2261937"/>
            <a:ext cx="3922296" cy="38672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  <a:softEdge rad="635000"/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4AC02E4-D6AE-5A75-4BF0-043269FCD80B}"/>
              </a:ext>
            </a:extLst>
          </p:cNvPr>
          <p:cNvSpPr txBox="1"/>
          <p:nvPr/>
        </p:nvSpPr>
        <p:spPr>
          <a:xfrm>
            <a:off x="6574502" y="821795"/>
            <a:ext cx="523248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ru-RU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Ээлян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</a:t>
            </a:r>
            <a:r>
              <a:rPr kumimoji="0" lang="ru-RU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Овла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в парке «Дружба», Элиста, Калмыкия. Поющий </a:t>
            </a:r>
            <a:r>
              <a:rPr kumimoji="0" lang="ru-RU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джангарчи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изображён в характерной позе, которая называется «сидя на коленях» (</a:t>
            </a:r>
            <a:r>
              <a:rPr kumimoji="0" lang="ru-RU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калм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. ӨВДГЛӘД)</a:t>
            </a:r>
            <a:endParaRPr lang="ru-RU" sz="1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88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1BAC91DC-9321-EBE1-FA98-0506C5746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060D38F-E364-4ED4-9BF4-D7F00FFBE76A}" type="datetime1">
              <a:rPr lang="ru-RU" smtClean="0"/>
              <a:t>13.11.2022</a:t>
            </a:fld>
            <a:endParaRPr lang="en-US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9C40749-6E9B-3A6B-68FA-B75531D6EB7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75157" y="252663"/>
            <a:ext cx="6093994" cy="4601617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F00D76A-DA9E-5950-2090-1DE0C1FCD8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137" y="252663"/>
            <a:ext cx="5342021" cy="4601617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AE11801-3E31-A974-4C67-C8230714CF93}"/>
              </a:ext>
            </a:extLst>
          </p:cNvPr>
          <p:cNvSpPr txBox="1"/>
          <p:nvPr/>
        </p:nvSpPr>
        <p:spPr>
          <a:xfrm>
            <a:off x="580524" y="4854280"/>
            <a:ext cx="519463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Счастья и мира вкусила эта страна,</a:t>
            </a:r>
          </a:p>
          <a:p>
            <a:r>
              <a:rPr lang="ru-RU" b="1" dirty="0">
                <a:solidFill>
                  <a:srgbClr val="FFFF00"/>
                </a:solidFill>
              </a:rPr>
              <a:t>Где неизвестна зима, где всегда - весна,</a:t>
            </a:r>
          </a:p>
          <a:p>
            <a:r>
              <a:rPr lang="ru-RU" b="1" dirty="0">
                <a:solidFill>
                  <a:srgbClr val="FFFF00"/>
                </a:solidFill>
              </a:rPr>
              <a:t>Где, не смолкая, ведут хороводы свои</a:t>
            </a:r>
          </a:p>
          <a:p>
            <a:r>
              <a:rPr lang="ru-RU" b="1" dirty="0">
                <a:solidFill>
                  <a:srgbClr val="FFFF00"/>
                </a:solidFill>
              </a:rPr>
              <a:t>Жаворонки сладкогласные и соловьи,</a:t>
            </a:r>
          </a:p>
          <a:p>
            <a:r>
              <a:rPr lang="ru-RU" b="1" dirty="0">
                <a:solidFill>
                  <a:srgbClr val="FFFF00"/>
                </a:solidFill>
              </a:rPr>
              <a:t>Где и дожди подобны сладчайшей росе,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600D4C75-228F-17E7-676C-0F4C7081C340}"/>
              </a:ext>
            </a:extLst>
          </p:cNvPr>
          <p:cNvSpPr txBox="1"/>
          <p:nvPr/>
        </p:nvSpPr>
        <p:spPr>
          <a:xfrm>
            <a:off x="5922542" y="4854280"/>
            <a:ext cx="568893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FFFF00"/>
                </a:solidFill>
              </a:rPr>
              <a:t>Где неизвестна смерть, где бессмертны все,</a:t>
            </a:r>
          </a:p>
          <a:p>
            <a:pPr algn="just"/>
            <a:r>
              <a:rPr lang="ru-RU" b="1" dirty="0">
                <a:solidFill>
                  <a:srgbClr val="FFFF00"/>
                </a:solidFill>
              </a:rPr>
              <a:t>Где небеса в нетленной сияют красе,</a:t>
            </a:r>
          </a:p>
          <a:p>
            <a:pPr algn="just"/>
            <a:r>
              <a:rPr lang="ru-RU" b="1" dirty="0">
                <a:solidFill>
                  <a:srgbClr val="FFFF00"/>
                </a:solidFill>
              </a:rPr>
              <a:t>Где неизвестна старость, где молоды все,</a:t>
            </a:r>
          </a:p>
          <a:p>
            <a:pPr algn="just"/>
            <a:r>
              <a:rPr lang="ru-RU" b="1" dirty="0">
                <a:solidFill>
                  <a:srgbClr val="FFFF00"/>
                </a:solidFill>
              </a:rPr>
              <a:t>Благоуханная, сильных людей страна,</a:t>
            </a:r>
          </a:p>
          <a:p>
            <a:pPr algn="just"/>
            <a:r>
              <a:rPr lang="ru-RU" b="1" dirty="0">
                <a:solidFill>
                  <a:srgbClr val="FFFF00"/>
                </a:solidFill>
              </a:rPr>
              <a:t>Обетованная богатырей страна.</a:t>
            </a:r>
          </a:p>
        </p:txBody>
      </p:sp>
      <p:pic>
        <p:nvPicPr>
          <p:cNvPr id="12" name="Дава Шавалиев - Жангрин тасрха">
            <a:hlinkClick r:id="" action="ppaction://media"/>
            <a:extLst>
              <a:ext uri="{FF2B5EF4-FFF2-40B4-BE49-F238E27FC236}">
                <a16:creationId xmlns:a16="http://schemas.microsoft.com/office/drawing/2014/main" xmlns="" id="{CEA2A551-0195-9002-3E06-0A4FC54E1B32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>
                  <p14:trim end="28930.125"/>
                  <p14:fade out="5000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271179" y="5913120"/>
            <a:ext cx="487680" cy="48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727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30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9C9AAB84-0AEB-FC43-36D1-0F70CF606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060D38F-E364-4ED4-9BF4-D7F00FFBE76A}" type="datetime1">
              <a:rPr lang="ru-RU" smtClean="0"/>
              <a:t>13.11.2022</a:t>
            </a:fld>
            <a:endParaRPr lang="en-US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5CC2D05-012B-B087-C09A-8690FDE32BF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50" y="874224"/>
            <a:ext cx="3353191" cy="4349291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B41DFB7B-FB72-83E2-9B40-2E62C6985A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878" y="457200"/>
            <a:ext cx="4345402" cy="6059102"/>
          </a:xfrm>
          <a:prstGeom prst="rect">
            <a:avLst/>
          </a:prstGeom>
          <a:effectLst>
            <a:softEdge rad="635000"/>
          </a:effectLst>
          <a:scene3d>
            <a:camera prst="obliqueBottomRight"/>
            <a:lightRig rig="threePt" dir="t"/>
          </a:scene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B9BF08E4-89CB-A411-F823-CDA697F90E0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29"/>
          <a:stretch/>
        </p:blipFill>
        <p:spPr>
          <a:xfrm>
            <a:off x="3454033" y="576147"/>
            <a:ext cx="4506060" cy="4945444"/>
          </a:xfrm>
          <a:prstGeom prst="rect">
            <a:avLst/>
          </a:prstGeom>
          <a:effectLst>
            <a:softEdge rad="635000"/>
          </a:effectLst>
          <a:scene3d>
            <a:camera prst="isometricOffAxis1Right"/>
            <a:lightRig rig="threePt" dir="t"/>
          </a:scene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4082B7B-C325-F1D4-8BA7-5BDA8E4DC7FB}"/>
              </a:ext>
            </a:extLst>
          </p:cNvPr>
          <p:cNvSpPr txBox="1"/>
          <p:nvPr/>
        </p:nvSpPr>
        <p:spPr>
          <a:xfrm>
            <a:off x="1096323" y="5178151"/>
            <a:ext cx="609760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Песнь пятая</a:t>
            </a:r>
          </a:p>
          <a:p>
            <a:r>
              <a:rPr lang="ru-RU" b="1" dirty="0">
                <a:solidFill>
                  <a:srgbClr val="FFFF00"/>
                </a:solidFill>
              </a:rPr>
              <a:t>О поединке </a:t>
            </a:r>
            <a:r>
              <a:rPr lang="ru-RU" b="1" dirty="0" err="1">
                <a:solidFill>
                  <a:srgbClr val="FFFF00"/>
                </a:solidFill>
              </a:rPr>
              <a:t>Хонгра</a:t>
            </a:r>
            <a:r>
              <a:rPr lang="ru-RU" b="1" dirty="0">
                <a:solidFill>
                  <a:srgbClr val="FFFF00"/>
                </a:solidFill>
              </a:rPr>
              <a:t>, Алого Льва, со страшным </a:t>
            </a:r>
            <a:r>
              <a:rPr lang="ru-RU" b="1" dirty="0" err="1">
                <a:solidFill>
                  <a:srgbClr val="FFFF00"/>
                </a:solidFill>
              </a:rPr>
              <a:t>Догшон</a:t>
            </a:r>
            <a:r>
              <a:rPr lang="ru-RU" b="1" dirty="0">
                <a:solidFill>
                  <a:srgbClr val="FFFF00"/>
                </a:solidFill>
              </a:rPr>
              <a:t> </a:t>
            </a:r>
            <a:r>
              <a:rPr lang="ru-RU" b="1" dirty="0" err="1">
                <a:solidFill>
                  <a:srgbClr val="FFFF00"/>
                </a:solidFill>
              </a:rPr>
              <a:t>Мангна</a:t>
            </a:r>
            <a:r>
              <a:rPr lang="ru-RU" b="1" dirty="0">
                <a:solidFill>
                  <a:srgbClr val="FFFF00"/>
                </a:solidFill>
              </a:rPr>
              <a:t>-ханом, владеющим исполинским чалым конем </a:t>
            </a:r>
            <a:r>
              <a:rPr lang="ru-RU" b="1" dirty="0" err="1">
                <a:solidFill>
                  <a:srgbClr val="FFFF00"/>
                </a:solidFill>
              </a:rPr>
              <a:t>Манзаном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9" name="Дава Шавалиев - Джангар. (Битва с Мангна-ханом1957г.">
            <a:hlinkClick r:id="" action="ppaction://media"/>
            <a:extLst>
              <a:ext uri="{FF2B5EF4-FFF2-40B4-BE49-F238E27FC236}">
                <a16:creationId xmlns:a16="http://schemas.microsoft.com/office/drawing/2014/main" xmlns="" id="{0F9E274C-1B7F-14BC-201B-5014129C522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79772" y="5967976"/>
            <a:ext cx="499887" cy="499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658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66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20DC7C95-C2A9-BA56-25C9-5610BF5A8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060D38F-E364-4ED4-9BF4-D7F00FFBE76A}" type="datetime1">
              <a:rPr lang="ru-RU" smtClean="0"/>
              <a:t>13.11.2022</a:t>
            </a:fld>
            <a:endParaRPr lang="en-US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AB677BD-D961-6635-9F76-1CA81CDD93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738" y="391340"/>
            <a:ext cx="7331103" cy="612475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C82978F9-8DFE-0FD1-E31A-A396E77A57C5}"/>
              </a:ext>
            </a:extLst>
          </p:cNvPr>
          <p:cNvSpPr txBox="1"/>
          <p:nvPr/>
        </p:nvSpPr>
        <p:spPr>
          <a:xfrm rot="10800000" flipV="1">
            <a:off x="8449911" y="5324121"/>
            <a:ext cx="30300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dirty="0"/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8E7B86D-E278-55BA-03BD-34ABAF5DD717}"/>
              </a:ext>
            </a:extLst>
          </p:cNvPr>
          <p:cNvSpPr txBox="1"/>
          <p:nvPr/>
        </p:nvSpPr>
        <p:spPr>
          <a:xfrm>
            <a:off x="355159" y="341906"/>
            <a:ext cx="6244424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FFFF00"/>
                </a:solidFill>
              </a:rPr>
              <a:t>             </a:t>
            </a:r>
          </a:p>
          <a:p>
            <a:r>
              <a:rPr lang="ru-RU" sz="1400" b="1" dirty="0">
                <a:solidFill>
                  <a:srgbClr val="FFFF00"/>
                </a:solidFill>
              </a:rPr>
              <a:t>          Клятва богатырей </a:t>
            </a:r>
            <a:r>
              <a:rPr lang="ru-RU" sz="1400" b="1" dirty="0" err="1">
                <a:solidFill>
                  <a:srgbClr val="FFFF00"/>
                </a:solidFill>
              </a:rPr>
              <a:t>Джангра</a:t>
            </a:r>
            <a:r>
              <a:rPr lang="ru-RU" sz="1400" b="1" dirty="0">
                <a:solidFill>
                  <a:srgbClr val="FFFF00"/>
                </a:solidFill>
              </a:rPr>
              <a:t> </a:t>
            </a:r>
          </a:p>
          <a:p>
            <a:pPr algn="just"/>
            <a:endParaRPr lang="ru-RU" sz="1400" b="1" dirty="0">
              <a:solidFill>
                <a:srgbClr val="FFFF00"/>
              </a:solidFill>
            </a:endParaRPr>
          </a:p>
          <a:p>
            <a:pPr algn="just"/>
            <a:r>
              <a:rPr lang="ru-RU" sz="1400" b="1" dirty="0">
                <a:solidFill>
                  <a:srgbClr val="FFFF00"/>
                </a:solidFill>
              </a:rPr>
              <a:t>Жизни свои острию копья предадим,</a:t>
            </a:r>
          </a:p>
          <a:p>
            <a:pPr algn="just"/>
            <a:r>
              <a:rPr lang="ru-RU" sz="1400" b="1" dirty="0">
                <a:solidFill>
                  <a:srgbClr val="FFFF00"/>
                </a:solidFill>
              </a:rPr>
              <a:t>Страсти свои державе родной посвятим.</a:t>
            </a:r>
          </a:p>
          <a:p>
            <a:pPr algn="just"/>
            <a:r>
              <a:rPr lang="ru-RU" sz="1400" b="1" dirty="0">
                <a:solidFill>
                  <a:srgbClr val="FFFF00"/>
                </a:solidFill>
              </a:rPr>
              <a:t> Да отрешимся от зависти, от похвальбы,</a:t>
            </a:r>
          </a:p>
          <a:p>
            <a:pPr algn="just"/>
            <a:r>
              <a:rPr lang="ru-RU" sz="1400" b="1" dirty="0">
                <a:solidFill>
                  <a:srgbClr val="FFFF00"/>
                </a:solidFill>
              </a:rPr>
              <a:t>От затаенной вражды, от измен, от алчбы.</a:t>
            </a:r>
          </a:p>
          <a:p>
            <a:pPr algn="just"/>
            <a:r>
              <a:rPr lang="ru-RU" sz="1400" b="1" dirty="0">
                <a:solidFill>
                  <a:srgbClr val="FFFF00"/>
                </a:solidFill>
              </a:rPr>
              <a:t> </a:t>
            </a:r>
          </a:p>
          <a:p>
            <a:pPr algn="just"/>
            <a:r>
              <a:rPr lang="ru-RU" sz="1400" b="1" dirty="0">
                <a:solidFill>
                  <a:srgbClr val="FFFF00"/>
                </a:solidFill>
              </a:rPr>
              <a:t> Груди свои обнажим и вынем сердца</a:t>
            </a:r>
          </a:p>
          <a:p>
            <a:pPr algn="just"/>
            <a:r>
              <a:rPr lang="ru-RU" sz="1400" b="1" dirty="0">
                <a:solidFill>
                  <a:srgbClr val="FFFF00"/>
                </a:solidFill>
              </a:rPr>
              <a:t>И за народ отдадим свою кровь до конца.</a:t>
            </a:r>
          </a:p>
          <a:p>
            <a:pPr algn="just"/>
            <a:r>
              <a:rPr lang="ru-RU" sz="1400" b="1" dirty="0">
                <a:solidFill>
                  <a:srgbClr val="FFFF00"/>
                </a:solidFill>
              </a:rPr>
              <a:t> Верными </a:t>
            </a:r>
            <a:r>
              <a:rPr lang="ru-RU" sz="1400" b="1" dirty="0" err="1">
                <a:solidFill>
                  <a:srgbClr val="FFFF00"/>
                </a:solidFill>
              </a:rPr>
              <a:t>Джангру</a:t>
            </a:r>
            <a:r>
              <a:rPr lang="ru-RU" sz="1400" b="1" dirty="0">
                <a:solidFill>
                  <a:srgbClr val="FFFF00"/>
                </a:solidFill>
              </a:rPr>
              <a:t>, едиными будем вовек</a:t>
            </a:r>
          </a:p>
          <a:p>
            <a:pPr algn="just"/>
            <a:r>
              <a:rPr lang="ru-RU" sz="1400" b="1" dirty="0">
                <a:solidFill>
                  <a:srgbClr val="FFFF00"/>
                </a:solidFill>
              </a:rPr>
              <a:t>И на земле будем жить, как один человек.</a:t>
            </a:r>
          </a:p>
          <a:p>
            <a:pPr algn="just"/>
            <a:r>
              <a:rPr lang="ru-RU" sz="1400" b="1" dirty="0">
                <a:solidFill>
                  <a:srgbClr val="FFFF00"/>
                </a:solidFill>
              </a:rPr>
              <a:t> </a:t>
            </a:r>
          </a:p>
          <a:p>
            <a:pPr algn="just"/>
            <a:r>
              <a:rPr lang="ru-RU" sz="1400" b="1" dirty="0">
                <a:solidFill>
                  <a:srgbClr val="FFFF00"/>
                </a:solidFill>
              </a:rPr>
              <a:t> Да никогда богатырь не кинется вспять,</a:t>
            </a:r>
          </a:p>
          <a:p>
            <a:pPr algn="just"/>
            <a:r>
              <a:rPr lang="ru-RU" sz="1400" b="1" dirty="0">
                <a:solidFill>
                  <a:srgbClr val="FFFF00"/>
                </a:solidFill>
              </a:rPr>
              <a:t>Вражью завидев неисчислимую рать.</a:t>
            </a:r>
          </a:p>
          <a:p>
            <a:pPr algn="just"/>
            <a:r>
              <a:rPr lang="ru-RU" sz="1400" b="1" dirty="0">
                <a:solidFill>
                  <a:srgbClr val="FFFF00"/>
                </a:solidFill>
              </a:rPr>
              <a:t> И да не будет коня у него, чтоб не мог</a:t>
            </a:r>
          </a:p>
          <a:p>
            <a:pPr algn="just"/>
            <a:r>
              <a:rPr lang="ru-RU" sz="1400" b="1" dirty="0">
                <a:solidFill>
                  <a:srgbClr val="FFFF00"/>
                </a:solidFill>
              </a:rPr>
              <a:t>Вихрем взлететь на самый высокий отрог.</a:t>
            </a:r>
          </a:p>
          <a:p>
            <a:pPr algn="just"/>
            <a:r>
              <a:rPr lang="ru-RU" sz="1400" b="1" dirty="0">
                <a:solidFill>
                  <a:srgbClr val="FFFF00"/>
                </a:solidFill>
              </a:rPr>
              <a:t> </a:t>
            </a:r>
          </a:p>
          <a:p>
            <a:pPr algn="just"/>
            <a:r>
              <a:rPr lang="ru-RU" sz="1400" b="1" dirty="0">
                <a:solidFill>
                  <a:srgbClr val="FFFF00"/>
                </a:solidFill>
              </a:rPr>
              <a:t> Да никогда никому бы страшна не была</a:t>
            </a:r>
          </a:p>
          <a:p>
            <a:pPr algn="just"/>
            <a:r>
              <a:rPr lang="ru-RU" sz="1400" b="1" dirty="0">
                <a:solidFill>
                  <a:srgbClr val="FFFF00"/>
                </a:solidFill>
              </a:rPr>
              <a:t>Сила железа, каленого добела.</a:t>
            </a:r>
          </a:p>
          <a:p>
            <a:pPr algn="just"/>
            <a:r>
              <a:rPr lang="ru-RU" sz="1400" b="1" dirty="0">
                <a:solidFill>
                  <a:srgbClr val="FFFF00"/>
                </a:solidFill>
              </a:rPr>
              <a:t> И да не будет страшна никому никогда</a:t>
            </a:r>
          </a:p>
          <a:p>
            <a:pPr algn="just"/>
            <a:r>
              <a:rPr lang="ru-RU" sz="1400" b="1" dirty="0">
                <a:solidFill>
                  <a:srgbClr val="FFFF00"/>
                </a:solidFill>
              </a:rPr>
              <a:t>Рассвирепевшего океана вода.</a:t>
            </a:r>
          </a:p>
          <a:p>
            <a:pPr algn="just"/>
            <a:r>
              <a:rPr lang="ru-RU" sz="1400" b="1" dirty="0">
                <a:solidFill>
                  <a:srgbClr val="FFFF00"/>
                </a:solidFill>
              </a:rPr>
              <a:t> </a:t>
            </a:r>
          </a:p>
          <a:p>
            <a:pPr algn="just"/>
            <a:r>
              <a:rPr lang="ru-RU" sz="1400" b="1" dirty="0">
                <a:solidFill>
                  <a:srgbClr val="FFFF00"/>
                </a:solidFill>
              </a:rPr>
              <a:t>И да не сыщется никогда силача,</a:t>
            </a:r>
          </a:p>
          <a:p>
            <a:pPr algn="just"/>
            <a:r>
              <a:rPr lang="ru-RU" sz="1400" b="1" dirty="0">
                <a:solidFill>
                  <a:srgbClr val="FFFF00"/>
                </a:solidFill>
              </a:rPr>
              <a:t>Что убоялся бы ледяного меча.</a:t>
            </a:r>
          </a:p>
          <a:p>
            <a:pPr algn="just"/>
            <a:r>
              <a:rPr lang="ru-RU" sz="1400" b="1" dirty="0">
                <a:solidFill>
                  <a:srgbClr val="FFFF00"/>
                </a:solidFill>
              </a:rPr>
              <a:t>И да пребудем бойцами правдивыми мы,</a:t>
            </a:r>
          </a:p>
          <a:p>
            <a:pPr algn="just"/>
            <a:r>
              <a:rPr lang="ru-RU" sz="1400" b="1" dirty="0">
                <a:solidFill>
                  <a:srgbClr val="FFFF00"/>
                </a:solidFill>
              </a:rPr>
              <a:t>И да пребудем всегда справедливыми мы…</a:t>
            </a:r>
          </a:p>
        </p:txBody>
      </p:sp>
    </p:spTree>
    <p:extLst>
      <p:ext uri="{BB962C8B-B14F-4D97-AF65-F5344CB8AC3E}">
        <p14:creationId xmlns:p14="http://schemas.microsoft.com/office/powerpoint/2010/main" val="752369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D4A0308E-4C58-3216-36C6-65551FD3F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060D38F-E364-4ED4-9BF4-D7F00FFBE76A}" type="datetime1">
              <a:rPr lang="ru-RU" smtClean="0"/>
              <a:t>13.11.2022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BDE26EA-9757-D803-5F39-F94EFC8EC9B3}"/>
              </a:ext>
            </a:extLst>
          </p:cNvPr>
          <p:cNvSpPr txBox="1"/>
          <p:nvPr/>
        </p:nvSpPr>
        <p:spPr>
          <a:xfrm>
            <a:off x="4043939" y="457200"/>
            <a:ext cx="4044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Отечественная Война 1812 года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F694E2DE-00C0-2A22-11DD-E3FEA2E102A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59" y="826532"/>
            <a:ext cx="5326603" cy="3986630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D1750C22-D36B-94DC-EC5D-B9B784F2D3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020" y="826532"/>
            <a:ext cx="5877821" cy="5208508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9CBB4C3C-798B-46BA-A0AF-D7D876F049A1}"/>
              </a:ext>
            </a:extLst>
          </p:cNvPr>
          <p:cNvSpPr txBox="1"/>
          <p:nvPr/>
        </p:nvSpPr>
        <p:spPr>
          <a:xfrm>
            <a:off x="313763" y="4813162"/>
            <a:ext cx="5397000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400" b="1" dirty="0" err="1">
                <a:solidFill>
                  <a:srgbClr val="002060"/>
                </a:solidFill>
              </a:rPr>
              <a:t>Бороди́нское</a:t>
            </a:r>
            <a:r>
              <a:rPr lang="ru-RU" sz="1400" b="1" dirty="0">
                <a:solidFill>
                  <a:srgbClr val="002060"/>
                </a:solidFill>
              </a:rPr>
              <a:t> </a:t>
            </a:r>
            <a:r>
              <a:rPr lang="ru-RU" sz="1400" b="1" dirty="0" err="1">
                <a:solidFill>
                  <a:srgbClr val="002060"/>
                </a:solidFill>
              </a:rPr>
              <a:t>сраже́ние</a:t>
            </a:r>
            <a:r>
              <a:rPr lang="ru-RU" sz="1400" b="1" dirty="0">
                <a:solidFill>
                  <a:srgbClr val="002060"/>
                </a:solidFill>
              </a:rPr>
              <a:t>, или </a:t>
            </a:r>
            <a:r>
              <a:rPr lang="ru-RU" sz="1400" b="1" dirty="0" err="1">
                <a:solidFill>
                  <a:srgbClr val="002060"/>
                </a:solidFill>
              </a:rPr>
              <a:t>Бороди́нская</a:t>
            </a:r>
            <a:r>
              <a:rPr lang="ru-RU" sz="1400" b="1" dirty="0">
                <a:solidFill>
                  <a:srgbClr val="002060"/>
                </a:solidFill>
              </a:rPr>
              <a:t> </a:t>
            </a:r>
            <a:r>
              <a:rPr lang="ru-RU" sz="1400" b="1" dirty="0" err="1">
                <a:solidFill>
                  <a:srgbClr val="002060"/>
                </a:solidFill>
              </a:rPr>
              <a:t>би́тва</a:t>
            </a:r>
            <a:r>
              <a:rPr lang="ru-RU" sz="1400" b="1" dirty="0">
                <a:solidFill>
                  <a:srgbClr val="002060"/>
                </a:solidFill>
              </a:rPr>
              <a:t>  — крупнейшее сражение Отечественной войны 1812 года между русской армией под командованием генерала, князя Михаила Голенищева-Кутузова и французской армией под командованием императора Наполеона I Бонапарта. Состоялось 26 августа (7 сентября) 1812 года у села Бородино, в 125 км к западу от Москвы</a:t>
            </a:r>
            <a:r>
              <a:rPr lang="ru-RU" sz="1400" b="1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87BDB46-D479-A5F3-411F-BCCE2041E864}"/>
              </a:ext>
            </a:extLst>
          </p:cNvPr>
          <p:cNvSpPr txBox="1"/>
          <p:nvPr/>
        </p:nvSpPr>
        <p:spPr>
          <a:xfrm>
            <a:off x="7256794" y="6044268"/>
            <a:ext cx="6094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Конец Бородинского боя.</a:t>
            </a:r>
          </a:p>
        </p:txBody>
      </p:sp>
    </p:spTree>
    <p:extLst>
      <p:ext uri="{BB962C8B-B14F-4D97-AF65-F5344CB8AC3E}">
        <p14:creationId xmlns:p14="http://schemas.microsoft.com/office/powerpoint/2010/main" val="3082780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85944B4D-9166-4294-5DB0-B89A9732B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060D38F-E364-4ED4-9BF4-D7F00FFBE76A}" type="datetime1">
              <a:rPr lang="ru-RU" smtClean="0"/>
              <a:t>13.11.2022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1144A8A-D82A-945E-739A-E23E01F09526}"/>
              </a:ext>
            </a:extLst>
          </p:cNvPr>
          <p:cNvSpPr txBox="1"/>
          <p:nvPr/>
        </p:nvSpPr>
        <p:spPr>
          <a:xfrm>
            <a:off x="7725216" y="4579259"/>
            <a:ext cx="42224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endParaRPr lang="ru-RU" sz="1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DBE5F5B-D69C-96FC-E0F4-6E095DF1EFCE}"/>
              </a:ext>
            </a:extLst>
          </p:cNvPr>
          <p:cNvSpPr txBox="1"/>
          <p:nvPr/>
        </p:nvSpPr>
        <p:spPr>
          <a:xfrm>
            <a:off x="397360" y="5259456"/>
            <a:ext cx="1139728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chemeClr val="bg2">
                    <a:lumMod val="25000"/>
                  </a:schemeClr>
                </a:solidFill>
              </a:rPr>
              <a:t>Летом 1811 года по Указу Императора</a:t>
            </a:r>
            <a:r>
              <a:rPr lang="en-US" sz="1400" b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1400" b="1" dirty="0">
                <a:solidFill>
                  <a:schemeClr val="bg2">
                    <a:lumMod val="25000"/>
                  </a:schemeClr>
                </a:solidFill>
              </a:rPr>
              <a:t>Александра </a:t>
            </a:r>
            <a:r>
              <a:rPr lang="en-US" sz="1400" b="1" dirty="0">
                <a:solidFill>
                  <a:schemeClr val="bg2">
                    <a:lumMod val="25000"/>
                  </a:schemeClr>
                </a:solidFill>
              </a:rPr>
              <a:t>I</a:t>
            </a:r>
            <a:r>
              <a:rPr lang="ru-RU" sz="1400" b="1" dirty="0">
                <a:solidFill>
                  <a:schemeClr val="bg2">
                    <a:lumMod val="25000"/>
                  </a:schemeClr>
                </a:solidFill>
              </a:rPr>
              <a:t>  были сформированы два калмыцких пятисотенных полка — Первый Астраханский калмыцкий полк,  под главенством своего </a:t>
            </a:r>
            <a:r>
              <a:rPr lang="ru-RU" sz="1400" b="1" dirty="0" err="1">
                <a:solidFill>
                  <a:schemeClr val="bg2">
                    <a:lumMod val="25000"/>
                  </a:schemeClr>
                </a:solidFill>
              </a:rPr>
              <a:t>дербетовского</a:t>
            </a:r>
            <a:r>
              <a:rPr lang="ru-RU" sz="1400" b="1" dirty="0">
                <a:solidFill>
                  <a:schemeClr val="bg2">
                    <a:lumMod val="25000"/>
                  </a:schemeClr>
                </a:solidFill>
              </a:rPr>
              <a:t> нойона (князя) </a:t>
            </a:r>
            <a:r>
              <a:rPr lang="ru-RU" sz="1400" b="1" dirty="0" err="1">
                <a:solidFill>
                  <a:schemeClr val="bg2">
                    <a:lumMod val="25000"/>
                  </a:schemeClr>
                </a:solidFill>
              </a:rPr>
              <a:t>Джамба</a:t>
            </a:r>
            <a:r>
              <a:rPr lang="ru-RU" sz="1400" b="1" dirty="0">
                <a:solidFill>
                  <a:schemeClr val="bg2">
                    <a:lumMod val="25000"/>
                  </a:schemeClr>
                </a:solidFill>
              </a:rPr>
              <a:t>-тайши </a:t>
            </a:r>
            <a:r>
              <a:rPr lang="ru-RU" sz="1400" b="1" dirty="0" err="1">
                <a:solidFill>
                  <a:schemeClr val="bg2">
                    <a:lumMod val="25000"/>
                  </a:schemeClr>
                </a:solidFill>
              </a:rPr>
              <a:t>Тундутова</a:t>
            </a:r>
            <a:r>
              <a:rPr lang="ru-RU" sz="1400" b="1" dirty="0">
                <a:solidFill>
                  <a:schemeClr val="bg2">
                    <a:lumMod val="25000"/>
                  </a:schemeClr>
                </a:solidFill>
              </a:rPr>
              <a:t>, Второй Астраханский калмыцкий полк, под командованием </a:t>
            </a:r>
            <a:r>
              <a:rPr lang="ru-RU" sz="1400" b="1" dirty="0" err="1">
                <a:solidFill>
                  <a:schemeClr val="bg2">
                    <a:lumMod val="25000"/>
                  </a:schemeClr>
                </a:solidFill>
              </a:rPr>
              <a:t>хошутского</a:t>
            </a:r>
            <a:r>
              <a:rPr lang="ru-RU" sz="1400" b="1" dirty="0">
                <a:solidFill>
                  <a:schemeClr val="bg2">
                    <a:lumMod val="25000"/>
                  </a:schemeClr>
                </a:solidFill>
              </a:rPr>
              <a:t> нойона капитана </a:t>
            </a:r>
            <a:r>
              <a:rPr lang="ru-RU" sz="1400" b="1" dirty="0" err="1">
                <a:solidFill>
                  <a:schemeClr val="bg2">
                    <a:lumMod val="25000"/>
                  </a:schemeClr>
                </a:solidFill>
              </a:rPr>
              <a:t>Серебджаба</a:t>
            </a:r>
            <a:r>
              <a:rPr lang="ru-RU" sz="1400" b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1400" b="1" dirty="0" err="1">
                <a:solidFill>
                  <a:schemeClr val="bg2">
                    <a:lumMod val="25000"/>
                  </a:schemeClr>
                </a:solidFill>
              </a:rPr>
              <a:t>Тюменя</a:t>
            </a:r>
            <a:r>
              <a:rPr lang="ru-RU" sz="1400" b="1" dirty="0">
                <a:solidFill>
                  <a:schemeClr val="bg2">
                    <a:lumMod val="25000"/>
                  </a:schemeClr>
                </a:solidFill>
              </a:rPr>
              <a:t>,  третий Ставропольский  калмыцкий кавалерийский полк в составе корпуса донских казаков под предводительством гетман Матвей Иванович Платов</a:t>
            </a:r>
            <a:r>
              <a:rPr lang="ru-RU" sz="1600" b="1" dirty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153C2E65-FC2F-DADC-1FA5-DB6AFC9F447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37609" y="423924"/>
            <a:ext cx="3157489" cy="40686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EDDC3E93-D654-61FE-151F-F3C8ED3D02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360" y="423924"/>
            <a:ext cx="3260240" cy="40686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E61774CD-4B15-5931-50AB-CB47F1DC203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4391" y="413011"/>
            <a:ext cx="3547285" cy="40686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7FB856C9-07BF-EDBA-5F7A-9EF2978B9795}"/>
              </a:ext>
            </a:extLst>
          </p:cNvPr>
          <p:cNvSpPr txBox="1"/>
          <p:nvPr/>
        </p:nvSpPr>
        <p:spPr>
          <a:xfrm>
            <a:off x="397360" y="4625106"/>
            <a:ext cx="11480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b="1" dirty="0" err="1">
                <a:solidFill>
                  <a:srgbClr val="C00000"/>
                </a:solidFill>
              </a:rPr>
              <a:t>Джамба</a:t>
            </a:r>
            <a:r>
              <a:rPr lang="ru-RU" b="1" dirty="0">
                <a:solidFill>
                  <a:srgbClr val="C00000"/>
                </a:solidFill>
              </a:rPr>
              <a:t> –тайши </a:t>
            </a:r>
            <a:r>
              <a:rPr lang="ru-RU" b="1" dirty="0" err="1">
                <a:solidFill>
                  <a:srgbClr val="C00000"/>
                </a:solidFill>
              </a:rPr>
              <a:t>Тундутов</a:t>
            </a:r>
            <a:r>
              <a:rPr lang="ru-RU" b="1" dirty="0">
                <a:solidFill>
                  <a:srgbClr val="C00000"/>
                </a:solidFill>
              </a:rPr>
              <a:t>                   </a:t>
            </a:r>
            <a:r>
              <a:rPr lang="ru-RU" b="1" dirty="0" err="1">
                <a:solidFill>
                  <a:srgbClr val="C00000"/>
                </a:solidFill>
              </a:rPr>
              <a:t>Серебжаб</a:t>
            </a:r>
            <a:r>
              <a:rPr lang="ru-RU" b="1" dirty="0">
                <a:solidFill>
                  <a:srgbClr val="C00000"/>
                </a:solidFill>
              </a:rPr>
              <a:t> Тюмень                       Матвей Иванович Платов</a:t>
            </a:r>
          </a:p>
        </p:txBody>
      </p:sp>
    </p:spTree>
    <p:extLst>
      <p:ext uri="{BB962C8B-B14F-4D97-AF65-F5344CB8AC3E}">
        <p14:creationId xmlns:p14="http://schemas.microsoft.com/office/powerpoint/2010/main" val="19441907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63C1454E-E8A9-5381-CD86-8376096B7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060D38F-E364-4ED4-9BF4-D7F00FFBE76A}" type="datetime1">
              <a:rPr lang="ru-RU" smtClean="0"/>
              <a:t>13.11.2022</a:t>
            </a:fld>
            <a:endParaRPr lang="en-US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279FB9C-25B9-009C-916B-DFD81A79A79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66" y="3169329"/>
            <a:ext cx="6116715" cy="35910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F21E4A77-A0C4-63E8-E2A5-BAB3680B079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66" y="435006"/>
            <a:ext cx="5752729" cy="3056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A670C868-C605-9B25-C4A3-1A7E32C4511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18554" y="372863"/>
            <a:ext cx="5415379" cy="36931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К.Хоректев - Сём хамрта парнцс_(OOSOUND.RU)">
            <a:hlinkClick r:id="" action="ppaction://media"/>
            <a:extLst>
              <a:ext uri="{FF2B5EF4-FFF2-40B4-BE49-F238E27FC236}">
                <a16:creationId xmlns:a16="http://schemas.microsoft.com/office/drawing/2014/main" xmlns="" id="{AE382992-9EB9-982F-4612-32AC40F1789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216436" y="5875571"/>
            <a:ext cx="438963" cy="43896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3655B9C-81DD-A70D-9AF8-10870C4AA863}"/>
              </a:ext>
            </a:extLst>
          </p:cNvPr>
          <p:cNvSpPr txBox="1"/>
          <p:nvPr/>
        </p:nvSpPr>
        <p:spPr>
          <a:xfrm>
            <a:off x="6872795" y="4300810"/>
            <a:ext cx="45631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В составе передовых частей русской армии калмыцкие конники дошли до стен Парижа и 19 марта 1814 года прошли победным маршем по столице Франции. </a:t>
            </a:r>
          </a:p>
        </p:txBody>
      </p:sp>
    </p:spTree>
    <p:extLst>
      <p:ext uri="{BB962C8B-B14F-4D97-AF65-F5344CB8AC3E}">
        <p14:creationId xmlns:p14="http://schemas.microsoft.com/office/powerpoint/2010/main" val="316690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58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8788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VTI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41798989_TF78438558" id="{9E57F44F-DA93-4254-91DF-B1426C3EFFA1}" vid="{65451059-DDF1-4B5B-9523-2E5E61368425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671</TotalTime>
  <Words>840</Words>
  <Application>Microsoft Office PowerPoint</Application>
  <PresentationFormat>Произвольный</PresentationFormat>
  <Paragraphs>90</Paragraphs>
  <Slides>13</Slides>
  <Notes>1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Times New Roman</vt:lpstr>
      <vt:lpstr>Garamond</vt:lpstr>
      <vt:lpstr>Century Gothic</vt:lpstr>
      <vt:lpstr>Calibri</vt:lpstr>
      <vt:lpstr>СавонVTI</vt:lpstr>
      <vt:lpstr>Презентация:     Нравственно       патриотическое воспитание дошкольников средствами музыки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Презентация:  Нравственно патриотическое воспитание дошкольников средствами музыки</dc:title>
  <dc:creator>Виктория Бурчиева</dc:creator>
  <cp:lastModifiedBy>Image&amp;Matros ®</cp:lastModifiedBy>
  <cp:revision>83</cp:revision>
  <dcterms:created xsi:type="dcterms:W3CDTF">2022-11-03T10:15:22Z</dcterms:created>
  <dcterms:modified xsi:type="dcterms:W3CDTF">2022-11-13T05:54:47Z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2438455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</Properties>
</file>