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  /><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s>
</file>

<file path=ppt/presentation.xml><?xml version="1.0" encoding="utf-8"?>
<p:presentation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showPr showNarration="1">
    <p:present/>
    <p:sldAll/>
    <p:penClr>
      <a:prstClr val="red"/>
    </p:penClr>
    <p:extLst>
      <p:ext uri="{2FDB2607-1784-4EEB-B798-7EB5836EED8A}">
        <p14:showMediaCtrls xmlns:p14="http://schemas.microsoft.com/office/powerpoint/2010/main" val="1"/>
      </p:ext>
    </p:extLst>
  </p:showPr>
</p:presentationPr>
</file>

<file path=ppt/tableStyles.xml><?xml version="1.0" encoding="utf-8"?>
<a:tblStyleLst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def="{5C22544A-7EE6-4342-B048-85BDC9FD1C3A}"/>
</file>

<file path=ppt/viewProps.xml><?xml version="1.0" encoding="utf-8"?>
<p:view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lastView="sldThumbnailView">
  <p:normalViewPr>
    <p:restoredLeft sz="15591"/>
    <p:restoredTop sz="94793"/>
  </p:normalViewPr>
  <p:slideViewPr>
    <p:cSldViewPr>
      <p:cViewPr varScale="1">
        <p:scale>
          <a:sx n="102" d="100"/>
          <a:sy n="102" d="100"/>
        </p:scale>
        <p:origin x="264" y="102"/>
      </p:cViewPr>
      <p:guideLst>
        <p:guide orient="horz" pos="2159"/>
        <p:guide pos="2880"/>
      </p:guideLst>
    </p:cSldViewPr>
  </p:slideViewPr>
  <p:notesTextViewPr>
    <p:cViewPr>
      <p:scale>
        <a:sx n="100" d="100"/>
        <a:sy n="100" d="100"/>
      </p:scale>
      <p:origin x="0" y="0"/>
    </p:cViewPr>
  </p:notesTextViewPr>
  <p:gridSpacing cx="36868100" cy="368681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 Type="http://schemas.openxmlformats.org/officeDocument/2006/relationships/slide" Target="slides/slide1.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presProps" Target="presProps.xml"  /><Relationship Id="rId29" Type="http://schemas.openxmlformats.org/officeDocument/2006/relationships/viewProps" Target="viewProps.xml"  /><Relationship Id="rId3" Type="http://schemas.openxmlformats.org/officeDocument/2006/relationships/slide" Target="slides/slide2.xml"  /><Relationship Id="rId30" Type="http://schemas.openxmlformats.org/officeDocument/2006/relationships/theme" Target="theme/theme1.xml"  /><Relationship Id="rId31" Type="http://schemas.openxmlformats.org/officeDocument/2006/relationships/tableStyles" Target="tableStyles.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7852F8-C33E-4FE3-9EAC-C8EA1E12C4BD}" type="doc">
      <dgm:prSet loTypeId="urn:microsoft.com/office/officeart/2005/8/layout/process4" loCatId="list" qsTypeId="urn:microsoft.com/office/officeart/2005/8/quickstyle/simple1" qsCatId="simple" csTypeId="urn:microsoft.com/office/officeart/2005/8/colors/colorful3" csCatId="colorful"/>
      <dgm:spPr/>
      <dgm:t>
        <a:bodyPr/>
        <a:lstStyle/>
        <a:p>
          <a:endParaRPr lang="ru-RU"/>
        </a:p>
      </dgm:t>
    </dgm:pt>
    <dgm:pt modelId="{FE0E0A5E-BC08-4E57-8131-61EBBC919BCC}">
      <dgm:prSet/>
      <dgm:spPr/>
      <dgm:t>
        <a:bodyPr/>
        <a:lstStyle/>
        <a:p>
          <a:pPr rtl="0"/>
          <a:r>
            <a:rPr lang="ru-RU" i="1" dirty="0" smtClean="0"/>
            <a:t>Покрытыми (депонированными)</a:t>
          </a:r>
          <a:r>
            <a:rPr lang="ru-RU" dirty="0" smtClean="0"/>
            <a:t> считаются аккредитивы, при открытии которых банк-эмитент перечисляет собственные средства плательщика или предоставленный ему кредит в распоряжение исполняющего банка. </a:t>
          </a:r>
          <a:endParaRPr lang="ru-RU" dirty="0"/>
        </a:p>
      </dgm:t>
    </dgm:pt>
    <dgm:pt modelId="{7CEA126C-EBF8-428F-B5E3-F9DB4635C6E9}" type="parTrans" cxnId="{20CD5CD8-15AC-4429-BA95-8E64921A317F}">
      <dgm:prSet/>
      <dgm:spPr/>
      <dgm:t>
        <a:bodyPr/>
        <a:lstStyle/>
        <a:p>
          <a:endParaRPr lang="ru-RU"/>
        </a:p>
      </dgm:t>
    </dgm:pt>
    <dgm:pt modelId="{80ADB460-BFF1-44B6-8201-BCD49038A7B5}" type="sibTrans" cxnId="{20CD5CD8-15AC-4429-BA95-8E64921A317F}">
      <dgm:prSet/>
      <dgm:spPr/>
      <dgm:t>
        <a:bodyPr/>
        <a:lstStyle/>
        <a:p>
          <a:endParaRPr lang="ru-RU"/>
        </a:p>
      </dgm:t>
    </dgm:pt>
    <dgm:pt modelId="{A8D2B88F-E254-4E05-A7DF-7FF339AD0D52}">
      <dgm:prSet/>
      <dgm:spPr/>
      <dgm:t>
        <a:bodyPr/>
        <a:lstStyle/>
        <a:p>
          <a:pPr rtl="0"/>
          <a:r>
            <a:rPr lang="ru-RU" dirty="0" smtClean="0"/>
            <a:t>В случае открытия </a:t>
          </a:r>
          <a:r>
            <a:rPr lang="ru-RU" i="1" dirty="0" smtClean="0"/>
            <a:t>непокрытого аккредитива </a:t>
          </a:r>
          <a:r>
            <a:rPr lang="ru-RU" dirty="0" smtClean="0"/>
            <a:t>исполняющему банку предоставляется право списывать всю сумму аккредитива с ведущегося у него счета банка-эмитента. </a:t>
          </a:r>
          <a:endParaRPr lang="ru-RU" dirty="0"/>
        </a:p>
      </dgm:t>
    </dgm:pt>
    <dgm:pt modelId="{EF4A1C47-1923-47AE-85D8-8BADBA46B18F}" type="parTrans" cxnId="{337D478A-BD53-458C-A4E4-C9FA10425F83}">
      <dgm:prSet/>
      <dgm:spPr/>
      <dgm:t>
        <a:bodyPr/>
        <a:lstStyle/>
        <a:p>
          <a:endParaRPr lang="ru-RU"/>
        </a:p>
      </dgm:t>
    </dgm:pt>
    <dgm:pt modelId="{C3621313-E8A0-4526-A95D-DBEF626C9248}" type="sibTrans" cxnId="{337D478A-BD53-458C-A4E4-C9FA10425F83}">
      <dgm:prSet/>
      <dgm:spPr/>
      <dgm:t>
        <a:bodyPr/>
        <a:lstStyle/>
        <a:p>
          <a:endParaRPr lang="ru-RU"/>
        </a:p>
      </dgm:t>
    </dgm:pt>
    <dgm:pt modelId="{678A80CD-B41B-4895-AABC-52FF098E2A07}">
      <dgm:prSet/>
      <dgm:spPr/>
      <dgm:t>
        <a:bodyPr/>
        <a:lstStyle/>
        <a:p>
          <a:pPr rtl="0"/>
          <a:r>
            <a:rPr lang="ru-RU" i="1" dirty="0" smtClean="0"/>
            <a:t>Отзывным</a:t>
          </a:r>
          <a:r>
            <a:rPr lang="ru-RU" dirty="0" smtClean="0"/>
            <a:t> признается аккредитив, который может быть изменен или отменен банком-эмитентом без предварительного уведомления получателя средств. Аккредитив является отзывным, если в нем не указано иное . </a:t>
          </a:r>
          <a:endParaRPr lang="ru-RU" dirty="0"/>
        </a:p>
      </dgm:t>
    </dgm:pt>
    <dgm:pt modelId="{F027A6BE-8344-48E1-8639-AE74B65DFBAF}" type="parTrans" cxnId="{D780419F-ED96-465A-BCD3-EF7BE84D899C}">
      <dgm:prSet/>
      <dgm:spPr/>
      <dgm:t>
        <a:bodyPr/>
        <a:lstStyle/>
        <a:p>
          <a:endParaRPr lang="ru-RU"/>
        </a:p>
      </dgm:t>
    </dgm:pt>
    <dgm:pt modelId="{24C9AAA9-EB24-404A-8BD2-F4E58F69A9B9}" type="sibTrans" cxnId="{D780419F-ED96-465A-BCD3-EF7BE84D899C}">
      <dgm:prSet/>
      <dgm:spPr/>
      <dgm:t>
        <a:bodyPr/>
        <a:lstStyle/>
        <a:p>
          <a:endParaRPr lang="ru-RU"/>
        </a:p>
      </dgm:t>
    </dgm:pt>
    <dgm:pt modelId="{B79CB0CA-5DF2-4EB6-94E4-0392F746FCF2}">
      <dgm:prSet/>
      <dgm:spPr/>
      <dgm:t>
        <a:bodyPr/>
        <a:lstStyle/>
        <a:p>
          <a:pPr rtl="0"/>
          <a:r>
            <a:rPr lang="ru-RU" i="1" dirty="0" smtClean="0"/>
            <a:t>Безотзывным</a:t>
          </a:r>
          <a:r>
            <a:rPr lang="ru-RU" dirty="0" smtClean="0"/>
            <a:t> считается аккредитив, который не может быть изменен или аннулирован без согласия получателя средств.</a:t>
          </a:r>
          <a:endParaRPr lang="ru-RU" dirty="0"/>
        </a:p>
      </dgm:t>
    </dgm:pt>
    <dgm:pt modelId="{02D90F11-40B9-4147-9137-62608FD04DCC}" type="parTrans" cxnId="{7AF253B2-3537-43E4-887E-04B59D886AD5}">
      <dgm:prSet/>
      <dgm:spPr/>
      <dgm:t>
        <a:bodyPr/>
        <a:lstStyle/>
        <a:p>
          <a:endParaRPr lang="ru-RU"/>
        </a:p>
      </dgm:t>
    </dgm:pt>
    <dgm:pt modelId="{A57D67DF-C4A8-4DE9-B6EC-AD31D35E1A82}" type="sibTrans" cxnId="{7AF253B2-3537-43E4-887E-04B59D886AD5}">
      <dgm:prSet/>
      <dgm:spPr/>
      <dgm:t>
        <a:bodyPr/>
        <a:lstStyle/>
        <a:p>
          <a:endParaRPr lang="ru-RU"/>
        </a:p>
      </dgm:t>
    </dgm:pt>
    <dgm:pt modelId="{45DA1F18-BF51-48B1-B26E-2F4A5489C235}" type="pres">
      <dgm:prSet presAssocID="{917852F8-C33E-4FE3-9EAC-C8EA1E12C4BD}" presName="Name0" presStyleCnt="0">
        <dgm:presLayoutVars>
          <dgm:dir/>
          <dgm:animLvl val="lvl"/>
          <dgm:resizeHandles val="exact"/>
        </dgm:presLayoutVars>
      </dgm:prSet>
      <dgm:spPr/>
      <dgm:t>
        <a:bodyPr/>
        <a:lstStyle/>
        <a:p>
          <a:endParaRPr lang="ru-RU"/>
        </a:p>
      </dgm:t>
    </dgm:pt>
    <dgm:pt modelId="{068027A9-AF62-4304-A306-35EEC51BFCB4}" type="pres">
      <dgm:prSet presAssocID="{B79CB0CA-5DF2-4EB6-94E4-0392F746FCF2}" presName="boxAndChildren" presStyleCnt="0"/>
      <dgm:spPr/>
    </dgm:pt>
    <dgm:pt modelId="{C4BF82BF-F27C-43E5-B6E8-F912A755C936}" type="pres">
      <dgm:prSet presAssocID="{B79CB0CA-5DF2-4EB6-94E4-0392F746FCF2}" presName="parentTextBox" presStyleLbl="node1" presStyleIdx="0" presStyleCnt="4"/>
      <dgm:spPr/>
      <dgm:t>
        <a:bodyPr/>
        <a:lstStyle/>
        <a:p>
          <a:endParaRPr lang="ru-RU"/>
        </a:p>
      </dgm:t>
    </dgm:pt>
    <dgm:pt modelId="{A1A6A73C-23BF-4372-AAF2-001A4802A8DA}" type="pres">
      <dgm:prSet presAssocID="{24C9AAA9-EB24-404A-8BD2-F4E58F69A9B9}" presName="sp" presStyleCnt="0"/>
      <dgm:spPr/>
    </dgm:pt>
    <dgm:pt modelId="{A0795D44-8E3C-4BF8-92AD-B7C198822A7B}" type="pres">
      <dgm:prSet presAssocID="{678A80CD-B41B-4895-AABC-52FF098E2A07}" presName="arrowAndChildren" presStyleCnt="0"/>
      <dgm:spPr/>
    </dgm:pt>
    <dgm:pt modelId="{E07CC3D6-DE7F-4E98-9243-64156DD78993}" type="pres">
      <dgm:prSet presAssocID="{678A80CD-B41B-4895-AABC-52FF098E2A07}" presName="parentTextArrow" presStyleLbl="node1" presStyleIdx="1" presStyleCnt="4"/>
      <dgm:spPr/>
      <dgm:t>
        <a:bodyPr/>
        <a:lstStyle/>
        <a:p>
          <a:endParaRPr lang="ru-RU"/>
        </a:p>
      </dgm:t>
    </dgm:pt>
    <dgm:pt modelId="{B25D73E8-27C9-4FD3-A3B2-5791CC9F0ED2}" type="pres">
      <dgm:prSet presAssocID="{C3621313-E8A0-4526-A95D-DBEF626C9248}" presName="sp" presStyleCnt="0"/>
      <dgm:spPr/>
    </dgm:pt>
    <dgm:pt modelId="{6787B526-597E-496D-B3C2-F639C0BF8E62}" type="pres">
      <dgm:prSet presAssocID="{A8D2B88F-E254-4E05-A7DF-7FF339AD0D52}" presName="arrowAndChildren" presStyleCnt="0"/>
      <dgm:spPr/>
    </dgm:pt>
    <dgm:pt modelId="{26A71478-8E04-46B4-8C7D-3CFEED7ACBC9}" type="pres">
      <dgm:prSet presAssocID="{A8D2B88F-E254-4E05-A7DF-7FF339AD0D52}" presName="parentTextArrow" presStyleLbl="node1" presStyleIdx="2" presStyleCnt="4"/>
      <dgm:spPr/>
      <dgm:t>
        <a:bodyPr/>
        <a:lstStyle/>
        <a:p>
          <a:endParaRPr lang="ru-RU"/>
        </a:p>
      </dgm:t>
    </dgm:pt>
    <dgm:pt modelId="{7268A773-B241-4847-ABB8-2515943266E1}" type="pres">
      <dgm:prSet presAssocID="{80ADB460-BFF1-44B6-8201-BCD49038A7B5}" presName="sp" presStyleCnt="0"/>
      <dgm:spPr/>
    </dgm:pt>
    <dgm:pt modelId="{ACA2C99E-B38C-4DEB-8FAE-D01AC26EB0C4}" type="pres">
      <dgm:prSet presAssocID="{FE0E0A5E-BC08-4E57-8131-61EBBC919BCC}" presName="arrowAndChildren" presStyleCnt="0"/>
      <dgm:spPr/>
    </dgm:pt>
    <dgm:pt modelId="{5745A403-A7B9-4E72-8378-8698FB3DB138}" type="pres">
      <dgm:prSet presAssocID="{FE0E0A5E-BC08-4E57-8131-61EBBC919BCC}" presName="parentTextArrow" presStyleLbl="node1" presStyleIdx="3" presStyleCnt="4" custLinFactNeighborY="-15964"/>
      <dgm:spPr/>
      <dgm:t>
        <a:bodyPr/>
        <a:lstStyle/>
        <a:p>
          <a:endParaRPr lang="ru-RU"/>
        </a:p>
      </dgm:t>
    </dgm:pt>
  </dgm:ptLst>
  <dgm:cxnLst>
    <dgm:cxn modelId="{337D478A-BD53-458C-A4E4-C9FA10425F83}" srcId="{917852F8-C33E-4FE3-9EAC-C8EA1E12C4BD}" destId="{A8D2B88F-E254-4E05-A7DF-7FF339AD0D52}" srcOrd="1" destOrd="0" parTransId="{EF4A1C47-1923-47AE-85D8-8BADBA46B18F}" sibTransId="{C3621313-E8A0-4526-A95D-DBEF626C9248}"/>
    <dgm:cxn modelId="{7AF253B2-3537-43E4-887E-04B59D886AD5}" srcId="{917852F8-C33E-4FE3-9EAC-C8EA1E12C4BD}" destId="{B79CB0CA-5DF2-4EB6-94E4-0392F746FCF2}" srcOrd="3" destOrd="0" parTransId="{02D90F11-40B9-4147-9137-62608FD04DCC}" sibTransId="{A57D67DF-C4A8-4DE9-B6EC-AD31D35E1A82}"/>
    <dgm:cxn modelId="{D780419F-ED96-465A-BCD3-EF7BE84D899C}" srcId="{917852F8-C33E-4FE3-9EAC-C8EA1E12C4BD}" destId="{678A80CD-B41B-4895-AABC-52FF098E2A07}" srcOrd="2" destOrd="0" parTransId="{F027A6BE-8344-48E1-8639-AE74B65DFBAF}" sibTransId="{24C9AAA9-EB24-404A-8BD2-F4E58F69A9B9}"/>
    <dgm:cxn modelId="{38F9FDA4-8188-460F-8A59-3E090219BE36}" type="presOf" srcId="{678A80CD-B41B-4895-AABC-52FF098E2A07}" destId="{E07CC3D6-DE7F-4E98-9243-64156DD78993}" srcOrd="0" destOrd="0" presId="urn:microsoft.com/office/officeart/2005/8/layout/process4"/>
    <dgm:cxn modelId="{74968FAF-5FCB-43C0-9FCD-B7587B8AF649}" type="presOf" srcId="{A8D2B88F-E254-4E05-A7DF-7FF339AD0D52}" destId="{26A71478-8E04-46B4-8C7D-3CFEED7ACBC9}" srcOrd="0" destOrd="0" presId="urn:microsoft.com/office/officeart/2005/8/layout/process4"/>
    <dgm:cxn modelId="{9C876A0B-A36B-4C40-9C6B-023C74F8EB23}" type="presOf" srcId="{917852F8-C33E-4FE3-9EAC-C8EA1E12C4BD}" destId="{45DA1F18-BF51-48B1-B26E-2F4A5489C235}" srcOrd="0" destOrd="0" presId="urn:microsoft.com/office/officeart/2005/8/layout/process4"/>
    <dgm:cxn modelId="{718197FE-C7CA-412A-A2A1-73A339EA0619}" type="presOf" srcId="{B79CB0CA-5DF2-4EB6-94E4-0392F746FCF2}" destId="{C4BF82BF-F27C-43E5-B6E8-F912A755C936}" srcOrd="0" destOrd="0" presId="urn:microsoft.com/office/officeart/2005/8/layout/process4"/>
    <dgm:cxn modelId="{20CD5CD8-15AC-4429-BA95-8E64921A317F}" srcId="{917852F8-C33E-4FE3-9EAC-C8EA1E12C4BD}" destId="{FE0E0A5E-BC08-4E57-8131-61EBBC919BCC}" srcOrd="0" destOrd="0" parTransId="{7CEA126C-EBF8-428F-B5E3-F9DB4635C6E9}" sibTransId="{80ADB460-BFF1-44B6-8201-BCD49038A7B5}"/>
    <dgm:cxn modelId="{C1C2DF86-A31F-4702-A03C-28F204A4ADDB}" type="presOf" srcId="{FE0E0A5E-BC08-4E57-8131-61EBBC919BCC}" destId="{5745A403-A7B9-4E72-8378-8698FB3DB138}" srcOrd="0" destOrd="0" presId="urn:microsoft.com/office/officeart/2005/8/layout/process4"/>
    <dgm:cxn modelId="{625BD8B5-2871-476B-98FC-73244D2305A0}" type="presParOf" srcId="{45DA1F18-BF51-48B1-B26E-2F4A5489C235}" destId="{068027A9-AF62-4304-A306-35EEC51BFCB4}" srcOrd="0" destOrd="0" presId="urn:microsoft.com/office/officeart/2005/8/layout/process4"/>
    <dgm:cxn modelId="{7EFA6895-1578-45F5-A232-5C6F711006B1}" type="presParOf" srcId="{068027A9-AF62-4304-A306-35EEC51BFCB4}" destId="{C4BF82BF-F27C-43E5-B6E8-F912A755C936}" srcOrd="0" destOrd="0" presId="urn:microsoft.com/office/officeart/2005/8/layout/process4"/>
    <dgm:cxn modelId="{907DA0BB-7D1F-482D-B082-5ACD6A0CEFDD}" type="presParOf" srcId="{45DA1F18-BF51-48B1-B26E-2F4A5489C235}" destId="{A1A6A73C-23BF-4372-AAF2-001A4802A8DA}" srcOrd="1" destOrd="0" presId="urn:microsoft.com/office/officeart/2005/8/layout/process4"/>
    <dgm:cxn modelId="{EBA7D54D-4D35-4B2D-A1E4-47C7481EAB15}" type="presParOf" srcId="{45DA1F18-BF51-48B1-B26E-2F4A5489C235}" destId="{A0795D44-8E3C-4BF8-92AD-B7C198822A7B}" srcOrd="2" destOrd="0" presId="urn:microsoft.com/office/officeart/2005/8/layout/process4"/>
    <dgm:cxn modelId="{948CF196-2128-4D9C-A8C2-B8CA7896A784}" type="presParOf" srcId="{A0795D44-8E3C-4BF8-92AD-B7C198822A7B}" destId="{E07CC3D6-DE7F-4E98-9243-64156DD78993}" srcOrd="0" destOrd="0" presId="urn:microsoft.com/office/officeart/2005/8/layout/process4"/>
    <dgm:cxn modelId="{52BD4917-F15F-4E9A-9837-A80F02D8D948}" type="presParOf" srcId="{45DA1F18-BF51-48B1-B26E-2F4A5489C235}" destId="{B25D73E8-27C9-4FD3-A3B2-5791CC9F0ED2}" srcOrd="3" destOrd="0" presId="urn:microsoft.com/office/officeart/2005/8/layout/process4"/>
    <dgm:cxn modelId="{6F70D6F0-6A39-4178-A2A6-497CCBFD1FEA}" type="presParOf" srcId="{45DA1F18-BF51-48B1-B26E-2F4A5489C235}" destId="{6787B526-597E-496D-B3C2-F639C0BF8E62}" srcOrd="4" destOrd="0" presId="urn:microsoft.com/office/officeart/2005/8/layout/process4"/>
    <dgm:cxn modelId="{18628B6F-82D6-4571-A293-3CB75BDFCB05}" type="presParOf" srcId="{6787B526-597E-496D-B3C2-F639C0BF8E62}" destId="{26A71478-8E04-46B4-8C7D-3CFEED7ACBC9}" srcOrd="0" destOrd="0" presId="urn:microsoft.com/office/officeart/2005/8/layout/process4"/>
    <dgm:cxn modelId="{3897A194-29C3-41BD-BEF7-C3634FE592A5}" type="presParOf" srcId="{45DA1F18-BF51-48B1-B26E-2F4A5489C235}" destId="{7268A773-B241-4847-ABB8-2515943266E1}" srcOrd="5" destOrd="0" presId="urn:microsoft.com/office/officeart/2005/8/layout/process4"/>
    <dgm:cxn modelId="{691AEA2F-BD48-4048-9297-14509D2EFC77}" type="presParOf" srcId="{45DA1F18-BF51-48B1-B26E-2F4A5489C235}" destId="{ACA2C99E-B38C-4DEB-8FAE-D01AC26EB0C4}" srcOrd="6" destOrd="0" presId="urn:microsoft.com/office/officeart/2005/8/layout/process4"/>
    <dgm:cxn modelId="{486A02E8-9BD4-43AE-8E59-1C4F899AE620}" type="presParOf" srcId="{ACA2C99E-B38C-4DEB-8FAE-D01AC26EB0C4}" destId="{5745A403-A7B9-4E72-8378-8698FB3DB138}"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BF82BF-F27C-43E5-B6E8-F912A755C936}">
      <dsp:nvSpPr>
        <dsp:cNvPr id="0" name=""/>
        <dsp:cNvSpPr/>
      </dsp:nvSpPr>
      <dsp:spPr>
        <a:xfrm>
          <a:off x="0" y="4052828"/>
          <a:ext cx="7848872" cy="88665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0">
            <a:lnSpc>
              <a:spcPct val="90000"/>
            </a:lnSpc>
            <a:spcBef>
              <a:spcPct val="0"/>
            </a:spcBef>
            <a:spcAft>
              <a:spcPct val="35000"/>
            </a:spcAft>
          </a:pPr>
          <a:r>
            <a:rPr lang="ru-RU" sz="1500" i="1" kern="1200" dirty="0" smtClean="0"/>
            <a:t>Безотзывным</a:t>
          </a:r>
          <a:r>
            <a:rPr lang="ru-RU" sz="1500" kern="1200" dirty="0" smtClean="0"/>
            <a:t> считается аккредитив, который не может быть изменен или аннулирован без согласия получателя средств.</a:t>
          </a:r>
          <a:endParaRPr lang="ru-RU" sz="1500" kern="1200" dirty="0"/>
        </a:p>
      </dsp:txBody>
      <dsp:txXfrm>
        <a:off x="0" y="4052828"/>
        <a:ext cx="7848872" cy="886659"/>
      </dsp:txXfrm>
    </dsp:sp>
    <dsp:sp modelId="{E07CC3D6-DE7F-4E98-9243-64156DD78993}">
      <dsp:nvSpPr>
        <dsp:cNvPr id="0" name=""/>
        <dsp:cNvSpPr/>
      </dsp:nvSpPr>
      <dsp:spPr>
        <a:xfrm rot="10800000">
          <a:off x="0" y="2702445"/>
          <a:ext cx="7848872" cy="1363682"/>
        </a:xfrm>
        <a:prstGeom prst="upArrowCallout">
          <a:avLst/>
        </a:prstGeom>
        <a:solidFill>
          <a:schemeClr val="accent3">
            <a:hueOff val="-5608813"/>
            <a:satOff val="-2884"/>
            <a:lumOff val="-12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0">
            <a:lnSpc>
              <a:spcPct val="90000"/>
            </a:lnSpc>
            <a:spcBef>
              <a:spcPct val="0"/>
            </a:spcBef>
            <a:spcAft>
              <a:spcPct val="35000"/>
            </a:spcAft>
          </a:pPr>
          <a:r>
            <a:rPr lang="ru-RU" sz="1500" i="1" kern="1200" dirty="0" smtClean="0"/>
            <a:t>Отзывным</a:t>
          </a:r>
          <a:r>
            <a:rPr lang="ru-RU" sz="1500" kern="1200" dirty="0" smtClean="0"/>
            <a:t> признается аккредитив, который может быть изменен или отменен банком-эмитентом без предварительного уведомления получателя средств. Аккредитив является отзывным, если в нем не указано иное . </a:t>
          </a:r>
          <a:endParaRPr lang="ru-RU" sz="1500" kern="1200" dirty="0"/>
        </a:p>
      </dsp:txBody>
      <dsp:txXfrm rot="10800000">
        <a:off x="0" y="2702445"/>
        <a:ext cx="7848872" cy="886080"/>
      </dsp:txXfrm>
    </dsp:sp>
    <dsp:sp modelId="{26A71478-8E04-46B4-8C7D-3CFEED7ACBC9}">
      <dsp:nvSpPr>
        <dsp:cNvPr id="0" name=""/>
        <dsp:cNvSpPr/>
      </dsp:nvSpPr>
      <dsp:spPr>
        <a:xfrm rot="10800000">
          <a:off x="0" y="1352062"/>
          <a:ext cx="7848872" cy="1363682"/>
        </a:xfrm>
        <a:prstGeom prst="upArrowCallout">
          <a:avLst/>
        </a:prstGeom>
        <a:solidFill>
          <a:schemeClr val="accent3">
            <a:hueOff val="-11217627"/>
            <a:satOff val="-5768"/>
            <a:lumOff val="-24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0">
            <a:lnSpc>
              <a:spcPct val="90000"/>
            </a:lnSpc>
            <a:spcBef>
              <a:spcPct val="0"/>
            </a:spcBef>
            <a:spcAft>
              <a:spcPct val="35000"/>
            </a:spcAft>
          </a:pPr>
          <a:r>
            <a:rPr lang="ru-RU" sz="1500" kern="1200" dirty="0" smtClean="0"/>
            <a:t>В случае открытия </a:t>
          </a:r>
          <a:r>
            <a:rPr lang="ru-RU" sz="1500" i="1" kern="1200" dirty="0" smtClean="0"/>
            <a:t>непокрытого аккредитива </a:t>
          </a:r>
          <a:r>
            <a:rPr lang="ru-RU" sz="1500" kern="1200" dirty="0" smtClean="0"/>
            <a:t>исполняющему банку предоставляется право списывать всю сумму аккредитива с ведущегося у него счета банка-эмитента. </a:t>
          </a:r>
          <a:endParaRPr lang="ru-RU" sz="1500" kern="1200" dirty="0"/>
        </a:p>
      </dsp:txBody>
      <dsp:txXfrm rot="10800000">
        <a:off x="0" y="1352062"/>
        <a:ext cx="7848872" cy="886080"/>
      </dsp:txXfrm>
    </dsp:sp>
    <dsp:sp modelId="{5745A403-A7B9-4E72-8378-8698FB3DB138}">
      <dsp:nvSpPr>
        <dsp:cNvPr id="0" name=""/>
        <dsp:cNvSpPr/>
      </dsp:nvSpPr>
      <dsp:spPr>
        <a:xfrm rot="10800000">
          <a:off x="0" y="0"/>
          <a:ext cx="7848872" cy="1363682"/>
        </a:xfrm>
        <a:prstGeom prst="upArrowCallout">
          <a:avLst/>
        </a:prstGeom>
        <a:solidFill>
          <a:schemeClr val="accent3">
            <a:hueOff val="-16826440"/>
            <a:satOff val="-8652"/>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0">
            <a:lnSpc>
              <a:spcPct val="90000"/>
            </a:lnSpc>
            <a:spcBef>
              <a:spcPct val="0"/>
            </a:spcBef>
            <a:spcAft>
              <a:spcPct val="35000"/>
            </a:spcAft>
          </a:pPr>
          <a:r>
            <a:rPr lang="ru-RU" sz="1500" i="1" kern="1200" dirty="0" smtClean="0"/>
            <a:t>Покрытыми (депонированными)</a:t>
          </a:r>
          <a:r>
            <a:rPr lang="ru-RU" sz="1500" kern="1200" dirty="0" smtClean="0"/>
            <a:t> считаются аккредитивы, при открытии которых банк-эмитент перечисляет собственные средства плательщика или предоставленный ему кредит в распоряжение исполняющего банка. </a:t>
          </a:r>
          <a:endParaRPr lang="ru-RU" sz="1500" kern="1200" dirty="0"/>
        </a:p>
      </dsp:txBody>
      <dsp:txXfrm rot="10800000">
        <a:off x="0" y="0"/>
        <a:ext cx="7848872" cy="88608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p>
            <a:fld id="{D2D72C6F-52D1-448F-860A-D9B3017F4984}" type="datetimeFigureOut">
              <a:rPr lang="ru-RU" smtClean="0"/>
              <a:t>19.11.2020</a:t>
            </a:fld>
            <a:endParaRPr lang="ru-RU"/>
          </a:p>
        </p:txBody>
      </p:sp>
      <p:sp>
        <p:nvSpPr>
          <p:cNvPr id="20" name="Нижний колонтитул 19"/>
          <p:cNvSpPr>
            <a:spLocks noGrp="1"/>
          </p:cNvSpPr>
          <p:nvPr>
            <p:ph type="ftr" sz="quarter" idx="11"/>
          </p:nvPr>
        </p:nvSpPr>
        <p:spPr/>
        <p:txBody>
          <a:bodyPr/>
          <a:lstStyle/>
          <a:p>
            <a:endParaRPr lang="ru-RU"/>
          </a:p>
        </p:txBody>
      </p:sp>
      <p:sp>
        <p:nvSpPr>
          <p:cNvPr id="10" name="Номер слайда 9"/>
          <p:cNvSpPr>
            <a:spLocks noGrp="1"/>
          </p:cNvSpPr>
          <p:nvPr>
            <p:ph type="sldNum" sz="quarter" idx="12"/>
          </p:nvPr>
        </p:nvSpPr>
        <p:spPr/>
        <p:txBody>
          <a:bodyPr/>
          <a:lstStyle/>
          <a:p>
            <a:fld id="{5A580C00-7CF2-4827-8712-29DA6C534F00}"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transition>
    <p:pull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2D72C6F-52D1-448F-860A-D9B3017F4984}" type="datetimeFigureOut">
              <a:rPr lang="ru-RU" smtClean="0"/>
              <a:t>19.11.2020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A580C00-7CF2-4827-8712-29DA6C534F00}" type="slidenum">
              <a:rPr lang="ru-RU" smtClean="0"/>
              <a:t>‹#›</a:t>
            </a:fld>
            <a:endParaRPr lang="ru-RU"/>
          </a:p>
        </p:txBody>
      </p:sp>
    </p:spTree>
  </p:cSld>
  <p:clrMapOvr>
    <a:masterClrMapping/>
  </p:clrMapOvr>
  <p:transition>
    <p:pull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2D72C6F-52D1-448F-860A-D9B3017F4984}" type="datetimeFigureOut">
              <a:rPr lang="ru-RU" smtClean="0"/>
              <a:t>19.11.2020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A580C00-7CF2-4827-8712-29DA6C534F00}" type="slidenum">
              <a:rPr lang="ru-RU" smtClean="0"/>
              <a:t>‹#›</a:t>
            </a:fld>
            <a:endParaRPr lang="ru-RU"/>
          </a:p>
        </p:txBody>
      </p:sp>
    </p:spTree>
  </p:cSld>
  <p:clrMapOvr>
    <a:masterClrMapping/>
  </p:clrMapOvr>
  <p:transition>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2D72C6F-52D1-448F-860A-D9B3017F4984}" type="datetimeFigureOut">
              <a:rPr lang="ru-RU" smtClean="0"/>
              <a:t>19.11.2020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A580C00-7CF2-4827-8712-29DA6C534F00}" type="slidenum">
              <a:rPr lang="ru-RU" smtClean="0"/>
              <a:t>‹#›</a:t>
            </a:fld>
            <a:endParaRPr lang="ru-RU"/>
          </a:p>
        </p:txBody>
      </p:sp>
    </p:spTree>
  </p:cSld>
  <p:clrMapOvr>
    <a:masterClrMapping/>
  </p:clrMapOvr>
  <p:transition>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2D72C6F-52D1-448F-860A-D9B3017F4984}" type="datetimeFigureOut">
              <a:rPr lang="ru-RU" smtClean="0"/>
              <a:t>19.11.2020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A580C00-7CF2-4827-8712-29DA6C534F00}"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transition>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2D72C6F-52D1-448F-860A-D9B3017F4984}" type="datetimeFigureOut">
              <a:rPr lang="ru-RU" smtClean="0"/>
              <a:t>19.11.2020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A580C00-7CF2-4827-8712-29DA6C534F00}" type="slidenum">
              <a:rPr lang="ru-RU" smtClean="0"/>
              <a:t>‹#›</a:t>
            </a:fld>
            <a:endParaRPr lang="ru-RU"/>
          </a:p>
        </p:txBody>
      </p:sp>
    </p:spTree>
  </p:cSld>
  <p:clrMapOvr>
    <a:masterClrMapping/>
  </p:clrMapOvr>
  <p:transition>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2D72C6F-52D1-448F-860A-D9B3017F4984}" type="datetimeFigureOut">
              <a:rPr lang="ru-RU" smtClean="0"/>
              <a:t>19.11.2020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A580C00-7CF2-4827-8712-29DA6C534F00}" type="slidenum">
              <a:rPr lang="ru-RU" smtClean="0"/>
              <a:t>‹#›</a:t>
            </a:fld>
            <a:endParaRPr lang="ru-RU"/>
          </a:p>
        </p:txBody>
      </p:sp>
    </p:spTree>
  </p:cSld>
  <p:clrMapOvr>
    <a:masterClrMapping/>
  </p:clrMapOvr>
  <p:transition>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2D72C6F-52D1-448F-860A-D9B3017F4984}" type="datetimeFigureOut">
              <a:rPr lang="ru-RU" smtClean="0"/>
              <a:t>19.11.2020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A580C00-7CF2-4827-8712-29DA6C534F00}" type="slidenum">
              <a:rPr lang="ru-RU" smtClean="0"/>
              <a:t>‹#›</a:t>
            </a:fld>
            <a:endParaRPr lang="ru-RU"/>
          </a:p>
        </p:txBody>
      </p:sp>
    </p:spTree>
  </p:cSld>
  <p:clrMapOvr>
    <a:masterClrMapping/>
  </p:clrMapOvr>
  <p:transition>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D2D72C6F-52D1-448F-860A-D9B3017F4984}" type="datetimeFigureOut">
              <a:rPr lang="ru-RU" smtClean="0"/>
              <a:t>19.11.2020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A580C00-7CF2-4827-8712-29DA6C534F00}"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p:pull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2D72C6F-52D1-448F-860A-D9B3017F4984}" type="datetimeFigureOut">
              <a:rPr lang="ru-RU" smtClean="0"/>
              <a:t>19.11.2020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A580C00-7CF2-4827-8712-29DA6C534F00}" type="slidenum">
              <a:rPr lang="ru-RU" smtClean="0"/>
              <a:t>‹#›</a:t>
            </a:fld>
            <a:endParaRPr lang="ru-RU"/>
          </a:p>
        </p:txBody>
      </p:sp>
    </p:spTree>
  </p:cSld>
  <p:clrMapOvr>
    <a:masterClrMapping/>
  </p:clrMapOvr>
  <p:transition>
    <p:pull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D2D72C6F-52D1-448F-860A-D9B3017F4984}" type="datetimeFigureOut">
              <a:rPr lang="ru-RU" smtClean="0"/>
              <a:t>19.11.2020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A580C00-7CF2-4827-8712-29DA6C534F00}"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transition>
    <p:pull dir="r"/>
  </p:transition>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2D72C6F-52D1-448F-860A-D9B3017F4984}" type="datetimeFigureOut">
              <a:rPr lang="ru-RU" smtClean="0"/>
              <a:t>19.11.2020</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A580C00-7CF2-4827-8712-29DA6C534F00}"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pull dir="r"/>
  </p:transition>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8.jpeg"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9.jpeg"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0.jpeg"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1.jpeg"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diagramData" Target="../diagrams/data1.xml"  /><Relationship Id="rId3" Type="http://schemas.openxmlformats.org/officeDocument/2006/relationships/diagramLayout" Target="../diagrams/layout1.xml"  /><Relationship Id="rId4" Type="http://schemas.openxmlformats.org/officeDocument/2006/relationships/diagramQuickStyle" Target="../diagrams/quickStyle1.xml"  /><Relationship Id="rId5" Type="http://schemas.openxmlformats.org/officeDocument/2006/relationships/diagramColors" Target="../diagrams/colors1.xml"  /><Relationship Id="rId6" Type="http://schemas.microsoft.com/office/2007/relationships/diagramDrawing" Target="../diagrams/drawing1.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2.jpeg"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3.png"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4.jpeg"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5.png"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6.png"  /></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jpeg"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5.jpeg"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0"/>
          </p:nvPr>
        </p:nvSpPr>
        <p:spPr>
          <a:xfrm>
            <a:off x="1475656" y="1412776"/>
            <a:ext cx="7500664" cy="4572508"/>
          </a:xfrm>
        </p:spPr>
        <p:txBody>
          <a:bodyPr/>
          <a:lstStyle/>
          <a:p>
            <a:pPr lvl="0">
              <a:defRPr/>
            </a:pPr>
            <a:r>
              <a:rPr lang="ru-RU" b="1">
                <a:latin typeface="Arial"/>
                <a:cs typeface="Arial"/>
              </a:rPr>
              <a:t>Учет денежных средств на расчетном счете</a:t>
            </a:r>
            <a:endParaRPr lang="ru-RU" b="1">
              <a:latin typeface="Arial"/>
              <a:cs typeface="Arial"/>
            </a:endParaRPr>
          </a:p>
        </p:txBody>
      </p:sp>
      <p:sp>
        <p:nvSpPr>
          <p:cNvPr id="3" name="Подзаголовок 2"/>
          <p:cNvSpPr>
            <a:spLocks noGrp="1"/>
          </p:cNvSpPr>
          <p:nvPr>
            <p:ph type="subTitle" idx="1"/>
          </p:nvPr>
        </p:nvSpPr>
        <p:spPr>
          <a:xfrm>
            <a:off x="1432560" y="1850064"/>
            <a:ext cx="7399744" cy="282792"/>
          </a:xfrm>
        </p:spPr>
        <p:txBody>
          <a:bodyPr>
            <a:normAutofit fontScale="70000" lnSpcReduction="20000"/>
          </a:bodyPr>
          <a:lstStyle/>
          <a:p>
            <a:pPr lvl="0">
              <a:defRPr/>
            </a:pPr>
            <a:r>
              <a:rPr lang="ru-RU" altLang="en-US"/>
              <a:t>ИВАНОВА Елена Владимировна</a:t>
            </a:r>
            <a:endParaRPr lang="ru-RU" altLang="en-US"/>
          </a:p>
        </p:txBody>
      </p:sp>
      <p:sp>
        <p:nvSpPr>
          <p:cNvPr id="4" name="Прямоугольник 3"/>
          <p:cNvSpPr/>
          <p:nvPr/>
        </p:nvSpPr>
        <p:spPr>
          <a:xfrm>
            <a:off x="2195736" y="260648"/>
            <a:ext cx="5436096" cy="400110"/>
          </a:xfrm>
          <a:prstGeom prst="rect">
            <a:avLst/>
          </a:prstGeom>
        </p:spPr>
        <p:txBody>
          <a:bodyPr wrap="square">
            <a:spAutoFit/>
          </a:bodyPr>
          <a:lstStyle/>
          <a:p>
            <a:pPr algn="ctr">
              <a:defRPr/>
            </a:pPr>
            <a:endParaRPr lang="ru-RU" sz="2000">
              <a:latin typeface="Times New Roman"/>
            </a:endParaRPr>
          </a:p>
        </p:txBody>
      </p:sp>
      <p:sp>
        <p:nvSpPr>
          <p:cNvPr id="5" name="Прямоугольник 4"/>
          <p:cNvSpPr/>
          <p:nvPr/>
        </p:nvSpPr>
        <p:spPr>
          <a:xfrm>
            <a:off x="4355976" y="4365104"/>
            <a:ext cx="4572000" cy="400110"/>
          </a:xfrm>
          <a:prstGeom prst="rect">
            <a:avLst/>
          </a:prstGeom>
        </p:spPr>
        <p:txBody>
          <a:bodyPr>
            <a:spAutoFit/>
          </a:bodyPr>
          <a:lstStyle/>
          <a:p>
            <a:pPr algn="ctr">
              <a:defRPr/>
            </a:pPr>
            <a:r>
              <a:rPr lang="ru-RU" sz="2000">
                <a:latin typeface="Times New Roman"/>
                <a:cs typeface="Times New Roman"/>
              </a:rPr>
              <a:t>       </a:t>
            </a:r>
            <a:endParaRPr lang="ru-RU" sz="2000">
              <a:latin typeface="Times New Roman"/>
              <a:cs typeface="Times New Roman"/>
            </a:endParaRPr>
          </a:p>
        </p:txBody>
      </p:sp>
      <p:sp>
        <p:nvSpPr>
          <p:cNvPr id="6" name="Прямоугольник 5"/>
          <p:cNvSpPr/>
          <p:nvPr/>
        </p:nvSpPr>
        <p:spPr>
          <a:xfrm>
            <a:off x="4656347" y="5441158"/>
            <a:ext cx="3995936" cy="400110"/>
          </a:xfrm>
          <a:prstGeom prst="rect">
            <a:avLst/>
          </a:prstGeom>
        </p:spPr>
        <p:txBody>
          <a:bodyPr wrap="square">
            <a:spAutoFit/>
          </a:bodyPr>
          <a:lstStyle/>
          <a:p>
            <a:pPr lvl="0">
              <a:defRPr/>
            </a:pPr>
            <a:endParaRPr lang="ru-RU" sz="2000">
              <a:latin typeface="Times New Roman"/>
              <a:cs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p:pull dir="r"/>
      </p:transition>
    </mc:Choice>
    <mc:Fallback>
      <p:transition xmlns:mc="http://schemas.openxmlformats.org/markup-compatibility/2006" xmlns:hp="http://schemas.haansoft.com/office/presentation/8.0" mc:Ignorable="hp" hp:hslDur="5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43608" y="260648"/>
            <a:ext cx="8100392" cy="5987752"/>
          </a:xfrm>
        </p:spPr>
        <p:txBody>
          <a:bodyPr>
            <a:normAutofit lnSpcReduction="10000"/>
          </a:bodyPr>
          <a:lstStyle/>
          <a:p>
            <a:pPr>
              <a:buNone/>
            </a:pPr>
            <a:r>
              <a:rPr lang="ru-RU" sz="2400" dirty="0" smtClean="0">
                <a:latin typeface="Times New Roman" pitchFamily="18" charset="0"/>
                <a:cs typeface="Times New Roman" pitchFamily="18" charset="0"/>
              </a:rPr>
              <a:t>Платежными поручениями рассчитываются: </a:t>
            </a:r>
          </a:p>
          <a:p>
            <a:pPr>
              <a:buNone/>
            </a:pPr>
            <a:r>
              <a:rPr lang="ru-RU" sz="2400" dirty="0" smtClean="0">
                <a:latin typeface="Times New Roman" pitchFamily="18" charset="0"/>
                <a:cs typeface="Times New Roman" pitchFamily="18" charset="0"/>
              </a:rPr>
              <a:t>по взносам в бюджет</a:t>
            </a:r>
          </a:p>
          <a:p>
            <a:pPr>
              <a:buFont typeface="Wingdings" pitchFamily="2" charset="2"/>
              <a:buChar char="§"/>
            </a:pPr>
            <a:r>
              <a:rPr lang="ru-RU" sz="2000" dirty="0" smtClean="0">
                <a:latin typeface="Times New Roman" pitchFamily="18" charset="0"/>
                <a:cs typeface="Times New Roman" pitchFamily="18" charset="0"/>
              </a:rPr>
              <a:t> с органами страхования и социального обеспечения</a:t>
            </a:r>
          </a:p>
          <a:p>
            <a:pPr>
              <a:buFont typeface="Wingdings" pitchFamily="2" charset="2"/>
              <a:buChar char="§"/>
            </a:pPr>
            <a:r>
              <a:rPr lang="ru-RU" sz="2000" dirty="0" smtClean="0">
                <a:latin typeface="Times New Roman" pitchFamily="18" charset="0"/>
                <a:cs typeface="Times New Roman" pitchFamily="18" charset="0"/>
              </a:rPr>
              <a:t> при переводе заработной платы на счета работников в банк</a:t>
            </a:r>
          </a:p>
          <a:p>
            <a:pPr>
              <a:buFont typeface="Wingdings" pitchFamily="2" charset="2"/>
              <a:buChar char="§"/>
            </a:pPr>
            <a:r>
              <a:rPr lang="ru-RU" sz="2000" dirty="0" smtClean="0">
                <a:latin typeface="Times New Roman" pitchFamily="18" charset="0"/>
                <a:cs typeface="Times New Roman" pitchFamily="18" charset="0"/>
              </a:rPr>
              <a:t> при погашении задолженности</a:t>
            </a:r>
          </a:p>
          <a:p>
            <a:pPr>
              <a:buFont typeface="Wingdings" pitchFamily="2" charset="2"/>
              <a:buChar char="§"/>
            </a:pPr>
            <a:r>
              <a:rPr lang="ru-RU" sz="2000" dirty="0" smtClean="0">
                <a:latin typeface="Times New Roman" pitchFamily="18" charset="0"/>
                <a:cs typeface="Times New Roman" pitchFamily="18" charset="0"/>
              </a:rPr>
              <a:t>по предварительной и последующей оплаты счетов за товарно-материальные ценности</a:t>
            </a:r>
          </a:p>
          <a:p>
            <a:pPr>
              <a:buFont typeface="Wingdings" pitchFamily="2" charset="2"/>
              <a:buChar char="§"/>
            </a:pPr>
            <a:r>
              <a:rPr lang="ru-RU" sz="2000" dirty="0" smtClean="0">
                <a:latin typeface="Times New Roman" pitchFamily="18" charset="0"/>
                <a:cs typeface="Times New Roman" pitchFamily="18" charset="0"/>
              </a:rPr>
              <a:t>выполненные работы и услуги</a:t>
            </a:r>
          </a:p>
          <a:p>
            <a:pPr>
              <a:buNone/>
            </a:pPr>
            <a:endParaRPr lang="ru-RU" sz="2000" dirty="0" smtClean="0">
              <a:latin typeface="Times New Roman" pitchFamily="18" charset="0"/>
              <a:cs typeface="Times New Roman" pitchFamily="18" charset="0"/>
            </a:endParaRP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Платежные поручения предъявляются в банк в течение 10 дней со дня выписки (день выписки в расчет не принимается). С 1 июня 2003 г. все фирмы, перечисляя налоги, должны использовать новый бланк платежного поручения. Его форма утверждена Указанием Центрального банка РФ от 3 марта 2003 г. № 1256-У.</a:t>
            </a:r>
          </a:p>
          <a:p>
            <a:endParaRPr lang="ru-RU" dirty="0"/>
          </a:p>
        </p:txBody>
      </p:sp>
    </p:spTree>
  </p:cSld>
  <p:clrMapOvr>
    <a:masterClrMapping/>
  </p:clrMapOvr>
  <p:transition>
    <p:pull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87624" y="332656"/>
            <a:ext cx="7746064" cy="5915744"/>
          </a:xfrm>
        </p:spPr>
        <p:txBody>
          <a:bodyPr>
            <a:normAutofit/>
          </a:bodyPr>
          <a:lstStyle/>
          <a:p>
            <a:pPr>
              <a:buNone/>
            </a:pPr>
            <a:r>
              <a:rPr lang="ru-RU" sz="2000" b="1" i="1" dirty="0" smtClean="0">
                <a:latin typeface="Times New Roman" pitchFamily="18" charset="0"/>
                <a:cs typeface="Times New Roman" pitchFamily="18" charset="0"/>
              </a:rPr>
              <a:t>Расчеты платежными требованиями-поручениями </a:t>
            </a:r>
            <a:r>
              <a:rPr lang="ru-RU" sz="2000" dirty="0" smtClean="0">
                <a:latin typeface="Times New Roman" pitchFamily="18" charset="0"/>
                <a:cs typeface="Times New Roman" pitchFamily="18" charset="0"/>
              </a:rPr>
              <a:t>представляют собой банковскую операцию, посредством которой банк по поручению и за счет клиента на основании расчетных документов осуществляет действия по получению от плательщика платежа. При этом платежный инструмент (платежное требование-поручение) предъявляется получателем средств (взыскателем) к счету плательщика через систему банковских расчетов.</a:t>
            </a:r>
          </a:p>
          <a:p>
            <a:pPr>
              <a:buNone/>
            </a:pPr>
            <a:endParaRPr lang="ru-RU" sz="2000" dirty="0">
              <a:latin typeface="Times New Roman" pitchFamily="18" charset="0"/>
              <a:cs typeface="Times New Roman" pitchFamily="18" charset="0"/>
            </a:endParaRPr>
          </a:p>
        </p:txBody>
      </p:sp>
      <p:pic>
        <p:nvPicPr>
          <p:cNvPr id="7170" name="Picture 2" descr="C:\Users\Днс\Desktop\расчетный счет\98.jpg"/>
          <p:cNvPicPr>
            <a:picLocks noChangeAspect="1" noChangeArrowheads="1"/>
          </p:cNvPicPr>
          <p:nvPr/>
        </p:nvPicPr>
        <p:blipFill>
          <a:blip r:embed="rId2" cstate="print"/>
          <a:srcRect/>
          <a:stretch>
            <a:fillRect/>
          </a:stretch>
        </p:blipFill>
        <p:spPr bwMode="auto">
          <a:xfrm>
            <a:off x="2195736" y="3212976"/>
            <a:ext cx="5868813" cy="2938835"/>
          </a:xfrm>
          <a:prstGeom prst="rect">
            <a:avLst/>
          </a:prstGeom>
          <a:noFill/>
        </p:spPr>
      </p:pic>
    </p:spTree>
  </p:cSld>
  <p:clrMapOvr>
    <a:masterClrMapping/>
  </p:clrMapOvr>
  <p:transition>
    <p:pull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effectLst/>
                <a:latin typeface="Times New Roman" pitchFamily="18" charset="0"/>
                <a:cs typeface="Times New Roman" pitchFamily="18" charset="0"/>
              </a:rPr>
              <a:t>В платежном требовании обязательно указываются:</a:t>
            </a:r>
            <a:endParaRPr lang="ru-RU" sz="2800" dirty="0">
              <a:effectLst/>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buNone/>
            </a:pPr>
            <a:r>
              <a:rPr lang="ru-RU" sz="2000" dirty="0" smtClean="0">
                <a:latin typeface="Times New Roman" pitchFamily="18" charset="0"/>
                <a:cs typeface="Times New Roman" pitchFamily="18" charset="0"/>
              </a:rPr>
              <a:t>• условие оплаты;</a:t>
            </a:r>
          </a:p>
          <a:p>
            <a:pPr>
              <a:buNone/>
            </a:pPr>
            <a:r>
              <a:rPr lang="ru-RU" sz="2000" dirty="0" smtClean="0">
                <a:latin typeface="Times New Roman" pitchFamily="18" charset="0"/>
                <a:cs typeface="Times New Roman" pitchFamily="18" charset="0"/>
              </a:rPr>
              <a:t>• срок для акцепта;</a:t>
            </a:r>
          </a:p>
          <a:p>
            <a:pPr>
              <a:buNone/>
            </a:pPr>
            <a:r>
              <a:rPr lang="ru-RU" sz="2000" dirty="0" smtClean="0">
                <a:latin typeface="Times New Roman" pitchFamily="18" charset="0"/>
                <a:cs typeface="Times New Roman" pitchFamily="18" charset="0"/>
              </a:rPr>
              <a:t>• дата отсылки (вручения) плательщику предусмотренных договором документов в случае, если эти документы были отосланы (вручены) плательщику;</a:t>
            </a:r>
          </a:p>
          <a:p>
            <a:pPr>
              <a:buNone/>
            </a:pPr>
            <a:r>
              <a:rPr lang="ru-RU" sz="2000" dirty="0" smtClean="0">
                <a:latin typeface="Times New Roman" pitchFamily="18" charset="0"/>
                <a:cs typeface="Times New Roman" pitchFamily="18" charset="0"/>
              </a:rPr>
              <a:t>• наименование товара (выполненных работ, оказанных услуг), номер и дата договора, номера документов, подтверждающих поставку товара (выполнение работ, оказания услуг), дата поставки товара (выполнение работ, оказания услуг), способ поставки товара.</a:t>
            </a:r>
          </a:p>
          <a:p>
            <a:pPr>
              <a:buNone/>
            </a:pPr>
            <a:r>
              <a:rPr lang="ru-RU" dirty="0" smtClean="0"/>
              <a:t> </a:t>
            </a:r>
            <a:r>
              <a:rPr lang="ru-RU" sz="2000" dirty="0" smtClean="0">
                <a:latin typeface="Times New Roman" pitchFamily="18" charset="0"/>
                <a:cs typeface="Times New Roman" pitchFamily="18" charset="0"/>
              </a:rPr>
              <a:t>Акцепт — согласие на оплату.</a:t>
            </a:r>
            <a:endParaRPr lang="ru-RU" sz="2000" dirty="0">
              <a:latin typeface="Times New Roman" pitchFamily="18" charset="0"/>
              <a:cs typeface="Times New Roman" pitchFamily="18" charset="0"/>
            </a:endParaRPr>
          </a:p>
        </p:txBody>
      </p:sp>
    </p:spTree>
  </p:cSld>
  <p:clrMapOvr>
    <a:masterClrMapping/>
  </p:clrMapOvr>
  <p:transition>
    <p:pull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87624" y="188640"/>
            <a:ext cx="7746064" cy="6059760"/>
          </a:xfrm>
        </p:spPr>
        <p:txBody>
          <a:bodyPr>
            <a:normAutofit/>
          </a:bodyPr>
          <a:lstStyle/>
          <a:p>
            <a:pPr>
              <a:buNone/>
            </a:pPr>
            <a:r>
              <a:rPr lang="ru-RU" sz="2000" dirty="0" smtClean="0">
                <a:latin typeface="Times New Roman" pitchFamily="18" charset="0"/>
                <a:cs typeface="Times New Roman" pitchFamily="18" charset="0"/>
              </a:rPr>
              <a:t>Срок для акцепта платежных требований определяется сторонами по основному договору. При этом срок для акцепта должен быть не менее трех рабочих дней. Плательщик вправе отказаться полностью или частично от акцепта платежных требований по основаниям, предусмотренным в основном договоре, в том числе в случае несоответствия применяемой формы расчетов по заключенному договору. Исполняющий банк оплачивает платежное требование-поручение только при получении от плательщика акцепта.</a:t>
            </a:r>
          </a:p>
          <a:p>
            <a:pPr>
              <a:buNone/>
            </a:pPr>
            <a:endParaRPr lang="ru-RU" sz="2000" dirty="0" smtClean="0">
              <a:latin typeface="Times New Roman" pitchFamily="18" charset="0"/>
              <a:cs typeface="Times New Roman" pitchFamily="18" charset="0"/>
            </a:endParaRPr>
          </a:p>
        </p:txBody>
      </p:sp>
      <p:pic>
        <p:nvPicPr>
          <p:cNvPr id="8194" name="Picture 2" descr="C:\Users\Днс\Desktop\расчетный счет\b97df3a9d059345483a2c081ca.jpg"/>
          <p:cNvPicPr>
            <a:picLocks noChangeAspect="1" noChangeArrowheads="1"/>
          </p:cNvPicPr>
          <p:nvPr/>
        </p:nvPicPr>
        <p:blipFill>
          <a:blip r:embed="rId2" cstate="print"/>
          <a:srcRect/>
          <a:stretch>
            <a:fillRect/>
          </a:stretch>
        </p:blipFill>
        <p:spPr bwMode="auto">
          <a:xfrm>
            <a:off x="2411760" y="3284984"/>
            <a:ext cx="5832648" cy="3133725"/>
          </a:xfrm>
          <a:prstGeom prst="rect">
            <a:avLst/>
          </a:prstGeom>
          <a:noFill/>
        </p:spPr>
      </p:pic>
    </p:spTree>
  </p:cSld>
  <p:clrMapOvr>
    <a:masterClrMapping/>
  </p:clrMapOvr>
  <p:transition>
    <p:pull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259632" y="260648"/>
            <a:ext cx="7674056" cy="5987752"/>
          </a:xfrm>
        </p:spPr>
        <p:txBody>
          <a:bodyPr>
            <a:normAutofit/>
          </a:bodyPr>
          <a:lstStyle/>
          <a:p>
            <a:pPr>
              <a:buNone/>
            </a:pPr>
            <a:r>
              <a:rPr lang="ru-RU" sz="2000" dirty="0" smtClean="0">
                <a:latin typeface="Times New Roman" pitchFamily="18" charset="0"/>
                <a:cs typeface="Times New Roman" pitchFamily="18" charset="0"/>
              </a:rPr>
              <a:t>Отказ плательщика от акцепта платежного требования оформляется заявлением об отказе от акцепта установленной формы, составленным в трех экземплярах. Первый и второй экземпляры заявления оформляются подписями должностных лиц, имеющих право подписи расчетных документов, и оттиском печати плательщика. При неполучении в установленный срок отказа от акцепта платежных требований они считаются акцептованными</a:t>
            </a:r>
            <a:endParaRPr lang="ru-RU" sz="2000" dirty="0">
              <a:latin typeface="Times New Roman" pitchFamily="18" charset="0"/>
              <a:cs typeface="Times New Roman" pitchFamily="18" charset="0"/>
            </a:endParaRPr>
          </a:p>
        </p:txBody>
      </p:sp>
      <p:pic>
        <p:nvPicPr>
          <p:cNvPr id="9218" name="Picture 2" descr="C:\Users\Днс\Desktop\расчетный счет\uchet_kassovih_operacij_osnovnie_ponyatiya-3.jpg"/>
          <p:cNvPicPr>
            <a:picLocks noChangeAspect="1" noChangeArrowheads="1"/>
          </p:cNvPicPr>
          <p:nvPr/>
        </p:nvPicPr>
        <p:blipFill>
          <a:blip r:embed="rId2" cstate="print"/>
          <a:srcRect/>
          <a:stretch>
            <a:fillRect/>
          </a:stretch>
        </p:blipFill>
        <p:spPr bwMode="auto">
          <a:xfrm>
            <a:off x="1115616" y="2636912"/>
            <a:ext cx="8028384" cy="4221088"/>
          </a:xfrm>
          <a:prstGeom prst="rect">
            <a:avLst/>
          </a:prstGeom>
          <a:noFill/>
        </p:spPr>
      </p:pic>
    </p:spTree>
  </p:cSld>
  <p:clrMapOvr>
    <a:masterClrMapping/>
  </p:clrMapOvr>
  <p:transition>
    <p:pull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331640" y="404664"/>
            <a:ext cx="7602048" cy="5843736"/>
          </a:xfrm>
        </p:spPr>
        <p:txBody>
          <a:bodyPr>
            <a:normAutofit/>
          </a:bodyPr>
          <a:lstStyle/>
          <a:p>
            <a:pPr>
              <a:buNone/>
            </a:pPr>
            <a:r>
              <a:rPr lang="ru-RU" sz="2400" b="1" i="1" dirty="0" smtClean="0">
                <a:latin typeface="Times New Roman" pitchFamily="18" charset="0"/>
                <a:cs typeface="Times New Roman" pitchFamily="18" charset="0"/>
              </a:rPr>
              <a:t>Аккредитивная форма расчетов.</a:t>
            </a:r>
            <a:r>
              <a:rPr lang="ru-RU" sz="2400" dirty="0" smtClean="0">
                <a:latin typeface="Times New Roman" pitchFamily="18" charset="0"/>
                <a:cs typeface="Times New Roman" pitchFamily="18" charset="0"/>
              </a:rPr>
              <a:t> </a:t>
            </a:r>
          </a:p>
          <a:p>
            <a:pPr>
              <a:buNone/>
            </a:pPr>
            <a:r>
              <a:rPr lang="ru-RU" sz="2000" dirty="0" smtClean="0">
                <a:latin typeface="Times New Roman" pitchFamily="18" charset="0"/>
                <a:cs typeface="Times New Roman" pitchFamily="18" charset="0"/>
              </a:rPr>
              <a:t>Аккредитив представляет собой условное денежное обязательство, принимаемое банком (банк-эмитент) по поручению плательщика, произвести платежи в пользу получателя средств по предъявлении последним документов, соответствующих условиям аккредитива, или предоставить полномочия другому банку (исполняющий банк) произвести такие платежи. Аккредитив предназначен для расчетов с одним получателем средств. Порядок расчетов по аккредитиву устанавливается в договоре. Платеж по аккредитиву производится в безналичном порядке путем перечисления суммы аккредитива на счет получателя средств. Допускаются частичные платежи по аккредитиву.</a:t>
            </a:r>
            <a:endParaRPr lang="ru-RU" sz="2000" dirty="0">
              <a:latin typeface="Times New Roman" pitchFamily="18" charset="0"/>
              <a:cs typeface="Times New Roman" pitchFamily="18" charset="0"/>
            </a:endParaRPr>
          </a:p>
        </p:txBody>
      </p:sp>
      <p:pic>
        <p:nvPicPr>
          <p:cNvPr id="10242" name="Picture 2" descr="C:\Users\Днс\Desktop\расчетный счет\121713_2037_1.png"/>
          <p:cNvPicPr>
            <a:picLocks noChangeAspect="1" noChangeArrowheads="1"/>
          </p:cNvPicPr>
          <p:nvPr/>
        </p:nvPicPr>
        <p:blipFill>
          <a:blip r:embed="rId2" cstate="print"/>
          <a:srcRect/>
          <a:stretch>
            <a:fillRect/>
          </a:stretch>
        </p:blipFill>
        <p:spPr bwMode="auto">
          <a:xfrm>
            <a:off x="3415755" y="4399582"/>
            <a:ext cx="5728245" cy="2458418"/>
          </a:xfrm>
          <a:prstGeom prst="rect">
            <a:avLst/>
          </a:prstGeom>
          <a:noFill/>
        </p:spPr>
      </p:pic>
    </p:spTree>
  </p:cSld>
  <p:clrMapOvr>
    <a:masterClrMapping/>
  </p:clrMapOvr>
  <p:transition>
    <p:pull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b="1" dirty="0" smtClean="0">
                <a:effectLst/>
                <a:latin typeface="Times New Roman" pitchFamily="18" charset="0"/>
                <a:cs typeface="Times New Roman" pitchFamily="18" charset="0"/>
              </a:rPr>
              <a:t>Существуют следующие виды аккредитивов:</a:t>
            </a:r>
            <a:r>
              <a:rPr lang="ru-RU" dirty="0" smtClean="0"/>
              <a:t/>
            </a:r>
            <a:br>
              <a:rPr lang="ru-RU" dirty="0" smtClean="0"/>
            </a:br>
            <a:endParaRPr lang="ru-RU" dirty="0"/>
          </a:p>
        </p:txBody>
      </p:sp>
      <p:sp>
        <p:nvSpPr>
          <p:cNvPr id="3" name="Содержимое 2"/>
          <p:cNvSpPr>
            <a:spLocks noGrp="1"/>
          </p:cNvSpPr>
          <p:nvPr>
            <p:ph idx="1"/>
          </p:nvPr>
        </p:nvSpPr>
        <p:spPr>
          <a:xfrm>
            <a:off x="1187624" y="908720"/>
            <a:ext cx="7746064" cy="5339680"/>
          </a:xfrm>
        </p:spPr>
        <p:txBody>
          <a:bodyPr/>
          <a:lstStyle/>
          <a:p>
            <a:pPr>
              <a:buNone/>
            </a:pPr>
            <a:r>
              <a:rPr lang="ru-RU" sz="2000" dirty="0" smtClean="0">
                <a:latin typeface="Times New Roman" pitchFamily="18" charset="0"/>
                <a:cs typeface="Times New Roman" pitchFamily="18" charset="0"/>
              </a:rPr>
              <a:t>• покрытые (депонированные) или непокрытые (гарантированные);</a:t>
            </a:r>
          </a:p>
          <a:p>
            <a:pPr>
              <a:buNone/>
            </a:pPr>
            <a:r>
              <a:rPr lang="ru-RU" sz="2000" dirty="0" smtClean="0">
                <a:latin typeface="Times New Roman" pitchFamily="18" charset="0"/>
                <a:cs typeface="Times New Roman" pitchFamily="18" charset="0"/>
              </a:rPr>
              <a:t>• отзывные или безотзывные.</a:t>
            </a:r>
          </a:p>
          <a:p>
            <a:endParaRPr lang="ru-RU" dirty="0"/>
          </a:p>
        </p:txBody>
      </p:sp>
      <p:graphicFrame>
        <p:nvGraphicFramePr>
          <p:cNvPr id="5" name="Схема 4"/>
          <p:cNvGraphicFramePr/>
          <p:nvPr/>
        </p:nvGraphicFramePr>
        <p:xfrm>
          <a:off x="1115616" y="1772816"/>
          <a:ext cx="7848872" cy="49411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pull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87624" y="332656"/>
            <a:ext cx="7746064" cy="5915744"/>
          </a:xfrm>
        </p:spPr>
        <p:txBody>
          <a:bodyPr>
            <a:normAutofit/>
          </a:bodyPr>
          <a:lstStyle/>
          <a:p>
            <a:pPr>
              <a:buNone/>
            </a:pPr>
            <a:r>
              <a:rPr lang="ru-RU" sz="4400" b="1" i="1" dirty="0" smtClean="0">
                <a:latin typeface="Times New Roman" pitchFamily="18" charset="0"/>
                <a:cs typeface="Times New Roman" pitchFamily="18" charset="0"/>
              </a:rPr>
              <a:t>Расчеты чеками</a:t>
            </a:r>
            <a:r>
              <a:rPr lang="ru-RU" sz="4400" dirty="0" smtClean="0">
                <a:latin typeface="Times New Roman" pitchFamily="18" charset="0"/>
                <a:cs typeface="Times New Roman" pitchFamily="18" charset="0"/>
              </a:rPr>
              <a:t>.</a:t>
            </a:r>
          </a:p>
          <a:p>
            <a:pPr>
              <a:buNone/>
            </a:pPr>
            <a:r>
              <a:rPr lang="ru-RU" sz="24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Чек </a:t>
            </a:r>
            <a:r>
              <a:rPr lang="ru-RU" sz="2000" dirty="0" smtClean="0">
                <a:latin typeface="Times New Roman" pitchFamily="18" charset="0"/>
                <a:cs typeface="Times New Roman" pitchFamily="18" charset="0"/>
              </a:rPr>
              <a:t>– ценная бумага, содержащая ничем не обусловленное распоряжение чекодателя банку провести платеж указанной в чеке суммы чекодержателю. </a:t>
            </a:r>
          </a:p>
          <a:p>
            <a:pPr>
              <a:buNone/>
            </a:pPr>
            <a:r>
              <a:rPr lang="ru-RU" sz="2000" b="1" dirty="0" smtClean="0">
                <a:latin typeface="Times New Roman" pitchFamily="18" charset="0"/>
                <a:cs typeface="Times New Roman" pitchFamily="18" charset="0"/>
              </a:rPr>
              <a:t>Чекодателем </a:t>
            </a:r>
            <a:r>
              <a:rPr lang="ru-RU" sz="2000" dirty="0" smtClean="0">
                <a:latin typeface="Times New Roman" pitchFamily="18" charset="0"/>
                <a:cs typeface="Times New Roman" pitchFamily="18" charset="0"/>
              </a:rPr>
              <a:t>является лицо (юридическое или физическое), имеющее денежные средства в банке, которыми оно вправе распоряжаться путем выставления чеков; </a:t>
            </a:r>
          </a:p>
          <a:p>
            <a:pPr>
              <a:buNone/>
            </a:pPr>
            <a:r>
              <a:rPr lang="ru-RU" sz="2000" b="1" dirty="0" smtClean="0">
                <a:latin typeface="Times New Roman" pitchFamily="18" charset="0"/>
                <a:cs typeface="Times New Roman" pitchFamily="18" charset="0"/>
              </a:rPr>
              <a:t>Чекодержателем</a:t>
            </a:r>
            <a:r>
              <a:rPr lang="ru-RU" sz="2000" dirty="0" smtClean="0">
                <a:latin typeface="Times New Roman" pitchFamily="18" charset="0"/>
                <a:cs typeface="Times New Roman" pitchFamily="18" charset="0"/>
              </a:rPr>
              <a:t> – лицо (юридическое или физическое), в пользу которого выдан чек; плательщиком – банк, в котором находятся денежные средства чекодателя.</a:t>
            </a:r>
          </a:p>
          <a:p>
            <a:pPr>
              <a:buNone/>
            </a:pPr>
            <a:endParaRPr lang="ru-RU" dirty="0"/>
          </a:p>
        </p:txBody>
      </p:sp>
      <p:pic>
        <p:nvPicPr>
          <p:cNvPr id="11266" name="Picture 2" descr="C:\Users\Днс\Desktop\расчетный счет\i (2).jpg"/>
          <p:cNvPicPr>
            <a:picLocks noChangeAspect="1" noChangeArrowheads="1"/>
          </p:cNvPicPr>
          <p:nvPr/>
        </p:nvPicPr>
        <p:blipFill>
          <a:blip r:embed="rId2" cstate="print"/>
          <a:srcRect/>
          <a:stretch>
            <a:fillRect/>
          </a:stretch>
        </p:blipFill>
        <p:spPr bwMode="auto">
          <a:xfrm>
            <a:off x="2483768" y="4409728"/>
            <a:ext cx="5328592" cy="2448272"/>
          </a:xfrm>
          <a:prstGeom prst="rect">
            <a:avLst/>
          </a:prstGeom>
          <a:noFill/>
        </p:spPr>
      </p:pic>
    </p:spTree>
  </p:cSld>
  <p:clrMapOvr>
    <a:masterClrMapping/>
  </p:clrMapOvr>
  <p:transition>
    <p:pull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35608" y="404664"/>
            <a:ext cx="7498080" cy="5843736"/>
          </a:xfrm>
        </p:spPr>
        <p:txBody>
          <a:bodyPr>
            <a:normAutofit lnSpcReduction="10000"/>
          </a:bodyPr>
          <a:lstStyle/>
          <a:p>
            <a:pPr>
              <a:buNone/>
            </a:pPr>
            <a:r>
              <a:rPr lang="ru-RU" dirty="0" smtClean="0">
                <a:latin typeface="Times New Roman" pitchFamily="18" charset="0"/>
                <a:cs typeface="Times New Roman" pitchFamily="18" charset="0"/>
              </a:rPr>
              <a:t>Различают чеки :</a:t>
            </a:r>
          </a:p>
          <a:p>
            <a:pPr>
              <a:buNone/>
            </a:pPr>
            <a:r>
              <a:rPr lang="ru-RU" sz="2200" dirty="0" smtClean="0">
                <a:latin typeface="Times New Roman" pitchFamily="18" charset="0"/>
                <a:cs typeface="Times New Roman" pitchFamily="18" charset="0"/>
              </a:rPr>
              <a:t> </a:t>
            </a:r>
            <a:r>
              <a:rPr lang="ru-RU" sz="2200" i="1" dirty="0" smtClean="0">
                <a:latin typeface="Times New Roman" pitchFamily="18" charset="0"/>
                <a:cs typeface="Times New Roman" pitchFamily="18" charset="0"/>
              </a:rPr>
              <a:t>Именной</a:t>
            </a:r>
            <a:r>
              <a:rPr lang="ru-RU" sz="2200" dirty="0" smtClean="0">
                <a:latin typeface="Times New Roman" pitchFamily="18" charset="0"/>
                <a:cs typeface="Times New Roman" pitchFamily="18" charset="0"/>
              </a:rPr>
              <a:t> – выписывается на определенное лицо и не подлежит передаче.</a:t>
            </a:r>
          </a:p>
          <a:p>
            <a:pPr>
              <a:buNone/>
            </a:pPr>
            <a:r>
              <a:rPr lang="ru-RU" sz="2200" dirty="0" smtClean="0">
                <a:latin typeface="Times New Roman" pitchFamily="18" charset="0"/>
                <a:cs typeface="Times New Roman" pitchFamily="18" charset="0"/>
              </a:rPr>
              <a:t> </a:t>
            </a:r>
            <a:r>
              <a:rPr lang="ru-RU" sz="2200" i="1" dirty="0" smtClean="0">
                <a:latin typeface="Times New Roman" pitchFamily="18" charset="0"/>
                <a:cs typeface="Times New Roman" pitchFamily="18" charset="0"/>
              </a:rPr>
              <a:t>Чек на предъявителя </a:t>
            </a:r>
            <a:r>
              <a:rPr lang="ru-RU" sz="2200" dirty="0" smtClean="0">
                <a:latin typeface="Times New Roman" pitchFamily="18" charset="0"/>
                <a:cs typeface="Times New Roman" pitchFamily="18" charset="0"/>
              </a:rPr>
              <a:t>передается от одного лица к другому путем простого вручения. </a:t>
            </a:r>
          </a:p>
          <a:p>
            <a:pPr>
              <a:buNone/>
            </a:pPr>
            <a:r>
              <a:rPr lang="ru-RU" sz="2200" i="1" dirty="0" smtClean="0">
                <a:latin typeface="Times New Roman" pitchFamily="18" charset="0"/>
                <a:cs typeface="Times New Roman" pitchFamily="18" charset="0"/>
              </a:rPr>
              <a:t>Ордерный чек </a:t>
            </a:r>
            <a:r>
              <a:rPr lang="ru-RU" sz="2200" dirty="0" smtClean="0">
                <a:latin typeface="Times New Roman" pitchFamily="18" charset="0"/>
                <a:cs typeface="Times New Roman" pitchFamily="18" charset="0"/>
              </a:rPr>
              <a:t>может передаваться посредством передаточной подписи (индоссамента).</a:t>
            </a:r>
          </a:p>
          <a:p>
            <a:pPr>
              <a:buNone/>
            </a:pPr>
            <a:r>
              <a:rPr lang="ru-RU" sz="2200" dirty="0" smtClean="0">
                <a:latin typeface="Times New Roman" pitchFamily="18" charset="0"/>
                <a:cs typeface="Times New Roman" pitchFamily="18" charset="0"/>
              </a:rPr>
              <a:t>Платеж по чеку может быть гарантирован полностью или частично посредством аваля, который проставляется на лицевой стороне чека с указанием, кем и на кого он дан. </a:t>
            </a:r>
          </a:p>
          <a:p>
            <a:pPr>
              <a:buNone/>
            </a:pPr>
            <a:r>
              <a:rPr lang="ru-RU" sz="2200" i="1" dirty="0" smtClean="0">
                <a:latin typeface="Times New Roman" pitchFamily="18" charset="0"/>
                <a:cs typeface="Times New Roman" pitchFamily="18" charset="0"/>
              </a:rPr>
              <a:t>Аваль</a:t>
            </a:r>
            <a:r>
              <a:rPr lang="ru-RU" sz="2200" dirty="0" smtClean="0">
                <a:latin typeface="Times New Roman" pitchFamily="18" charset="0"/>
                <a:cs typeface="Times New Roman" pitchFamily="18" charset="0"/>
              </a:rPr>
              <a:t>– это дополнительная гарантия того, что платеж будет осуществлен.</a:t>
            </a:r>
          </a:p>
          <a:p>
            <a:pPr>
              <a:buNone/>
            </a:pPr>
            <a:r>
              <a:rPr lang="ru-RU" sz="2200" dirty="0" smtClean="0">
                <a:latin typeface="Times New Roman" pitchFamily="18" charset="0"/>
                <a:cs typeface="Times New Roman" pitchFamily="18" charset="0"/>
              </a:rPr>
              <a:t>С позиции получения денег чеки подразделяются на денежные и расчетные:</a:t>
            </a:r>
          </a:p>
          <a:p>
            <a:pPr>
              <a:buNone/>
            </a:pPr>
            <a:r>
              <a:rPr lang="ru-RU" sz="2200" dirty="0" smtClean="0">
                <a:latin typeface="Times New Roman" pitchFamily="18" charset="0"/>
                <a:cs typeface="Times New Roman" pitchFamily="18" charset="0"/>
              </a:rPr>
              <a:t> денежные – для получения денег в банке; </a:t>
            </a:r>
          </a:p>
          <a:p>
            <a:pPr>
              <a:buNone/>
            </a:pPr>
            <a:r>
              <a:rPr lang="ru-RU" sz="2200" dirty="0" smtClean="0">
                <a:latin typeface="Times New Roman" pitchFamily="18" charset="0"/>
                <a:cs typeface="Times New Roman" pitchFamily="18" charset="0"/>
              </a:rPr>
              <a:t>расчетные – применяются для безналичных расчетов.</a:t>
            </a:r>
          </a:p>
          <a:p>
            <a:endParaRPr lang="ru-RU" sz="2200" dirty="0"/>
          </a:p>
        </p:txBody>
      </p:sp>
    </p:spTree>
  </p:cSld>
  <p:clrMapOvr>
    <a:masterClrMapping/>
  </p:clrMapOvr>
  <p:transition>
    <p:pull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0"/>
            <a:ext cx="7498080" cy="1143000"/>
          </a:xfrm>
        </p:spPr>
        <p:txBody>
          <a:bodyPr>
            <a:normAutofit/>
          </a:bodyPr>
          <a:lstStyle/>
          <a:p>
            <a:r>
              <a:rPr lang="ru-RU" sz="2400" b="1" i="1" dirty="0" smtClean="0">
                <a:effectLst/>
                <a:latin typeface="Times New Roman" pitchFamily="18" charset="0"/>
                <a:cs typeface="Times New Roman" pitchFamily="18" charset="0"/>
              </a:rPr>
              <a:t>Расчеты по инкассо</a:t>
            </a:r>
            <a:endParaRPr lang="ru-RU" sz="2400" dirty="0">
              <a:effectLst/>
            </a:endParaRPr>
          </a:p>
        </p:txBody>
      </p:sp>
      <p:sp>
        <p:nvSpPr>
          <p:cNvPr id="3" name="Содержимое 2"/>
          <p:cNvSpPr>
            <a:spLocks noGrp="1"/>
          </p:cNvSpPr>
          <p:nvPr>
            <p:ph idx="1"/>
          </p:nvPr>
        </p:nvSpPr>
        <p:spPr>
          <a:xfrm>
            <a:off x="1259632" y="908720"/>
            <a:ext cx="7674056" cy="5339680"/>
          </a:xfrm>
        </p:spPr>
        <p:txBody>
          <a:bodyPr>
            <a:normAutofit/>
          </a:bodyPr>
          <a:lstStyle/>
          <a:p>
            <a:pPr>
              <a:buNone/>
            </a:pPr>
            <a:r>
              <a:rPr lang="ru-RU" sz="2000" dirty="0" smtClean="0">
                <a:latin typeface="Times New Roman" pitchFamily="18" charset="0"/>
                <a:cs typeface="Times New Roman" pitchFamily="18" charset="0"/>
              </a:rPr>
              <a:t>Служат документом для бесспорного списания средств с расчетного счета организации (ст. 874, 875 ГК РФ).</a:t>
            </a:r>
          </a:p>
          <a:p>
            <a:pPr>
              <a:buNone/>
            </a:pPr>
            <a:r>
              <a:rPr lang="ru-RU" sz="2000" dirty="0" smtClean="0">
                <a:latin typeface="Times New Roman" pitchFamily="18" charset="0"/>
                <a:cs typeface="Times New Roman" pitchFamily="18" charset="0"/>
              </a:rPr>
              <a:t> Без согласия организации в бесспорном порядке списываются денежные средства по инкассо в соответствии с решением Государственного арбитража, народного суда, налоговых или иных финансовых органов (недоимки, пени по налогам и сборам), списание таможенными органами сумм таможенных платежей и пеней, в иных случаях, предусмотренных договором между банком и клиентом. </a:t>
            </a:r>
          </a:p>
          <a:p>
            <a:pPr>
              <a:buNone/>
            </a:pPr>
            <a:r>
              <a:rPr lang="ru-RU" sz="2000" dirty="0" smtClean="0">
                <a:latin typeface="Times New Roman" pitchFamily="18" charset="0"/>
                <a:cs typeface="Times New Roman" pitchFamily="18" charset="0"/>
              </a:rPr>
              <a:t>В </a:t>
            </a:r>
            <a:r>
              <a:rPr lang="ru-RU" sz="2000" dirty="0" err="1" smtClean="0">
                <a:latin typeface="Times New Roman" pitchFamily="18" charset="0"/>
                <a:cs typeface="Times New Roman" pitchFamily="18" charset="0"/>
              </a:rPr>
              <a:t>безакцептном</a:t>
            </a:r>
            <a:r>
              <a:rPr lang="ru-RU" sz="2000" dirty="0" smtClean="0">
                <a:latin typeface="Times New Roman" pitchFamily="18" charset="0"/>
                <a:cs typeface="Times New Roman" pitchFamily="18" charset="0"/>
              </a:rPr>
              <a:t> порядке оплачиваются счета </a:t>
            </a:r>
            <a:r>
              <a:rPr lang="ru-RU" sz="2000" dirty="0" err="1" smtClean="0">
                <a:latin typeface="Times New Roman" pitchFamily="18" charset="0"/>
                <a:cs typeface="Times New Roman" pitchFamily="18" charset="0"/>
              </a:rPr>
              <a:t>энергоснабжающих</a:t>
            </a:r>
            <a:r>
              <a:rPr lang="ru-RU" sz="2000" dirty="0" smtClean="0">
                <a:latin typeface="Times New Roman" pitchFamily="18" charset="0"/>
                <a:cs typeface="Times New Roman" pitchFamily="18" charset="0"/>
              </a:rPr>
              <a:t>, теплоснабжающих и водопроводно-канализационных организаций.</a:t>
            </a:r>
            <a:endParaRPr lang="ru-RU" sz="2000" dirty="0">
              <a:latin typeface="Times New Roman" pitchFamily="18" charset="0"/>
              <a:cs typeface="Times New Roman" pitchFamily="18" charset="0"/>
            </a:endParaRPr>
          </a:p>
        </p:txBody>
      </p:sp>
    </p:spTree>
  </p:cSld>
  <p:clrMapOvr>
    <a:masterClrMapping/>
  </p:clrMapOvr>
  <p:transition>
    <p:pull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115616" y="1447800"/>
            <a:ext cx="7818072" cy="4800600"/>
          </a:xfrm>
        </p:spPr>
        <p:txBody>
          <a:bodyPr>
            <a:normAutofit/>
          </a:bodyPr>
          <a:lstStyle/>
          <a:p>
            <a:pPr>
              <a:buNone/>
            </a:pPr>
            <a:r>
              <a:rPr lang="ru-RU" sz="2000" dirty="0" smtClean="0">
                <a:latin typeface="Times New Roman" pitchFamily="18" charset="0"/>
                <a:cs typeface="Times New Roman" pitchFamily="18" charset="0"/>
              </a:rPr>
              <a:t>Каждая организация вправе открывать в любом банке расчетные и другие счета для хранения свободных денежных средств и осуществления всех видов расчетных, кредитных и кассовых операций.</a:t>
            </a:r>
          </a:p>
          <a:p>
            <a:pPr>
              <a:buNone/>
            </a:pPr>
            <a:endParaRPr lang="ru-RU" sz="2000" dirty="0">
              <a:latin typeface="Times New Roman" pitchFamily="18" charset="0"/>
              <a:cs typeface="Times New Roman" pitchFamily="18" charset="0"/>
            </a:endParaRPr>
          </a:p>
        </p:txBody>
      </p:sp>
      <p:pic>
        <p:nvPicPr>
          <p:cNvPr id="1026" name="Picture 2" descr="C:\Users\Днс\Desktop\расчетный счет\000069.jpg"/>
          <p:cNvPicPr>
            <a:picLocks noChangeAspect="1" noChangeArrowheads="1"/>
          </p:cNvPicPr>
          <p:nvPr/>
        </p:nvPicPr>
        <p:blipFill>
          <a:blip r:embed="rId2" cstate="print"/>
          <a:srcRect/>
          <a:stretch>
            <a:fillRect/>
          </a:stretch>
        </p:blipFill>
        <p:spPr bwMode="auto">
          <a:xfrm>
            <a:off x="1043608" y="3068960"/>
            <a:ext cx="8100392" cy="3789040"/>
          </a:xfrm>
          <a:prstGeom prst="rect">
            <a:avLst/>
          </a:prstGeom>
          <a:noFill/>
        </p:spPr>
      </p:pic>
    </p:spTree>
  </p:cSld>
  <p:clrMapOvr>
    <a:masterClrMapping/>
  </p:clrMapOvr>
  <p:transition>
    <p:pull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sp>
        <p:nvSpPr>
          <p:cNvPr id="3" name="Содержимое 2"/>
          <p:cNvSpPr>
            <a:spLocks noGrp="1"/>
          </p:cNvSpPr>
          <p:nvPr>
            <p:ph idx="1"/>
          </p:nvPr>
        </p:nvSpPr>
        <p:spPr>
          <a:xfrm>
            <a:off x="1115616" y="476672"/>
            <a:ext cx="7818072" cy="6048672"/>
          </a:xfrm>
        </p:spPr>
        <p:txBody>
          <a:bodyPr>
            <a:normAutofit lnSpcReduction="10000"/>
          </a:bodyPr>
          <a:lstStyle/>
          <a:p>
            <a:pPr>
              <a:buNone/>
            </a:pPr>
            <a:r>
              <a:rPr lang="ru-RU" sz="2600" dirty="0" smtClean="0">
                <a:latin typeface="Times New Roman" pitchFamily="18" charset="0"/>
                <a:cs typeface="Times New Roman" pitchFamily="18" charset="0"/>
              </a:rPr>
              <a:t>Для учета движения средств на расчетном счете используется активный балансовый счет 51 «Расчетные счета». </a:t>
            </a:r>
          </a:p>
          <a:p>
            <a:pPr>
              <a:buNone/>
            </a:pPr>
            <a:r>
              <a:rPr lang="ru-RU" sz="2600" dirty="0" smtClean="0">
                <a:latin typeface="Times New Roman" pitchFamily="18" charset="0"/>
                <a:cs typeface="Times New Roman" pitchFamily="18" charset="0"/>
              </a:rPr>
              <a:t>В дебет этого счета записывают поступления денежных средств на расчетный счет, а в кредит – уменьшение денежных средств на расчетном счете.</a:t>
            </a:r>
          </a:p>
          <a:p>
            <a:pPr>
              <a:buNone/>
            </a:pPr>
            <a:r>
              <a:rPr lang="ru-RU" sz="2600" dirty="0" smtClean="0">
                <a:latin typeface="Times New Roman" pitchFamily="18" charset="0"/>
                <a:cs typeface="Times New Roman" pitchFamily="18" charset="0"/>
              </a:rPr>
              <a:t>В случае если организация имеет несколько расчетных счетов, необходимо организовать ведение аналитического учета в разрезе расчетных счетов.</a:t>
            </a:r>
          </a:p>
          <a:p>
            <a:pPr>
              <a:buNone/>
            </a:pPr>
            <a:r>
              <a:rPr lang="ru-RU" sz="2600" dirty="0" smtClean="0">
                <a:latin typeface="Times New Roman" pitchFamily="18" charset="0"/>
                <a:cs typeface="Times New Roman" pitchFamily="18" charset="0"/>
              </a:rPr>
              <a:t>Ежедневно или в другие сроки, установленные по соглашению с организацией, банк выдает ей выписки из его расчетного счета с приложением оправдательных документов, подтверждающих правомерность списания и зачисления средств на расчетный счет.</a:t>
            </a:r>
          </a:p>
          <a:p>
            <a:endParaRPr lang="ru-RU" dirty="0"/>
          </a:p>
        </p:txBody>
      </p:sp>
    </p:spTree>
  </p:cSld>
  <p:clrMapOvr>
    <a:masterClrMapping/>
  </p:clrMapOvr>
  <p:transition>
    <p:pull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87624" y="332656"/>
            <a:ext cx="7746064" cy="5915744"/>
          </a:xfrm>
        </p:spPr>
        <p:txBody>
          <a:bodyPr>
            <a:normAutofit/>
          </a:bodyPr>
          <a:lstStyle/>
          <a:p>
            <a:pPr>
              <a:buNone/>
            </a:pPr>
            <a:r>
              <a:rPr lang="ru-RU" sz="2200" dirty="0" smtClean="0">
                <a:latin typeface="Times New Roman" pitchFamily="18" charset="0"/>
                <a:cs typeface="Times New Roman" pitchFamily="18" charset="0"/>
              </a:rPr>
              <a:t>Обязательными реквизитами выписки являются:</a:t>
            </a:r>
          </a:p>
          <a:p>
            <a:pPr>
              <a:buNone/>
            </a:pPr>
            <a:r>
              <a:rPr lang="ru-RU" sz="2200" dirty="0" smtClean="0">
                <a:latin typeface="Times New Roman" pitchFamily="18" charset="0"/>
                <a:cs typeface="Times New Roman" pitchFamily="18" charset="0"/>
              </a:rPr>
              <a:t>• номер счета клиента;</a:t>
            </a:r>
          </a:p>
          <a:p>
            <a:pPr>
              <a:buNone/>
            </a:pPr>
            <a:r>
              <a:rPr lang="ru-RU" sz="2200" dirty="0" smtClean="0">
                <a:latin typeface="Times New Roman" pitchFamily="18" charset="0"/>
                <a:cs typeface="Times New Roman" pitchFamily="18" charset="0"/>
              </a:rPr>
              <a:t>• дата предыдущей выписки и ее исходящий остаток, который является входящим остатком для последующей выписки;</a:t>
            </a:r>
          </a:p>
          <a:p>
            <a:pPr>
              <a:buNone/>
            </a:pPr>
            <a:r>
              <a:rPr lang="ru-RU" sz="2200" dirty="0" smtClean="0">
                <a:latin typeface="Times New Roman" pitchFamily="18" charset="0"/>
                <a:cs typeface="Times New Roman" pitchFamily="18" charset="0"/>
              </a:rPr>
              <a:t>• суммы, зачисленные и списанные с расчетного счета;</a:t>
            </a:r>
          </a:p>
          <a:p>
            <a:pPr>
              <a:buNone/>
            </a:pPr>
            <a:r>
              <a:rPr lang="ru-RU" sz="2200" dirty="0" smtClean="0">
                <a:latin typeface="Times New Roman" pitchFamily="18" charset="0"/>
                <a:cs typeface="Times New Roman" pitchFamily="18" charset="0"/>
              </a:rPr>
              <a:t>• остаток средств на расчетном счете на дату составления выписки</a:t>
            </a:r>
            <a:r>
              <a:rPr lang="ru-RU" dirty="0" smtClean="0"/>
              <a:t>.</a:t>
            </a:r>
          </a:p>
          <a:p>
            <a:endParaRPr lang="ru-RU" dirty="0"/>
          </a:p>
        </p:txBody>
      </p:sp>
      <p:pic>
        <p:nvPicPr>
          <p:cNvPr id="12291" name="Picture 3" descr="C:\Users\Днс\Desktop\расчетный счет\i_055.png"/>
          <p:cNvPicPr>
            <a:picLocks noChangeAspect="1" noChangeArrowheads="1"/>
          </p:cNvPicPr>
          <p:nvPr/>
        </p:nvPicPr>
        <p:blipFill>
          <a:blip r:embed="rId2" cstate="print"/>
          <a:srcRect/>
          <a:stretch>
            <a:fillRect/>
          </a:stretch>
        </p:blipFill>
        <p:spPr bwMode="auto">
          <a:xfrm>
            <a:off x="2771800" y="2924944"/>
            <a:ext cx="5832648" cy="3744416"/>
          </a:xfrm>
          <a:prstGeom prst="rect">
            <a:avLst/>
          </a:prstGeom>
          <a:noFill/>
        </p:spPr>
      </p:pic>
    </p:spTree>
  </p:cSld>
  <p:clrMapOvr>
    <a:masterClrMapping/>
  </p:clrMapOvr>
  <p:transition>
    <p:pull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260648"/>
            <a:ext cx="7818072" cy="5987752"/>
          </a:xfrm>
        </p:spPr>
        <p:txBody>
          <a:bodyPr>
            <a:normAutofit/>
          </a:bodyPr>
          <a:lstStyle/>
          <a:p>
            <a:pPr>
              <a:buNone/>
            </a:pPr>
            <a:r>
              <a:rPr lang="ru-RU" sz="2000" dirty="0" smtClean="0">
                <a:latin typeface="Times New Roman" pitchFamily="18" charset="0"/>
                <a:cs typeface="Times New Roman" pitchFamily="18" charset="0"/>
              </a:rPr>
              <a:t>Выписка из расчетного счета – второй экземпляр лицевого счета организации, открытого ей банком.</a:t>
            </a:r>
          </a:p>
          <a:p>
            <a:pPr>
              <a:buNone/>
            </a:pPr>
            <a:r>
              <a:rPr lang="ru-RU" sz="2000" dirty="0" smtClean="0">
                <a:latin typeface="Times New Roman" pitchFamily="18" charset="0"/>
                <a:cs typeface="Times New Roman" pitchFamily="18" charset="0"/>
              </a:rPr>
              <a:t>Сохраняя денежные средства организаций, банк считает себя должником организации (его кредиторская задолженность), поэтому остатки средств и поступления на расчетный счет записывает по кредиту расчетного счета, а уменьшение своего долга (списания, выдача наличными) – по дебету. </a:t>
            </a:r>
          </a:p>
          <a:p>
            <a:pPr>
              <a:buNone/>
            </a:pPr>
            <a:r>
              <a:rPr lang="ru-RU" sz="2000" dirty="0" smtClean="0">
                <a:latin typeface="Times New Roman" pitchFamily="18" charset="0"/>
                <a:cs typeface="Times New Roman" pitchFamily="18" charset="0"/>
              </a:rPr>
              <a:t>Обрабатывая выписки, бухгалтер должен помнить об этой особенности и записывать зачисленные суммы и остаток по дебету расчетного счета, а списания – по кредиту.</a:t>
            </a:r>
            <a:endParaRPr lang="ru-RU" sz="2000" dirty="0">
              <a:latin typeface="Times New Roman" pitchFamily="18" charset="0"/>
              <a:cs typeface="Times New Roman" pitchFamily="18" charset="0"/>
            </a:endParaRPr>
          </a:p>
        </p:txBody>
      </p:sp>
      <p:pic>
        <p:nvPicPr>
          <p:cNvPr id="13314" name="Picture 2" descr="C:\Users\Днс\Desktop\расчетный счет\222277.jpg"/>
          <p:cNvPicPr>
            <a:picLocks noChangeAspect="1" noChangeArrowheads="1"/>
          </p:cNvPicPr>
          <p:nvPr/>
        </p:nvPicPr>
        <p:blipFill>
          <a:blip r:embed="rId2" cstate="print"/>
          <a:srcRect/>
          <a:stretch>
            <a:fillRect/>
          </a:stretch>
        </p:blipFill>
        <p:spPr bwMode="auto">
          <a:xfrm>
            <a:off x="1763688" y="3717032"/>
            <a:ext cx="6480720" cy="2924944"/>
          </a:xfrm>
          <a:prstGeom prst="rect">
            <a:avLst/>
          </a:prstGeom>
          <a:noFill/>
        </p:spPr>
      </p:pic>
    </p:spTree>
  </p:cSld>
  <p:clrMapOvr>
    <a:masterClrMapping/>
  </p:clrMapOvr>
  <p:transition>
    <p:pull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87624" y="188640"/>
            <a:ext cx="7956376" cy="6336704"/>
          </a:xfrm>
        </p:spPr>
        <p:txBody>
          <a:bodyPr>
            <a:noAutofit/>
          </a:bodyPr>
          <a:lstStyle/>
          <a:p>
            <a:pPr>
              <a:buNone/>
            </a:pPr>
            <a:r>
              <a:rPr lang="ru-RU" sz="2000" dirty="0" smtClean="0">
                <a:latin typeface="Times New Roman" pitchFamily="18" charset="0"/>
                <a:cs typeface="Times New Roman" pitchFamily="18" charset="0"/>
              </a:rPr>
              <a:t>После получения выписки бухгалтер должен выполнить следующие действия:</a:t>
            </a:r>
          </a:p>
          <a:p>
            <a:pPr>
              <a:buNone/>
            </a:pPr>
            <a:r>
              <a:rPr lang="ru-RU" sz="2000" dirty="0" smtClean="0">
                <a:latin typeface="Times New Roman" pitchFamily="18" charset="0"/>
                <a:cs typeface="Times New Roman" pitchFamily="18" charset="0"/>
              </a:rPr>
              <a:t>1) сопоставить остаток средств на расчетном счете на конец дня последней выписки с остатком средств на начало дня следующей выписки;</a:t>
            </a:r>
          </a:p>
          <a:p>
            <a:pPr>
              <a:buNone/>
            </a:pPr>
            <a:r>
              <a:rPr lang="ru-RU" sz="2000" dirty="0" smtClean="0">
                <a:latin typeface="Times New Roman" pitchFamily="18" charset="0"/>
                <a:cs typeface="Times New Roman" pitchFamily="18" charset="0"/>
              </a:rPr>
              <a:t>2) проверить приложенные к выписке оправдательные документы, полноту отражения информации в выписке и арифметические ошибки. Суммы, ошибочно отнесенные в дебет или кредит расчетного счета организации и обнаруженные при проверке выписок банка, отражаются на счете 76 «Расчеты с разными дебиторами и кредиторами», субсчет «Расчеты по претензиям». Обо всех обнаруженных ошибках делается письменное сообщение банку. Спорные суммы могут быть опротестованы в течение 10 дней с момента получения выписки. Приложенные к выписке документы обязательно погашаются специальным штампом банка;</a:t>
            </a:r>
          </a:p>
          <a:p>
            <a:pPr>
              <a:buNone/>
            </a:pPr>
            <a:r>
              <a:rPr lang="ru-RU" sz="2000" dirty="0" smtClean="0">
                <a:latin typeface="Times New Roman" pitchFamily="18" charset="0"/>
                <a:cs typeface="Times New Roman" pitchFamily="18" charset="0"/>
              </a:rPr>
              <a:t>3) проставить в банковской выписке (отметка на полях выписки) номера соответствующего корреспондирующего счета (типовая корреспонденция по счету 51 приведена в табл. 7.4.).</a:t>
            </a:r>
          </a:p>
        </p:txBody>
      </p:sp>
    </p:spTree>
  </p:cSld>
  <p:clrMapOvr>
    <a:masterClrMapping/>
  </p:clrMapOvr>
  <p:transition>
    <p:pull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259632" y="332656"/>
            <a:ext cx="7674056" cy="5915744"/>
          </a:xfrm>
        </p:spPr>
        <p:txBody>
          <a:bodyPr/>
          <a:lstStyle/>
          <a:p>
            <a:pPr>
              <a:buNone/>
            </a:pPr>
            <a:r>
              <a:rPr lang="ru-RU" sz="2000" dirty="0" smtClean="0">
                <a:latin typeface="Times New Roman" pitchFamily="18" charset="0"/>
                <a:cs typeface="Times New Roman" pitchFamily="18" charset="0"/>
              </a:rPr>
              <a:t>Эти действия необходимы для контроля за движением денежных средств, автоматизации учетных работ, справок, проверок и последующего хранения документов. Проверка и обработка выписок должны производиться в день их поступления.</a:t>
            </a:r>
          </a:p>
          <a:p>
            <a:pPr>
              <a:buNone/>
            </a:pPr>
            <a:r>
              <a:rPr lang="ru-RU" sz="2000" b="1" dirty="0" smtClean="0">
                <a:latin typeface="Times New Roman" pitchFamily="18" charset="0"/>
                <a:cs typeface="Times New Roman" pitchFamily="18" charset="0"/>
              </a:rPr>
              <a:t>Типовая корреспонденция по расчетным счетам</a:t>
            </a:r>
            <a:endParaRPr lang="ru-RU" sz="2000" dirty="0">
              <a:latin typeface="Times New Roman" pitchFamily="18" charset="0"/>
              <a:cs typeface="Times New Roman" pitchFamily="18" charset="0"/>
            </a:endParaRPr>
          </a:p>
        </p:txBody>
      </p:sp>
      <p:pic>
        <p:nvPicPr>
          <p:cNvPr id="14338" name="Picture 2" descr="C:\Users\Днс\Desktop\расчетный счет\i_056.png"/>
          <p:cNvPicPr>
            <a:picLocks noChangeAspect="1" noChangeArrowheads="1"/>
          </p:cNvPicPr>
          <p:nvPr/>
        </p:nvPicPr>
        <p:blipFill>
          <a:blip r:embed="rId2" cstate="print"/>
          <a:srcRect/>
          <a:stretch>
            <a:fillRect/>
          </a:stretch>
        </p:blipFill>
        <p:spPr bwMode="auto">
          <a:xfrm>
            <a:off x="1331640" y="1988840"/>
            <a:ext cx="7415485" cy="4524389"/>
          </a:xfrm>
          <a:prstGeom prst="rect">
            <a:avLst/>
          </a:prstGeom>
          <a:noFill/>
        </p:spPr>
      </p:pic>
    </p:spTree>
  </p:cSld>
  <p:clrMapOvr>
    <a:masterClrMapping/>
  </p:clrMapOvr>
  <p:transition>
    <p:pull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5362" name="Picture 2" descr="C:\Users\Днс\Desktop\расчетный счет\i_057.png"/>
          <p:cNvPicPr>
            <a:picLocks noChangeAspect="1" noChangeArrowheads="1"/>
          </p:cNvPicPr>
          <p:nvPr/>
        </p:nvPicPr>
        <p:blipFill>
          <a:blip r:embed="rId2" cstate="print"/>
          <a:srcRect/>
          <a:stretch>
            <a:fillRect/>
          </a:stretch>
        </p:blipFill>
        <p:spPr bwMode="auto">
          <a:xfrm>
            <a:off x="1259632" y="1916832"/>
            <a:ext cx="7618413" cy="3251200"/>
          </a:xfrm>
          <a:prstGeom prst="rect">
            <a:avLst/>
          </a:prstGeom>
          <a:noFill/>
        </p:spPr>
      </p:pic>
    </p:spTree>
  </p:cSld>
  <p:clrMapOvr>
    <a:masterClrMapping/>
  </p:clrMapOvr>
  <p:transition>
    <p:pull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buNone/>
            </a:pPr>
            <a:endParaRPr lang="ru-RU" sz="5400" dirty="0" smtClean="0">
              <a:latin typeface="Times New Roman" pitchFamily="18" charset="0"/>
              <a:cs typeface="Times New Roman" pitchFamily="18" charset="0"/>
            </a:endParaRPr>
          </a:p>
          <a:p>
            <a:pPr>
              <a:buNone/>
            </a:pPr>
            <a:endParaRPr lang="ru-RU" sz="5400" dirty="0" smtClean="0">
              <a:latin typeface="Times New Roman" pitchFamily="18" charset="0"/>
              <a:cs typeface="Times New Roman" pitchFamily="18" charset="0"/>
            </a:endParaRPr>
          </a:p>
          <a:p>
            <a:pPr>
              <a:buNone/>
            </a:pPr>
            <a:r>
              <a:rPr lang="ru-RU" sz="5400" dirty="0" smtClean="0">
                <a:latin typeface="Times New Roman" pitchFamily="18" charset="0"/>
                <a:cs typeface="Times New Roman" pitchFamily="18" charset="0"/>
              </a:rPr>
              <a:t>Спасибо за внимание !</a:t>
            </a:r>
            <a:endParaRPr lang="ru-RU" sz="5400" dirty="0">
              <a:latin typeface="Times New Roman" pitchFamily="18" charset="0"/>
              <a:cs typeface="Times New Roman" pitchFamily="18" charset="0"/>
            </a:endParaRPr>
          </a:p>
        </p:txBody>
      </p:sp>
    </p:spTree>
  </p:cSld>
  <p:clrMapOvr>
    <a:masterClrMapping/>
  </p:clrMapOvr>
  <p:transition>
    <p:pull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115616" y="0"/>
            <a:ext cx="7818072" cy="6248400"/>
          </a:xfrm>
        </p:spPr>
        <p:txBody>
          <a:bodyPr>
            <a:normAutofit/>
          </a:bodyPr>
          <a:lstStyle/>
          <a:p>
            <a:pPr>
              <a:buNone/>
            </a:pPr>
            <a:r>
              <a:rPr lang="ru-RU" sz="2000" b="1" dirty="0" smtClean="0">
                <a:latin typeface="Times New Roman" pitchFamily="18" charset="0"/>
                <a:cs typeface="Times New Roman" pitchFamily="18" charset="0"/>
              </a:rPr>
              <a:t>Счет в банке </a:t>
            </a:r>
            <a:r>
              <a:rPr lang="ru-RU" sz="2000" dirty="0" smtClean="0">
                <a:latin typeface="Times New Roman" pitchFamily="18" charset="0"/>
                <a:cs typeface="Times New Roman" pitchFamily="18" charset="0"/>
              </a:rPr>
              <a:t>– сердцевина взаимоотношений организации с клиентами посредством банковской структуры, а рост суммы средств на счете нередко рассматривается как главный показатель работы организации.</a:t>
            </a:r>
          </a:p>
          <a:p>
            <a:pPr>
              <a:buNone/>
            </a:pPr>
            <a:r>
              <a:rPr lang="ru-RU" sz="2000" dirty="0" smtClean="0">
                <a:latin typeface="Times New Roman" pitchFamily="18" charset="0"/>
                <a:cs typeface="Times New Roman" pitchFamily="18" charset="0"/>
              </a:rPr>
              <a:t>Взаимоотношения между организацией и банком оформляются договором на расчетно-кассовое обслуживание, в котором фиксируется: </a:t>
            </a:r>
          </a:p>
          <a:p>
            <a:pPr>
              <a:buNone/>
            </a:pPr>
            <a:r>
              <a:rPr lang="ru-RU" sz="2000" dirty="0" smtClean="0">
                <a:latin typeface="Times New Roman" pitchFamily="18" charset="0"/>
                <a:cs typeface="Times New Roman" pitchFamily="18" charset="0"/>
              </a:rPr>
              <a:t>перечень услуг</a:t>
            </a:r>
          </a:p>
          <a:p>
            <a:pPr>
              <a:buNone/>
            </a:pPr>
            <a:r>
              <a:rPr lang="ru-RU" sz="2000" dirty="0" smtClean="0">
                <a:latin typeface="Times New Roman" pitchFamily="18" charset="0"/>
                <a:cs typeface="Times New Roman" pitchFamily="18" charset="0"/>
              </a:rPr>
              <a:t> тарифы комиссионных вознаграждений за услуги</a:t>
            </a:r>
          </a:p>
          <a:p>
            <a:pPr>
              <a:buNone/>
            </a:pPr>
            <a:r>
              <a:rPr lang="ru-RU" sz="2000" dirty="0" smtClean="0">
                <a:latin typeface="Times New Roman" pitchFamily="18" charset="0"/>
                <a:cs typeface="Times New Roman" pitchFamily="18" charset="0"/>
              </a:rPr>
              <a:t> сроки обработки платежных документов</a:t>
            </a:r>
          </a:p>
          <a:p>
            <a:pPr>
              <a:buNone/>
            </a:pPr>
            <a:r>
              <a:rPr lang="ru-RU" sz="2000" dirty="0" smtClean="0">
                <a:latin typeface="Times New Roman" pitchFamily="18" charset="0"/>
                <a:cs typeface="Times New Roman" pitchFamily="18" charset="0"/>
              </a:rPr>
              <a:t> условия размещения средств</a:t>
            </a:r>
          </a:p>
          <a:p>
            <a:pPr>
              <a:buNone/>
            </a:pPr>
            <a:r>
              <a:rPr lang="ru-RU" sz="2000" dirty="0" smtClean="0">
                <a:latin typeface="Times New Roman" pitchFamily="18" charset="0"/>
                <a:cs typeface="Times New Roman" pitchFamily="18" charset="0"/>
              </a:rPr>
              <a:t> прав</a:t>
            </a:r>
          </a:p>
          <a:p>
            <a:pPr>
              <a:buNone/>
            </a:pPr>
            <a:r>
              <a:rPr lang="ru-RU" sz="2000" dirty="0" smtClean="0">
                <a:latin typeface="Times New Roman" pitchFamily="18" charset="0"/>
                <a:cs typeface="Times New Roman" pitchFamily="18" charset="0"/>
              </a:rPr>
              <a:t>обязанности и ответственность сторон</a:t>
            </a:r>
          </a:p>
          <a:p>
            <a:pPr>
              <a:buNone/>
            </a:pPr>
            <a:endParaRPr lang="ru-RU" sz="2000" dirty="0">
              <a:latin typeface="Times New Roman" pitchFamily="18" charset="0"/>
              <a:cs typeface="Times New Roman" pitchFamily="18" charset="0"/>
            </a:endParaRPr>
          </a:p>
        </p:txBody>
      </p:sp>
      <p:pic>
        <p:nvPicPr>
          <p:cNvPr id="2051" name="Picture 3" descr="C:\Users\Днс\Desktop\расчетный счет\72193.jpg"/>
          <p:cNvPicPr>
            <a:picLocks noChangeAspect="1" noChangeArrowheads="1"/>
          </p:cNvPicPr>
          <p:nvPr/>
        </p:nvPicPr>
        <p:blipFill>
          <a:blip r:embed="rId2" cstate="print"/>
          <a:srcRect/>
          <a:stretch>
            <a:fillRect/>
          </a:stretch>
        </p:blipFill>
        <p:spPr bwMode="auto">
          <a:xfrm>
            <a:off x="5652120" y="4149080"/>
            <a:ext cx="3512180" cy="2708920"/>
          </a:xfrm>
          <a:prstGeom prst="rect">
            <a:avLst/>
          </a:prstGeom>
          <a:noFill/>
        </p:spPr>
      </p:pic>
    </p:spTree>
  </p:cSld>
  <p:clrMapOvr>
    <a:masterClrMapping/>
  </p:clrMapOvr>
  <p:transition>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115616" y="1447800"/>
            <a:ext cx="8028384" cy="4800600"/>
          </a:xfrm>
        </p:spPr>
        <p:txBody>
          <a:bodyPr>
            <a:normAutofit/>
          </a:bodyPr>
          <a:lstStyle/>
          <a:p>
            <a:pPr>
              <a:buNone/>
            </a:pPr>
            <a:r>
              <a:rPr lang="ru-RU" sz="2000" dirty="0" smtClean="0">
                <a:latin typeface="Times New Roman" pitchFamily="18" charset="0"/>
                <a:cs typeface="Times New Roman" pitchFamily="18" charset="0"/>
              </a:rPr>
              <a:t>За несвоевременное или неправильное списание и зачисление средств владелец счета вправе требовать от банка уплату штрафа в размере 0,5 % суммы за каждый день задержки, если иное не предусмотрено договором. Взаимные претензии по расчетам между плательщиком и получателем рассматриваются сторонами без участия банка.</a:t>
            </a:r>
          </a:p>
          <a:p>
            <a:endParaRPr lang="ru-RU" dirty="0"/>
          </a:p>
        </p:txBody>
      </p:sp>
      <p:pic>
        <p:nvPicPr>
          <p:cNvPr id="3074" name="Picture 2" descr="C:\Users\Днс\Desktop\расчетный счет\46968f4bb976cdf157fa908f09837037.jpg"/>
          <p:cNvPicPr>
            <a:picLocks noChangeAspect="1" noChangeArrowheads="1"/>
          </p:cNvPicPr>
          <p:nvPr/>
        </p:nvPicPr>
        <p:blipFill>
          <a:blip r:embed="rId2" cstate="print"/>
          <a:srcRect/>
          <a:stretch>
            <a:fillRect/>
          </a:stretch>
        </p:blipFill>
        <p:spPr bwMode="auto">
          <a:xfrm>
            <a:off x="3203848" y="3262079"/>
            <a:ext cx="3600400" cy="3595921"/>
          </a:xfrm>
          <a:prstGeom prst="rect">
            <a:avLst/>
          </a:prstGeom>
          <a:noFill/>
        </p:spPr>
      </p:pic>
    </p:spTree>
  </p:cSld>
  <p:clrMapOvr>
    <a:masterClrMapping/>
  </p:clrMapOvr>
  <p:transition>
    <p:pull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Для открытия расчетного счета организация должна представить в учреждение выбранного ею </a:t>
            </a:r>
            <a:r>
              <a:rPr lang="ru-RU" sz="2800" dirty="0" smtClean="0">
                <a:effectLst>
                  <a:outerShdw blurRad="38100" dist="38100" dir="2700000" algn="tl" rotWithShape="0">
                    <a:srgbClr val="000000">
                      <a:alpha val="43137"/>
                    </a:srgbClr>
                  </a:outerShdw>
                </a:effectLst>
                <a:latin typeface="Times New Roman" pitchFamily="18" charset="0"/>
                <a:cs typeface="Times New Roman" pitchFamily="18" charset="0"/>
              </a:rPr>
              <a:t>банка следующие документы:</a:t>
            </a:r>
            <a:endParaRPr lang="ru-RU" sz="2800" dirty="0">
              <a:effectLst>
                <a:outerShdw blurRad="38100" dist="38100" dir="2700000" algn="tl" rotWithShape="0">
                  <a:srgbClr val="000000">
                    <a:alpha val="43137"/>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1259632" y="1628800"/>
            <a:ext cx="7674056" cy="4896544"/>
          </a:xfrm>
        </p:spPr>
        <p:txBody>
          <a:bodyPr>
            <a:normAutofit fontScale="62500" lnSpcReduction="20000"/>
          </a:bodyPr>
          <a:lstStyle/>
          <a:p>
            <a:pPr>
              <a:buNone/>
            </a:pPr>
            <a:r>
              <a:rPr lang="ru-RU" dirty="0" smtClean="0">
                <a:latin typeface="Times New Roman" pitchFamily="18" charset="0"/>
                <a:cs typeface="Times New Roman" pitchFamily="18" charset="0"/>
              </a:rPr>
              <a:t>• заявление на открытие счета установленного образца;</a:t>
            </a:r>
          </a:p>
          <a:p>
            <a:pPr>
              <a:buNone/>
            </a:pPr>
            <a:r>
              <a:rPr lang="ru-RU" dirty="0" smtClean="0">
                <a:latin typeface="Times New Roman" pitchFamily="18" charset="0"/>
                <a:cs typeface="Times New Roman" pitchFamily="18" charset="0"/>
              </a:rPr>
              <a:t>• нотариально заверенные копии устава организации, учредительного договора и регистрационного свидетельства;</a:t>
            </a:r>
          </a:p>
          <a:p>
            <a:pPr>
              <a:buNone/>
            </a:pPr>
            <a:r>
              <a:rPr lang="ru-RU" dirty="0" smtClean="0">
                <a:latin typeface="Times New Roman" pitchFamily="18" charset="0"/>
                <a:cs typeface="Times New Roman" pitchFamily="18" charset="0"/>
              </a:rPr>
              <a:t>• справку налогового органа о регистрации организации в качестве налогоплательщика;</a:t>
            </a:r>
          </a:p>
          <a:p>
            <a:pPr>
              <a:buNone/>
            </a:pPr>
            <a:r>
              <a:rPr lang="ru-RU" dirty="0" smtClean="0">
                <a:latin typeface="Times New Roman" pitchFamily="18" charset="0"/>
                <a:cs typeface="Times New Roman" pitchFamily="18" charset="0"/>
              </a:rPr>
              <a:t>• карточку с образцами подписей руководителя, заместителя руководителя и главного бухгалтера (в случае отсутствия в организации должности главного бухгалтера на карточке ставится подпись только руководителя организации) с оттиском печати организации по установленной форме, заверенную нотариально;</a:t>
            </a:r>
          </a:p>
          <a:p>
            <a:pPr>
              <a:buNone/>
            </a:pPr>
            <a:r>
              <a:rPr lang="ru-RU" dirty="0" smtClean="0">
                <a:latin typeface="Times New Roman" pitchFamily="18" charset="0"/>
                <a:cs typeface="Times New Roman" pitchFamily="18" charset="0"/>
              </a:rPr>
              <a:t>• копии документов о назначении на должность лиц, имеющих право первой (руководителя) и второй (главного бухгалтера) подписи;</a:t>
            </a:r>
          </a:p>
          <a:p>
            <a:pPr>
              <a:buNone/>
            </a:pPr>
            <a:r>
              <a:rPr lang="ru-RU" dirty="0" smtClean="0">
                <a:latin typeface="Times New Roman" pitchFamily="18" charset="0"/>
                <a:cs typeface="Times New Roman" pitchFamily="18" charset="0"/>
              </a:rPr>
              <a:t>• копия справки о присвоении организации статистических кодов;</a:t>
            </a:r>
          </a:p>
          <a:p>
            <a:pPr>
              <a:buNone/>
            </a:pPr>
            <a:r>
              <a:rPr lang="ru-RU" dirty="0" smtClean="0">
                <a:latin typeface="Times New Roman" pitchFamily="18" charset="0"/>
                <a:cs typeface="Times New Roman" pitchFamily="18" charset="0"/>
              </a:rPr>
              <a:t>• документы, подтверждающие регистрацию в Фонде социального страхования РФ.</a:t>
            </a:r>
            <a:endParaRPr lang="ru-RU" dirty="0">
              <a:latin typeface="Times New Roman" pitchFamily="18" charset="0"/>
              <a:cs typeface="Times New Roman" pitchFamily="18" charset="0"/>
            </a:endParaRPr>
          </a:p>
        </p:txBody>
      </p:sp>
    </p:spTree>
  </p:cSld>
  <p:clrMapOvr>
    <a:masterClrMapping/>
  </p:clrMapOvr>
  <p:transition>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87624" y="332656"/>
            <a:ext cx="7488832" cy="5915744"/>
          </a:xfrm>
        </p:spPr>
        <p:txBody>
          <a:bodyPr>
            <a:normAutofit/>
          </a:bodyPr>
          <a:lstStyle/>
          <a:p>
            <a:pPr>
              <a:buNone/>
            </a:pPr>
            <a:r>
              <a:rPr lang="ru-RU" sz="2000" dirty="0" smtClean="0">
                <a:latin typeface="Times New Roman" pitchFamily="18" charset="0"/>
                <a:cs typeface="Times New Roman" pitchFamily="18" charset="0"/>
              </a:rPr>
              <a:t>Порядок совершения и оформления операций по расчетным счетам регулируется действующим законодательством, а также правилами, инструкциями и положениями Центрального банка РФ. С расчетного счета банк оплачивает обязательства, расходы и поручения организации, проводимые в порядке безналичных расчетов, а также выдает средства на оплату труда и текущие хозяйственные нужды</a:t>
            </a:r>
            <a:endParaRPr lang="ru-RU" sz="2000" dirty="0"/>
          </a:p>
        </p:txBody>
      </p:sp>
      <p:pic>
        <p:nvPicPr>
          <p:cNvPr id="4098" name="Picture 2" descr="C:\Users\Днс\Desktop\расчетный счет\i (1).jpg"/>
          <p:cNvPicPr>
            <a:picLocks noChangeAspect="1" noChangeArrowheads="1"/>
          </p:cNvPicPr>
          <p:nvPr/>
        </p:nvPicPr>
        <p:blipFill>
          <a:blip r:embed="rId2" cstate="print"/>
          <a:srcRect/>
          <a:stretch>
            <a:fillRect/>
          </a:stretch>
        </p:blipFill>
        <p:spPr bwMode="auto">
          <a:xfrm>
            <a:off x="2051720" y="2708920"/>
            <a:ext cx="6120680" cy="3951791"/>
          </a:xfrm>
          <a:prstGeom prst="rect">
            <a:avLst/>
          </a:prstGeom>
          <a:noFill/>
        </p:spPr>
      </p:pic>
    </p:spTree>
  </p:cSld>
  <p:clrMapOvr>
    <a:masterClrMapping/>
  </p:clrMapOvr>
  <p:transition>
    <p:pull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188640"/>
            <a:ext cx="7818072" cy="6059760"/>
          </a:xfrm>
        </p:spPr>
        <p:txBody>
          <a:bodyPr>
            <a:normAutofit/>
          </a:bodyPr>
          <a:lstStyle/>
          <a:p>
            <a:pPr>
              <a:buNone/>
            </a:pPr>
            <a:r>
              <a:rPr lang="ru-RU" sz="2200" dirty="0" smtClean="0">
                <a:latin typeface="Times New Roman" pitchFamily="18" charset="0"/>
                <a:cs typeface="Times New Roman" pitchFamily="18" charset="0"/>
              </a:rPr>
              <a:t>Операции по зачислению сумм на расчетный счет или списанию с него банк производит на основании письменных распоряжений владельцев расчетного счета (денежных чеков, объявлений на взнос денег наличными, платежных требований) или с их согласия (оплата платежных требований поставщиков и подрядчиков). Исключения составляют платежи, взыскиваемые в бесспорном порядке по решению Государственного арбитража, суда или фискальных органов.</a:t>
            </a:r>
          </a:p>
          <a:p>
            <a:pPr>
              <a:buNone/>
            </a:pPr>
            <a:endParaRPr lang="ru-RU" dirty="0"/>
          </a:p>
        </p:txBody>
      </p:sp>
      <p:pic>
        <p:nvPicPr>
          <p:cNvPr id="5122" name="Picture 2" descr="C:\Users\Днс\Desktop\расчетный счет\13560127370625.jpg"/>
          <p:cNvPicPr>
            <a:picLocks noChangeAspect="1" noChangeArrowheads="1"/>
          </p:cNvPicPr>
          <p:nvPr/>
        </p:nvPicPr>
        <p:blipFill>
          <a:blip r:embed="rId2" cstate="print"/>
          <a:srcRect/>
          <a:stretch>
            <a:fillRect/>
          </a:stretch>
        </p:blipFill>
        <p:spPr bwMode="auto">
          <a:xfrm>
            <a:off x="2267744" y="3274000"/>
            <a:ext cx="6075040" cy="3584000"/>
          </a:xfrm>
          <a:prstGeom prst="rect">
            <a:avLst/>
          </a:prstGeom>
          <a:noFill/>
        </p:spPr>
      </p:pic>
    </p:spTree>
  </p:cSld>
  <p:clrMapOvr>
    <a:masterClrMapping/>
  </p:clrMapOvr>
  <p:transition>
    <p:pull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88640"/>
            <a:ext cx="7602048" cy="1417638"/>
          </a:xfrm>
        </p:spPr>
        <p:txBody>
          <a:bodyPr>
            <a:noAutofit/>
          </a:bodyPr>
          <a:lstStyle/>
          <a:p>
            <a:r>
              <a:rPr lang="ru-RU" sz="2400" dirty="0" smtClean="0">
                <a:effectLst/>
                <a:latin typeface="Times New Roman" pitchFamily="18" charset="0"/>
                <a:cs typeface="Times New Roman" pitchFamily="18" charset="0"/>
              </a:rPr>
              <a:t>Для проведения операций по расчетному счету используются следующие формы (урегулированные законодательством способы исполнения через банк денежных обязательств) безналичных расчетов:</a:t>
            </a:r>
            <a:r>
              <a:rPr lang="ru-RU" sz="2400" dirty="0" smtClean="0"/>
              <a:t/>
            </a:r>
            <a:br>
              <a:rPr lang="ru-RU" sz="2400" dirty="0" smtClean="0"/>
            </a:br>
            <a:endParaRPr lang="ru-RU" sz="2400" dirty="0"/>
          </a:p>
        </p:txBody>
      </p:sp>
      <p:sp>
        <p:nvSpPr>
          <p:cNvPr id="3" name="Содержимое 2"/>
          <p:cNvSpPr>
            <a:spLocks noGrp="1"/>
          </p:cNvSpPr>
          <p:nvPr>
            <p:ph idx="1"/>
          </p:nvPr>
        </p:nvSpPr>
        <p:spPr>
          <a:xfrm>
            <a:off x="1187624" y="1447800"/>
            <a:ext cx="7746064" cy="4800600"/>
          </a:xfrm>
        </p:spPr>
        <p:txBody>
          <a:bodyPr>
            <a:normAutofit/>
          </a:bodyPr>
          <a:lstStyle/>
          <a:p>
            <a:pPr>
              <a:buNone/>
            </a:pPr>
            <a:r>
              <a:rPr lang="ru-RU" dirty="0" smtClean="0"/>
              <a:t>• платежными поручениями;</a:t>
            </a:r>
          </a:p>
          <a:p>
            <a:pPr>
              <a:buNone/>
            </a:pPr>
            <a:r>
              <a:rPr lang="ru-RU" dirty="0" smtClean="0"/>
              <a:t>• платежными требованиями-поручениями;</a:t>
            </a:r>
          </a:p>
          <a:p>
            <a:pPr>
              <a:buNone/>
            </a:pPr>
            <a:r>
              <a:rPr lang="ru-RU" dirty="0" smtClean="0"/>
              <a:t>• аккредитивами;</a:t>
            </a:r>
          </a:p>
          <a:p>
            <a:pPr>
              <a:buNone/>
            </a:pPr>
            <a:r>
              <a:rPr lang="ru-RU" dirty="0" smtClean="0"/>
              <a:t>• чеками;</a:t>
            </a:r>
          </a:p>
          <a:p>
            <a:pPr>
              <a:buNone/>
            </a:pPr>
            <a:r>
              <a:rPr lang="ru-RU" dirty="0" smtClean="0"/>
              <a:t>• инкассо.</a:t>
            </a:r>
          </a:p>
          <a:p>
            <a:endParaRPr lang="ru-RU" dirty="0"/>
          </a:p>
        </p:txBody>
      </p:sp>
      <p:pic>
        <p:nvPicPr>
          <p:cNvPr id="6146" name="Picture 2" descr="C:\Users\Днс\Desktop\расчетный счет\i.jpg"/>
          <p:cNvPicPr>
            <a:picLocks noChangeAspect="1" noChangeArrowheads="1"/>
          </p:cNvPicPr>
          <p:nvPr/>
        </p:nvPicPr>
        <p:blipFill>
          <a:blip r:embed="rId2" cstate="print"/>
          <a:srcRect/>
          <a:stretch>
            <a:fillRect/>
          </a:stretch>
        </p:blipFill>
        <p:spPr bwMode="auto">
          <a:xfrm>
            <a:off x="4139952" y="3802013"/>
            <a:ext cx="5004048" cy="3055987"/>
          </a:xfrm>
          <a:prstGeom prst="rect">
            <a:avLst/>
          </a:prstGeom>
          <a:noFill/>
        </p:spPr>
      </p:pic>
    </p:spTree>
  </p:cSld>
  <p:clrMapOvr>
    <a:masterClrMapping/>
  </p:clrMapOvr>
  <p:transition>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87624" y="332656"/>
            <a:ext cx="7746064" cy="5915744"/>
          </a:xfrm>
        </p:spPr>
        <p:txBody>
          <a:bodyPr>
            <a:normAutofit/>
          </a:bodyPr>
          <a:lstStyle/>
          <a:p>
            <a:pPr>
              <a:buNone/>
            </a:pPr>
            <a:r>
              <a:rPr lang="ru-RU" sz="2000" b="1" i="1" dirty="0" smtClean="0">
                <a:latin typeface="Times New Roman" pitchFamily="18" charset="0"/>
                <a:cs typeface="Times New Roman" pitchFamily="18" charset="0"/>
              </a:rPr>
              <a:t>Расчеты платежными поручениями</a:t>
            </a:r>
            <a:r>
              <a:rPr lang="ru-RU" sz="2000" dirty="0" smtClean="0">
                <a:latin typeface="Times New Roman" pitchFamily="18" charset="0"/>
                <a:cs typeface="Times New Roman" pitchFamily="18" charset="0"/>
              </a:rPr>
              <a:t>. Основным платежным инструментом являются платежные поручения. Платежное поручение – это расчетный документ, содержащий распоряжение владельца счета (плательщика) обслуживающему его банку перевести определенную денежную сумму на счет получателя средств, открытый в этом или другом банке.</a:t>
            </a:r>
          </a:p>
          <a:p>
            <a:pPr>
              <a:buNone/>
            </a:pPr>
            <a:r>
              <a:rPr lang="ru-RU" sz="2000" b="1" dirty="0" smtClean="0">
                <a:latin typeface="Times New Roman" pitchFamily="18" charset="0"/>
                <a:cs typeface="Times New Roman" pitchFamily="18" charset="0"/>
              </a:rPr>
              <a:t>Платежными поручениями могут производиться:</a:t>
            </a:r>
          </a:p>
          <a:p>
            <a:pPr>
              <a:buNone/>
            </a:pPr>
            <a:r>
              <a:rPr lang="ru-RU" sz="2000" dirty="0" smtClean="0">
                <a:latin typeface="Times New Roman" pitchFamily="18" charset="0"/>
                <a:cs typeface="Times New Roman" pitchFamily="18" charset="0"/>
              </a:rPr>
              <a:t>• перечисления денежных средств за поставленные товары, выполненные работы, оказанные услуги;</a:t>
            </a:r>
          </a:p>
          <a:p>
            <a:pPr>
              <a:buNone/>
            </a:pPr>
            <a:r>
              <a:rPr lang="ru-RU" sz="2000" dirty="0" smtClean="0">
                <a:latin typeface="Times New Roman" pitchFamily="18" charset="0"/>
                <a:cs typeface="Times New Roman" pitchFamily="18" charset="0"/>
              </a:rPr>
              <a:t>• перечисления денежных средств в бюджеты всех уровней;</a:t>
            </a:r>
          </a:p>
          <a:p>
            <a:pPr>
              <a:buNone/>
            </a:pPr>
            <a:r>
              <a:rPr lang="ru-RU" sz="2000" dirty="0" smtClean="0">
                <a:latin typeface="Times New Roman" pitchFamily="18" charset="0"/>
                <a:cs typeface="Times New Roman" pitchFamily="18" charset="0"/>
              </a:rPr>
              <a:t>• перечисления денежных средств в целях возврата/размещения кредитов (займов)/депозитов и уплаты процентов по ним;</a:t>
            </a:r>
          </a:p>
          <a:p>
            <a:pPr>
              <a:buNone/>
            </a:pPr>
            <a:r>
              <a:rPr lang="ru-RU" sz="2000" dirty="0" smtClean="0">
                <a:latin typeface="Times New Roman" pitchFamily="18" charset="0"/>
                <a:cs typeface="Times New Roman" pitchFamily="18" charset="0"/>
              </a:rPr>
              <a:t>• перечисления по распоряжениям физических лиц или в пользу физических лиц (в том числе без открытия счета);</a:t>
            </a:r>
          </a:p>
          <a:p>
            <a:pPr>
              <a:buNone/>
            </a:pPr>
            <a:r>
              <a:rPr lang="ru-RU" sz="2000" dirty="0" smtClean="0">
                <a:latin typeface="Times New Roman" pitchFamily="18" charset="0"/>
                <a:cs typeface="Times New Roman" pitchFamily="18" charset="0"/>
              </a:rPr>
              <a:t>• перечисления денежных средств в других целях, предусмотренных законодательством или договором.</a:t>
            </a:r>
            <a:endParaRPr lang="ru-RU" sz="2000" dirty="0">
              <a:latin typeface="Times New Roman" pitchFamily="18" charset="0"/>
              <a:cs typeface="Times New Roman" pitchFamily="18" charset="0"/>
            </a:endParaRPr>
          </a:p>
        </p:txBody>
      </p:sp>
    </p:spTree>
  </p:cSld>
  <p:clrMapOvr>
    <a:masterClrMapping/>
  </p:clrMapOvr>
  <p:transition>
    <p:pull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Microsoft JhengHei"/>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Microsoft JhengHei"/>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40"/>
              </a:srgbClr>
            </a:outerShdw>
          </a:effectLst>
        </a:effectStyle>
        <a:effectStyle>
          <a:effectLst>
            <a:outerShdw blurRad="63500" dist="25400" dir="5400000" rotWithShape="0">
              <a:srgbClr val="000000">
                <a:alpha val="43140"/>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40"/>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rotWithShape="1">
          <a:blip r:embed="rId1">
            <a:duotone>
              <a:schemeClr val="phClr">
                <a:shade val="9000"/>
                <a:satMod val="300000"/>
              </a:schemeClr>
              <a:schemeClr val="phClr">
                <a:tint val="90000"/>
                <a:satMod val="225000"/>
              </a:schemeClr>
            </a:duotone>
          </a:blip>
          <a:tile tx="0" ty="0" sx="90000" sy="90000" flip="xy" algn="tl"/>
        </a:blipFill>
      </a:bgFillStyleLst>
    </a:fmtScheme>
  </a:themeElements>
</a:theme>
</file>

<file path=docProps/app.xml><?xml version="1.0" encoding="utf-8"?>
<ep:Properties xmlns:r="http://schemas.openxmlformats.org/officeDocument/2006/relationships" xmlns:ep="http://schemas.openxmlformats.org/officeDocument/2006/extended-properties" xmlns:vt="http://schemas.openxmlformats.org/officeDocument/2006/docPropsVTypes">
  <ep:Manager/>
  <ep:Company/>
  <ep:Words>1290</ep:Words>
  <ep:PresentationFormat>Экран (4:3)</ep:PresentationFormat>
  <ep:Paragraphs>103</ep:Paragraphs>
  <ep:Slides>26</ep:Slides>
  <ep:Notes>0</ep:Notes>
  <ep:TotalTime>0</ep:TotalTime>
  <ep:HiddenSlides>0</ep:HiddenSlides>
  <ep:MMClips>0</ep:MMClips>
  <ep:HeadingPairs>
    <vt:vector size="4" baseType="variant">
      <vt:variant>
        <vt:lpstr>Тема</vt:lpstr>
      </vt:variant>
      <vt:variant>
        <vt:i4>1</vt:i4>
      </vt:variant>
      <vt:variant>
        <vt:lpstr>Заголовок слайда</vt:lpstr>
      </vt:variant>
      <vt:variant>
        <vt:i4>26</vt:i4>
      </vt:variant>
    </vt:vector>
  </ep:HeadingPairs>
  <ep:TitlesOfParts>
    <vt:vector size="27" baseType="lpstr">
      <vt:lpstr>Солнцестояние</vt:lpstr>
      <vt:lpstr>Учет денежных средств на расчетном счете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vector>
  </ep:TitlesOfParts>
  <ep:HyperlinkBase/>
  <ep:Application>Show</ep:Application>
  <ep:AppVersion>12.0000</ep:AppVersion>
</ep:Properties>
</file>

<file path=docProps/core.xml><?xml version="1.0" encoding="utf-8"?>
<cp:coreProperties xmlns:r="http://schemas.openxmlformats.org/officeDocument/2006/relationships" xmlns:cp="http://schemas.openxmlformats.org/package/2006/metadata/core-properties" xmlns:dc="http://purl.org/dc/elements/1.1/" xmlns:dcterms="http://purl.org/dc/terms/" xmlns:dcmitype="http://purl.org/dc/dcmitype/" xmlns:xsi="http://www.w3.org/2001/XMLSchema-instance">
  <dcterms:created xsi:type="dcterms:W3CDTF">2016-03-09T15:07:28.000</dcterms:created>
  <dc:creator>Добро  пожаловать</dc:creator>
  <cp:lastModifiedBy>lenovo</cp:lastModifiedBy>
  <dcterms:modified xsi:type="dcterms:W3CDTF">2022-11-13T16:22:15.802</dcterms:modified>
  <cp:revision>13</cp:revision>
  <dc:title>Учет денежных средств на расчетном счете</dc:title>
  <cp:version>0906.0100.01</cp:version>
</cp:coreProperties>
</file>