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80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84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4349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918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3550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015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943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509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18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200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7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069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62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340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94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74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93ECB-A36C-4264-8A75-F17A27636F2C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B8CE00F-C6FD-42FD-8085-6A7043029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267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3346" y="894161"/>
            <a:ext cx="9144000" cy="31566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«Особенности работы </a:t>
            </a:r>
            <a:r>
              <a:rPr lang="ru-RU" b="1" dirty="0" smtClean="0">
                <a:solidFill>
                  <a:srgbClr val="002060"/>
                </a:solidFill>
              </a:rPr>
              <a:t>по подготовке дошкольников к</a:t>
            </a:r>
            <a:r>
              <a:rPr lang="ru-RU" b="1" dirty="0">
                <a:solidFill>
                  <a:srgbClr val="002060"/>
                </a:solidFill>
              </a:rPr>
              <a:t> обучению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b="1" dirty="0">
                <a:solidFill>
                  <a:srgbClr val="002060"/>
                </a:solidFill>
              </a:rPr>
              <a:t>грамоте»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Составили: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учителя-логопеды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МБДОУ «Детский сад №54 «Золушка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»,</a:t>
            </a:r>
          </a:p>
          <a:p>
            <a:pPr algn="r"/>
            <a:r>
              <a:rPr lang="ru-RU" dirty="0" smtClean="0">
                <a:latin typeface="Times New Roman"/>
                <a:ea typeface="Calibri"/>
                <a:cs typeface="Times New Roman"/>
              </a:rPr>
              <a:t> С.Г. Коротышева,  Н.Н. Демченко</a:t>
            </a:r>
            <a:endParaRPr lang="ru-RU" dirty="0">
              <a:ea typeface="Calibri"/>
              <a:cs typeface="Times New Roman"/>
            </a:endParaRP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367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Для Чего нужно Обучение грамоте в дошкольном возрасте?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ребенок </a:t>
            </a:r>
            <a:r>
              <a:rPr lang="ru-RU" sz="2800" dirty="0"/>
              <a:t>не пропускал буквы, когда будет писать диктанты в школе;</a:t>
            </a:r>
          </a:p>
          <a:p>
            <a:r>
              <a:rPr lang="ru-RU" sz="2800" dirty="0" smtClean="0"/>
              <a:t>умел </a:t>
            </a:r>
            <a:r>
              <a:rPr lang="ru-RU" sz="2800" dirty="0"/>
              <a:t>использовать свой слух, зрение, произношение для выделения признаков звуков, а не только старался запомнить соответствующие буквы;      </a:t>
            </a:r>
            <a:endParaRPr lang="ru-RU" sz="2800" dirty="0" smtClean="0"/>
          </a:p>
          <a:p>
            <a:r>
              <a:rPr lang="ru-RU" sz="2800" dirty="0" smtClean="0"/>
              <a:t>для </a:t>
            </a:r>
            <a:r>
              <a:rPr lang="ru-RU" sz="2800" dirty="0"/>
              <a:t>развития познавательного интереса к речи, уточнение и расширение словарного запаса.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269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727" y="1143000"/>
            <a:ext cx="943494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Обучение грамоте в детском саду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это целенаправленный, систематический процесс по подготовке к овладению письмом и чтением. </a:t>
            </a:r>
            <a:endParaRPr lang="ru-RU" sz="4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068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право 1"/>
          <p:cNvSpPr/>
          <p:nvPr/>
        </p:nvSpPr>
        <p:spPr>
          <a:xfrm>
            <a:off x="1517072" y="332509"/>
            <a:ext cx="1517073" cy="596438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Основные направления работы по подготовке к обучению грамоте</a:t>
            </a:r>
          </a:p>
        </p:txBody>
      </p:sp>
      <p:sp>
        <p:nvSpPr>
          <p:cNvPr id="3" name="Стрелка вправо 2"/>
          <p:cNvSpPr/>
          <p:nvPr/>
        </p:nvSpPr>
        <p:spPr>
          <a:xfrm>
            <a:off x="2544936" y="81470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23344" y="540173"/>
            <a:ext cx="582846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002060"/>
                </a:solidFill>
              </a:rPr>
              <a:t>- ознакомление детей со словом – вычленение слова как самостоятельной смысловой единицы из потока речи;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2544937" y="18217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23344" y="1676786"/>
            <a:ext cx="582846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002060"/>
                </a:solidFill>
              </a:rPr>
              <a:t>- ознакомление с предложением – выделение его как смысловой единицы из речи;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23345" y="2850126"/>
            <a:ext cx="582846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002060"/>
                </a:solidFill>
              </a:rPr>
              <a:t>- ознакомление со словесным составом предложения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2544937" y="42937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23346" y="4023466"/>
            <a:ext cx="582846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002060"/>
                </a:solidFill>
              </a:rPr>
              <a:t>- ознакомление со слоговым составом слова – членение слов (из 2-4 слогов) на части и составление слов из слогов.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2544936" y="532679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23346" y="5222784"/>
            <a:ext cx="582846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002060"/>
                </a:solidFill>
              </a:rPr>
              <a:t>- ознакомление с звуковым составом слова – формирование навыков звукового анализа слов:</a:t>
            </a:r>
          </a:p>
        </p:txBody>
      </p:sp>
    </p:spTree>
    <p:extLst>
      <p:ext uri="{BB962C8B-B14F-4D97-AF65-F5344CB8AC3E}">
        <p14:creationId xmlns:p14="http://schemas.microsoft.com/office/powerpoint/2010/main" val="3511707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55964" y="748145"/>
            <a:ext cx="837507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Структура занятия обучения грамоте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55963" y="2660074"/>
            <a:ext cx="2576945" cy="35121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Вводно – мотивационный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82292" y="2660073"/>
            <a:ext cx="3179618" cy="35121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Практический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606146" y="2660074"/>
            <a:ext cx="2535382" cy="3512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Результативный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938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Вводно – мотивационный</a:t>
            </a:r>
            <a:br>
              <a:rPr lang="ru-RU" sz="5400" b="1" dirty="0">
                <a:solidFill>
                  <a:srgbClr val="002060"/>
                </a:solidFill>
              </a:rPr>
            </a:br>
            <a:endParaRPr lang="ru-RU" sz="54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05934" y="1745672"/>
            <a:ext cx="8596668" cy="44473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sz="3200" dirty="0" smtClean="0">
                <a:solidFill>
                  <a:srgbClr val="002060"/>
                </a:solidFill>
              </a:rPr>
              <a:t>Массаж лица;</a:t>
            </a:r>
          </a:p>
          <a:p>
            <a:pPr marL="285750" indent="-285750">
              <a:buFontTx/>
              <a:buChar char="-"/>
            </a:pPr>
            <a:r>
              <a:rPr lang="ru-RU" sz="3200" dirty="0" smtClean="0">
                <a:solidFill>
                  <a:srgbClr val="002060"/>
                </a:solidFill>
              </a:rPr>
              <a:t>Развитие мимических мышц;</a:t>
            </a:r>
          </a:p>
          <a:p>
            <a:pPr marL="285750" indent="-285750">
              <a:buFontTx/>
              <a:buChar char="-"/>
            </a:pPr>
            <a:r>
              <a:rPr lang="ru-RU" sz="3200" dirty="0" smtClean="0">
                <a:solidFill>
                  <a:srgbClr val="002060"/>
                </a:solidFill>
              </a:rPr>
              <a:t>Развитие артикуляционной моторики;</a:t>
            </a:r>
          </a:p>
          <a:p>
            <a:pPr marL="285750" indent="-285750">
              <a:buFontTx/>
              <a:buChar char="-"/>
            </a:pPr>
            <a:r>
              <a:rPr lang="ru-RU" sz="3200" dirty="0" smtClean="0">
                <a:solidFill>
                  <a:srgbClr val="002060"/>
                </a:solidFill>
              </a:rPr>
              <a:t>Развитие дыхания и силы голоса.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882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Практический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7334" y="1496291"/>
            <a:ext cx="8258848" cy="4738254"/>
          </a:xfrm>
          <a:prstGeom prst="roundRect">
            <a:avLst>
              <a:gd name="adj" fmla="val 132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- </a:t>
            </a:r>
            <a:r>
              <a:rPr lang="ru-RU" sz="3200" dirty="0" smtClean="0">
                <a:solidFill>
                  <a:srgbClr val="002060"/>
                </a:solidFill>
              </a:rPr>
              <a:t>Знакомство с новым материалом;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- Закрепление нового материала (развитие фонематических процессов);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- Динамическая пауза;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- Введение звука в речь;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- Звуковой анализ слова;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- Знакомство с буквой;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- Подготовка к чтению и письму.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06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Результативный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28800" y="1930399"/>
            <a:ext cx="6608618" cy="4137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>
                <a:solidFill>
                  <a:srgbClr val="002060"/>
                </a:solidFill>
              </a:rPr>
              <a:t>Подводится итог занятия. Педагог спрашивает детей, что они нового узнали на занятии, в какие игры играли, что было трудным и т. д.</a:t>
            </a:r>
          </a:p>
          <a:p>
            <a:r>
              <a:rPr lang="ru-RU" sz="3200" dirty="0">
                <a:solidFill>
                  <a:srgbClr val="00206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55609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6716" y="239683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37020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288</Words>
  <Application>Microsoft Office PowerPoint</Application>
  <PresentationFormat>Широкоэкранный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Аспект</vt:lpstr>
      <vt:lpstr>«Особенности работы по подготовке дошкольников к обучению  грамоте» </vt:lpstr>
      <vt:lpstr>Для Чего нужно Обучение грамоте в дошкольном возрасте?</vt:lpstr>
      <vt:lpstr>Презентация PowerPoint</vt:lpstr>
      <vt:lpstr>Презентация PowerPoint</vt:lpstr>
      <vt:lpstr>Презентация PowerPoint</vt:lpstr>
      <vt:lpstr>Вводно – мотивационный </vt:lpstr>
      <vt:lpstr>Практический</vt:lpstr>
      <vt:lpstr>Результативный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работы по обучению дошкольников грамоте»</dc:title>
  <dc:creator>Comp</dc:creator>
  <cp:lastModifiedBy>Comp</cp:lastModifiedBy>
  <cp:revision>8</cp:revision>
  <dcterms:created xsi:type="dcterms:W3CDTF">2022-10-11T03:23:37Z</dcterms:created>
  <dcterms:modified xsi:type="dcterms:W3CDTF">2022-10-11T04:24:18Z</dcterms:modified>
</cp:coreProperties>
</file>