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A3A1BB-C72E-474A-B154-2C9FE886A89E}" type="datetimeFigureOut">
              <a:rPr lang="ru-RU" smtClean="0"/>
              <a:pPr/>
              <a:t>14.05.2022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DEB4E0-72E0-47C6-83AD-0B4363EF4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568952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rgbClr val="FFC000"/>
                </a:solidFill>
              </a:rPr>
              <a:t>ОГБОУ «Центр образования и развития  «Особый  ребёнок»  г.Смоленска»</a:t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1800" b="1" dirty="0" smtClean="0">
                <a:solidFill>
                  <a:srgbClr val="FFC000"/>
                </a:solidFill>
              </a:rPr>
              <a:t/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Отчет по 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внеурочной деятельности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 спортивно-оздоровительного направления </a:t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</a:rPr>
              <a:t>«</a:t>
            </a:r>
            <a:r>
              <a:rPr lang="ru-RU" sz="3600" b="1" i="1" dirty="0" smtClean="0">
                <a:solidFill>
                  <a:srgbClr val="00B0F0"/>
                </a:solidFill>
              </a:rPr>
              <a:t>Народные игры</a:t>
            </a:r>
            <a:r>
              <a:rPr lang="ru-RU" sz="3600" b="1" dirty="0" smtClean="0">
                <a:solidFill>
                  <a:srgbClr val="00B0F0"/>
                </a:solidFill>
              </a:rPr>
              <a:t>» 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за 2021 – 2022 учебный год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6237312"/>
            <a:ext cx="4283968" cy="6206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Микишанова Елена Александровна</a:t>
            </a:r>
          </a:p>
          <a:p>
            <a:endParaRPr lang="ru-RU" dirty="0"/>
          </a:p>
        </p:txBody>
      </p:sp>
      <p:pic>
        <p:nvPicPr>
          <p:cNvPr id="10242" name="Picture 2" descr="https://sun9-37.userapi.com/c840024/v840024475/16e80/xIxkHZ3Zde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21696"/>
            <a:ext cx="3024336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76672"/>
            <a:ext cx="8153400" cy="742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Творческих успехов </a:t>
            </a:r>
            <a:r>
              <a:rPr lang="ru-RU" b="1" dirty="0" smtClean="0"/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07904" y="3212976"/>
            <a:ext cx="1728192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4" name="Picture 10" descr="https://cf3.ppt-online.org/files3/slide/q/QLrpiNOfcqno6zTZVSBMbaChsFelukUXxgmA5E/slide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Цель программы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«</a:t>
            </a:r>
            <a:r>
              <a:rPr lang="ru-RU" sz="3600" b="1" i="1" dirty="0" smtClean="0">
                <a:solidFill>
                  <a:srgbClr val="0070C0"/>
                </a:solidFill>
              </a:rPr>
              <a:t>Народные игры</a:t>
            </a:r>
            <a:r>
              <a:rPr lang="ru-RU" sz="3600" b="1" dirty="0" smtClean="0">
                <a:solidFill>
                  <a:srgbClr val="0070C0"/>
                </a:solidFill>
              </a:rPr>
              <a:t>»: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создание наиболее благоприятных условий для формирования у младших школьников с умственной отсталостью  отношения к здоровому образу жизни как к одному из главных путей в достижении успеха; </a:t>
            </a:r>
            <a:br>
              <a:rPr lang="ru-RU" sz="1600" dirty="0" smtClean="0"/>
            </a:br>
            <a:r>
              <a:rPr lang="ru-RU" sz="1600" dirty="0" smtClean="0"/>
              <a:t>формирование первоначальных представлений о подвижных играх для укрепления здоровья обучающихся.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12968" cy="50405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800" i="1" dirty="0" smtClean="0">
                <a:solidFill>
                  <a:schemeClr val="accent2">
                    <a:lumMod val="75000"/>
                  </a:schemeClr>
                </a:solidFill>
              </a:rPr>
              <a:t>Задачи программы</a:t>
            </a:r>
            <a:r>
              <a:rPr lang="ru-RU" sz="67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ru-RU" dirty="0" smtClean="0"/>
              <a:t>активизировать двигательную активность младших школьников во внеурочное время; </a:t>
            </a:r>
          </a:p>
          <a:p>
            <a:r>
              <a:rPr lang="ru-RU" dirty="0" smtClean="0"/>
              <a:t>познакомить детей с разнообразием подвижных игр и возможностью использовать их при организации досуга;</a:t>
            </a:r>
          </a:p>
          <a:p>
            <a:r>
              <a:rPr lang="ru-RU" dirty="0" smtClean="0"/>
              <a:t> формировать знания о русских народных играх, о традициях,        истории и культуре     русского народа;</a:t>
            </a:r>
          </a:p>
          <a:p>
            <a:r>
              <a:rPr lang="ru-RU" dirty="0" smtClean="0"/>
              <a:t> формировать умение самостоятельно выбирать, организовывать и проводить подходящую игру с учётом особенностей участников, условий и обстоятельств; </a:t>
            </a:r>
          </a:p>
          <a:p>
            <a:r>
              <a:rPr lang="ru-RU" dirty="0" smtClean="0"/>
              <a:t>создавать условия для проявления чувства коллективизма; </a:t>
            </a:r>
          </a:p>
          <a:p>
            <a:r>
              <a:rPr lang="ru-RU" dirty="0" smtClean="0"/>
              <a:t> развивать: сообразительность, речь, воображение, коммуникативные умения, внимание, ловкость, сообразительность, инициативу, быстроту реакции,  эмоционально-чувственную сферу;  умения ориентироваться в пространстве;</a:t>
            </a:r>
          </a:p>
          <a:p>
            <a:r>
              <a:rPr lang="ru-RU" dirty="0" smtClean="0"/>
              <a:t> обучение жизненно - важным двигательным навыкам и умениям применению их в различных по сложности условиях; </a:t>
            </a:r>
          </a:p>
          <a:p>
            <a:r>
              <a:rPr lang="ru-RU" dirty="0" smtClean="0"/>
              <a:t>воспитывать культуру игрового общения, ценностного отношения к подвижным играм как наследию и к проявлению здорового образа жизни.</a:t>
            </a:r>
          </a:p>
          <a:p>
            <a:r>
              <a:rPr lang="ru-RU" dirty="0" smtClean="0"/>
              <a:t> укреплять здоровье обучающихся, приобщать их к занятиям     физической культурой и здоровому образу жизни, способствовать гармоническому, физическому развитию.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Актуальность программы: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/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800" dirty="0" smtClean="0"/>
              <a:t>Укрепление здоровья детей, формирование у них навыков здорового образа жизни.</a:t>
            </a:r>
            <a:br>
              <a:rPr lang="ru-RU" sz="1800" dirty="0" smtClean="0"/>
            </a:br>
            <a:r>
              <a:rPr lang="ru-RU" sz="1800" dirty="0" smtClean="0"/>
              <a:t>Обобщение и углубление знаний об истории, культуре народных игр.</a:t>
            </a:r>
            <a:br>
              <a:rPr lang="ru-RU" sz="1800" dirty="0" smtClean="0"/>
            </a:br>
            <a:r>
              <a:rPr lang="ru-RU" sz="1800" dirty="0" smtClean="0"/>
              <a:t>Развитие умений работать в коллективе.</a:t>
            </a:r>
            <a:br>
              <a:rPr lang="ru-RU" sz="1800" dirty="0" smtClean="0"/>
            </a:br>
            <a:r>
              <a:rPr lang="ru-RU" sz="1800" dirty="0" smtClean="0"/>
              <a:t>Формирование у детей уверенности в своих силах.</a:t>
            </a:r>
            <a:br>
              <a:rPr lang="ru-RU" sz="1800" dirty="0" smtClean="0"/>
            </a:br>
            <a:r>
              <a:rPr lang="ru-RU" sz="1800" dirty="0" smtClean="0"/>
              <a:t>Умение применять игры самостоятельно.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949280"/>
            <a:ext cx="9144000" cy="9087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Программа рассчитана на обучающихся с тяжелой умственной отсталостью (интеллектуальными нарушениями)  </a:t>
            </a:r>
            <a:r>
              <a:rPr lang="ru-RU" smtClean="0"/>
              <a:t>2 вариант и </a:t>
            </a:r>
            <a:r>
              <a:rPr lang="ru-RU" dirty="0" smtClean="0"/>
              <a:t>была реализована в 5 «А», 5 «Б», 6»А» классах</a:t>
            </a:r>
          </a:p>
          <a:p>
            <a:endParaRPr lang="ru-RU" dirty="0"/>
          </a:p>
        </p:txBody>
      </p:sp>
      <p:pic>
        <p:nvPicPr>
          <p:cNvPr id="4" name="Picture 2" descr="https://ds05.infourok.ru/uploads/ex/07ad/001550e4-deba1a39/hello_html_m57518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720080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Планируемые результаты: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12968" cy="49971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6700" i="1" dirty="0" smtClean="0">
                <a:solidFill>
                  <a:schemeClr val="accent2">
                    <a:lumMod val="75000"/>
                  </a:schemeClr>
                </a:solidFill>
              </a:rPr>
              <a:t>Личностные результаты</a:t>
            </a:r>
          </a:p>
          <a:p>
            <a:r>
              <a:rPr lang="ru-RU" dirty="0" smtClean="0"/>
              <a:t>осознание себя как гражданина России; формирование чувства гордости за свою Родину; </a:t>
            </a:r>
          </a:p>
          <a:p>
            <a:r>
              <a:rPr lang="ru-RU" dirty="0" smtClean="0"/>
              <a:t>воспитание уважительного отношения к иному мнению, истории и культуре других народов; </a:t>
            </a:r>
          </a:p>
          <a:p>
            <a:r>
              <a:rPr lang="ru-RU" dirty="0" smtClean="0"/>
              <a:t>сформированность адекватных представлений о собственных возможностях, о насущно необходимом жизнеобеспечении; </a:t>
            </a:r>
          </a:p>
          <a:p>
            <a:r>
              <a:rPr lang="ru-RU" dirty="0" smtClean="0"/>
              <a:t> овладение начальными навыками адаптации в динамично изменяющемся и развивающемся мире; </a:t>
            </a:r>
          </a:p>
          <a:p>
            <a:r>
              <a:rPr lang="ru-RU" dirty="0" smtClean="0"/>
              <a:t> овладение социально-бытовыми навыками, используемыми в повседневной жизни; </a:t>
            </a:r>
          </a:p>
          <a:p>
            <a:r>
              <a:rPr lang="ru-RU" dirty="0" smtClean="0"/>
              <a:t>владение навыками коммуникации и принятыми нормами социального взаимодействия;</a:t>
            </a:r>
          </a:p>
          <a:p>
            <a:r>
              <a:rPr lang="ru-RU" dirty="0" smtClean="0"/>
              <a:t> способность к осмыслению социального окружения, своего места в нем, принятие соответствующих возрасту ценностей и социальных ролей; </a:t>
            </a:r>
          </a:p>
          <a:p>
            <a:r>
              <a:rPr lang="ru-RU" dirty="0" smtClean="0"/>
              <a:t>принятие и освоение социальной роли обучающегося, проявление социально значимых мотивов учебной деятельности;</a:t>
            </a:r>
          </a:p>
          <a:p>
            <a:r>
              <a:rPr lang="ru-RU" dirty="0" smtClean="0"/>
              <a:t> сформированность навыков сотрудничества с взрослыми и сверстниками в разных социальных ситуациях </a:t>
            </a:r>
          </a:p>
          <a:p>
            <a:r>
              <a:rPr lang="ru-RU" dirty="0" smtClean="0"/>
              <a:t>воспитание эстетических потребностей, ценностей и чувств;</a:t>
            </a:r>
          </a:p>
          <a:p>
            <a:r>
              <a:rPr lang="ru-RU" dirty="0" smtClean="0"/>
              <a:t>развитие этических чувств, проявление доброжелательности, эмоционально нравственной отзывчивости и взаимопомощи, проявление сопереживания к чувствам других людей; </a:t>
            </a:r>
          </a:p>
          <a:p>
            <a:r>
              <a:rPr lang="ru-RU" dirty="0" smtClean="0"/>
              <a:t>сформированность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ценностям; </a:t>
            </a:r>
          </a:p>
          <a:p>
            <a:r>
              <a:rPr lang="ru-RU" dirty="0" smtClean="0"/>
              <a:t>проявление готовности к самостоятельной жизни.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Предметные результаты: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568952" cy="5445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00" dirty="0" smtClean="0"/>
              <a:t>1. Овладение умениями организовывать </a:t>
            </a:r>
            <a:r>
              <a:rPr lang="ru-RU" sz="1000" dirty="0" err="1" smtClean="0"/>
              <a:t>здоровьесберегающую</a:t>
            </a:r>
            <a:r>
              <a:rPr lang="ru-RU" sz="1000" dirty="0" smtClean="0"/>
              <a:t> жизнедеятельность;</a:t>
            </a:r>
          </a:p>
          <a:p>
            <a:pPr>
              <a:buNone/>
            </a:pPr>
            <a:r>
              <a:rPr lang="ru-RU" sz="1000" dirty="0" smtClean="0"/>
              <a:t>2. Первоначальные представления о значении физической культуры для физического развития, повышения работоспособности; </a:t>
            </a:r>
          </a:p>
          <a:p>
            <a:pPr>
              <a:buNone/>
            </a:pPr>
            <a:r>
              <a:rPr lang="ru-RU" sz="1000" dirty="0" smtClean="0"/>
              <a:t>3. Вовлечение в систематические занятия физической культурой и спортом; </a:t>
            </a:r>
          </a:p>
          <a:p>
            <a:pPr>
              <a:buNone/>
            </a:pPr>
            <a:r>
              <a:rPr lang="ru-RU" sz="1000" dirty="0" smtClean="0"/>
              <a:t>4. Умения оценивать свое физическое состояние, величину физических нагрузок.</a:t>
            </a:r>
          </a:p>
          <a:p>
            <a:pPr>
              <a:buNone/>
            </a:pPr>
            <a:r>
              <a:rPr lang="ru-RU" sz="1000" dirty="0" smtClean="0"/>
              <a:t> </a:t>
            </a:r>
            <a:r>
              <a:rPr lang="ru-RU" sz="1000" b="1" i="1" dirty="0" smtClean="0"/>
              <a:t>Минимальный уровень:</a:t>
            </a:r>
            <a:endParaRPr lang="ru-RU" sz="1000" dirty="0" smtClean="0"/>
          </a:p>
          <a:p>
            <a:pPr>
              <a:buNone/>
            </a:pPr>
            <a:r>
              <a:rPr lang="ru-RU" sz="1000" dirty="0" smtClean="0"/>
              <a:t> • представления о физической культуре как средстве укрепления здоровья, физического развития и физической подготовки человека;</a:t>
            </a:r>
          </a:p>
          <a:p>
            <a:pPr>
              <a:buNone/>
            </a:pPr>
            <a:r>
              <a:rPr lang="ru-RU" sz="1000" dirty="0" smtClean="0"/>
              <a:t> • выполнение комплексов утренней гимнастики под руководством учителя; </a:t>
            </a:r>
          </a:p>
          <a:p>
            <a:pPr>
              <a:buNone/>
            </a:pPr>
            <a:r>
              <a:rPr lang="ru-RU" sz="1000" dirty="0" smtClean="0"/>
              <a:t>• взаимодействие со сверстниками в организации и проведении подвижных игр, элементов соревнований;</a:t>
            </a:r>
          </a:p>
          <a:p>
            <a:pPr>
              <a:buNone/>
            </a:pPr>
            <a:r>
              <a:rPr lang="ru-RU" sz="1000" dirty="0" smtClean="0"/>
              <a:t> участие в подвижных играх и эстафетах под руководством учителя; </a:t>
            </a:r>
          </a:p>
          <a:p>
            <a:pPr>
              <a:buNone/>
            </a:pPr>
            <a:r>
              <a:rPr lang="ru-RU" sz="1000" dirty="0" smtClean="0"/>
              <a:t>• знание правил бережного обращения с инвентарём и оборудованием, соблюдение требований техники безопасности в процессе</a:t>
            </a:r>
          </a:p>
          <a:p>
            <a:pPr>
              <a:buNone/>
            </a:pPr>
            <a:r>
              <a:rPr lang="ru-RU" sz="1000" dirty="0" smtClean="0"/>
              <a:t> участия в физкультурно-спортивных мероприятиях. </a:t>
            </a:r>
          </a:p>
          <a:p>
            <a:pPr>
              <a:buNone/>
            </a:pPr>
            <a:r>
              <a:rPr lang="ru-RU" sz="1000" b="1" i="1" dirty="0" smtClean="0"/>
              <a:t>Достаточный уровень:</a:t>
            </a:r>
            <a:endParaRPr lang="ru-RU" sz="1000" dirty="0" smtClean="0"/>
          </a:p>
          <a:p>
            <a:pPr>
              <a:buNone/>
            </a:pPr>
            <a:r>
              <a:rPr lang="ru-RU" sz="1000" dirty="0" smtClean="0"/>
              <a:t> • практическое освоение элементов спортивных и подвижных игр и других видов физической культуры;</a:t>
            </a:r>
          </a:p>
          <a:p>
            <a:pPr>
              <a:buNone/>
            </a:pPr>
            <a:r>
              <a:rPr lang="ru-RU" sz="1000" dirty="0" smtClean="0"/>
              <a:t> • самостоятельное выполнение комплексов утренней гимнастики; </a:t>
            </a:r>
          </a:p>
          <a:p>
            <a:pPr>
              <a:buNone/>
            </a:pPr>
            <a:r>
              <a:rPr lang="ru-RU" sz="1000" dirty="0" smtClean="0"/>
              <a:t>• выполнение основных двигательных действий в соответствии с заданием учителя; </a:t>
            </a:r>
          </a:p>
          <a:p>
            <a:pPr>
              <a:buNone/>
            </a:pPr>
            <a:r>
              <a:rPr lang="ru-RU" sz="1000" dirty="0" smtClean="0"/>
              <a:t>• совместное участие со сверстниками в подвижных играх и эстафетах; </a:t>
            </a:r>
          </a:p>
          <a:p>
            <a:pPr>
              <a:buNone/>
            </a:pPr>
            <a:r>
              <a:rPr lang="ru-RU" sz="1000" dirty="0" smtClean="0"/>
              <a:t>• оказание посильной помощь и поддержки сверстникам в процессе участия в подвижных играх и соревнованиях;</a:t>
            </a:r>
          </a:p>
          <a:p>
            <a:pPr>
              <a:buNone/>
            </a:pPr>
            <a:r>
              <a:rPr lang="ru-RU" sz="1000" dirty="0" smtClean="0"/>
              <a:t> • знание спортивных традиций своего народа и других народов; </a:t>
            </a:r>
          </a:p>
          <a:p>
            <a:pPr>
              <a:buNone/>
            </a:pPr>
            <a:r>
              <a:rPr lang="ru-RU" sz="1000" dirty="0" smtClean="0"/>
              <a:t>• знание способов использования  спортивного инвентаря в основных видах двигательной активности и их применение в практической деятельности;</a:t>
            </a:r>
          </a:p>
          <a:p>
            <a:pPr>
              <a:buNone/>
            </a:pPr>
            <a:r>
              <a:rPr lang="ru-RU" sz="1000" dirty="0" smtClean="0"/>
              <a:t> • знание правил и техники выполнения двигательных действий, применение усвоенных правил при выполнении двигательных действий </a:t>
            </a:r>
          </a:p>
          <a:p>
            <a:pPr>
              <a:buNone/>
            </a:pPr>
            <a:r>
              <a:rPr lang="ru-RU" sz="1000" dirty="0" smtClean="0"/>
              <a:t>под руководством учителя; </a:t>
            </a:r>
          </a:p>
          <a:p>
            <a:pPr>
              <a:buNone/>
            </a:pPr>
            <a:r>
              <a:rPr lang="ru-RU" sz="1000" dirty="0" smtClean="0"/>
              <a:t>• соблюдение требований техники безопасности в процессе участия в физкультурноспортивных мероприятиях.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Базовые учебные действия: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84976" cy="5040560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4300" b="1" i="1" dirty="0" smtClean="0"/>
              <a:t>1.Личностные БУД: </a:t>
            </a:r>
            <a:endParaRPr lang="ru-RU" sz="4300" dirty="0" smtClean="0"/>
          </a:p>
          <a:p>
            <a:pPr lvl="0"/>
            <a:r>
              <a:rPr lang="ru-RU" sz="3700" dirty="0" smtClean="0"/>
              <a:t>умение взаимодействовать с людьми, работать в коллективе;</a:t>
            </a:r>
          </a:p>
          <a:p>
            <a:pPr lvl="0"/>
            <a:r>
              <a:rPr lang="ru-RU" sz="3700" dirty="0" smtClean="0"/>
              <a:t>развитие навыков сотрудничества с взрослыми и сверстниками;</a:t>
            </a:r>
          </a:p>
          <a:p>
            <a:pPr lvl="0"/>
            <a:r>
              <a:rPr lang="ru-RU" sz="3700" dirty="0" smtClean="0"/>
              <a:t>расширение круга общения;</a:t>
            </a:r>
          </a:p>
          <a:p>
            <a:pPr lvl="0"/>
            <a:r>
              <a:rPr lang="ru-RU" sz="3700" dirty="0" smtClean="0"/>
              <a:t>потребности и начальные умения выражать себя в доступных видах деятельности;</a:t>
            </a:r>
          </a:p>
          <a:p>
            <a:pPr lvl="0"/>
            <a:r>
              <a:rPr lang="ru-RU" sz="3700" dirty="0" smtClean="0"/>
              <a:t>готовность следовать этическим нормам поведения в повседневной жизни.</a:t>
            </a:r>
          </a:p>
          <a:p>
            <a:pPr lvl="0">
              <a:buNone/>
            </a:pPr>
            <a:r>
              <a:rPr lang="ru-RU" sz="4300" b="1" i="1" dirty="0" smtClean="0"/>
              <a:t>2.Регулятивные БУД:</a:t>
            </a:r>
            <a:endParaRPr lang="ru-RU" sz="4300" dirty="0" smtClean="0"/>
          </a:p>
          <a:p>
            <a:pPr lvl="0"/>
            <a:r>
              <a:rPr lang="ru-RU" sz="3700" dirty="0" smtClean="0"/>
              <a:t>определять и формулировать цель деятельности на занятии с помощью учителя;</a:t>
            </a:r>
          </a:p>
          <a:p>
            <a:pPr lvl="0"/>
            <a:r>
              <a:rPr lang="ru-RU" sz="3700" dirty="0" smtClean="0"/>
              <a:t>проговаривать последовательность действий на уроке;</a:t>
            </a:r>
          </a:p>
          <a:p>
            <a:pPr lvl="0"/>
            <a:r>
              <a:rPr lang="ru-RU" sz="3700" dirty="0" smtClean="0"/>
              <a:t>учить высказывать своё предположение (версию) на основе работы с иллюстрацией;</a:t>
            </a:r>
          </a:p>
          <a:p>
            <a:pPr lvl="0"/>
            <a:r>
              <a:rPr lang="ru-RU" sz="3700" dirty="0" smtClean="0"/>
              <a:t>учиться совместно с учителем и другими учениками давать эмоциональную оценку деятельности класса на уроке;</a:t>
            </a:r>
          </a:p>
          <a:p>
            <a:pPr>
              <a:buNone/>
            </a:pPr>
            <a:r>
              <a:rPr lang="ru-RU" sz="4300" b="1" i="1" dirty="0" smtClean="0"/>
              <a:t>3. Познавательные БУД:</a:t>
            </a:r>
            <a:endParaRPr lang="ru-RU" sz="4300" dirty="0" smtClean="0"/>
          </a:p>
          <a:p>
            <a:pPr lvl="0"/>
            <a:r>
              <a:rPr lang="ru-RU" sz="3700" dirty="0" smtClean="0"/>
              <a:t>добывать новые знания: находить ответы на вопросы, используя свой жизненный опыт и информацию, полученную на уроке;</a:t>
            </a:r>
          </a:p>
          <a:p>
            <a:pPr lvl="0"/>
            <a:r>
              <a:rPr lang="ru-RU" sz="3700" dirty="0" smtClean="0"/>
              <a:t>перерабатывать полученную информацию: делать выводы в результате совместной работы всего класса;</a:t>
            </a:r>
          </a:p>
          <a:p>
            <a:pPr lvl="0"/>
            <a:r>
              <a:rPr lang="ru-RU" sz="3700" dirty="0" smtClean="0"/>
              <a:t>преобразовывать информацию из одной формы в другую.</a:t>
            </a:r>
          </a:p>
          <a:p>
            <a:pPr>
              <a:buNone/>
            </a:pPr>
            <a:r>
              <a:rPr lang="ru-RU" sz="4300" b="1" i="1" dirty="0" smtClean="0"/>
              <a:t>4. Коммуникативные БУД</a:t>
            </a:r>
            <a:r>
              <a:rPr lang="ru-RU" sz="4300" i="1" dirty="0" smtClean="0"/>
              <a:t>:</a:t>
            </a:r>
            <a:endParaRPr lang="ru-RU" sz="4300" dirty="0" smtClean="0"/>
          </a:p>
          <a:p>
            <a:pPr lvl="0"/>
            <a:r>
              <a:rPr lang="ru-RU" sz="3700" dirty="0" smtClean="0"/>
              <a:t>слушать и понимать речь других;</a:t>
            </a:r>
          </a:p>
          <a:p>
            <a:pPr lvl="0"/>
            <a:r>
              <a:rPr lang="ru-RU" sz="3700" dirty="0" smtClean="0"/>
              <a:t>совместно договариваться о правилах, поведении в игре и следовать им;</a:t>
            </a:r>
          </a:p>
          <a:p>
            <a:pPr lvl="0"/>
            <a:r>
              <a:rPr lang="ru-RU" sz="3700" dirty="0" smtClean="0"/>
              <a:t>учиться выполнять различные роли в группе.</a:t>
            </a:r>
          </a:p>
          <a:p>
            <a:pPr lvl="0"/>
            <a:r>
              <a:rPr lang="ru-RU" sz="3700" dirty="0" smtClean="0"/>
              <a:t> работать  в парах и малых группах,  выполняя различные роли в группе.</a:t>
            </a:r>
          </a:p>
          <a:p>
            <a:endParaRPr lang="ru-RU" sz="1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Содержание программы: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Программный материал состоит из 8 разделов, которые содержат теоретическую и практическую часть.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1 раздел</a:t>
            </a:r>
            <a:r>
              <a:rPr lang="ru-RU" dirty="0" smtClean="0"/>
              <a:t>. </a:t>
            </a:r>
            <a:r>
              <a:rPr lang="ru-RU" b="1" dirty="0" smtClean="0"/>
              <a:t> Русские народные игры.</a:t>
            </a:r>
            <a:endParaRPr lang="ru-RU" dirty="0" smtClean="0"/>
          </a:p>
          <a:p>
            <a:r>
              <a:rPr lang="ru-RU" b="1" dirty="0" smtClean="0"/>
              <a:t>2 раздел. Хороводные игры</a:t>
            </a:r>
            <a:endParaRPr lang="ru-RU" dirty="0" smtClean="0"/>
          </a:p>
          <a:p>
            <a:r>
              <a:rPr lang="ru-RU" b="1" dirty="0" smtClean="0"/>
              <a:t>3 раздел. Игры других народов.</a:t>
            </a:r>
          </a:p>
          <a:p>
            <a:r>
              <a:rPr lang="ru-RU" b="1" dirty="0" smtClean="0"/>
              <a:t>4 раздел. Игры-забавы.</a:t>
            </a:r>
          </a:p>
          <a:p>
            <a:r>
              <a:rPr lang="ru-RU" b="1" dirty="0" smtClean="0"/>
              <a:t>5 раздел. Подвижные сюжетные игры.</a:t>
            </a:r>
          </a:p>
          <a:p>
            <a:r>
              <a:rPr lang="ru-RU" b="1" dirty="0" smtClean="0"/>
              <a:t>6 раздел. Музыкально-подвижные игры.</a:t>
            </a:r>
            <a:endParaRPr lang="ru-RU" dirty="0" smtClean="0"/>
          </a:p>
          <a:p>
            <a:r>
              <a:rPr lang="ru-RU" b="1" dirty="0" smtClean="0"/>
              <a:t>7 раздел. Игры на развитие внимания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8 раздел. Эстафеты.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B0F0"/>
                </a:solidFill>
              </a:rPr>
              <a:t>«Народные игры»</a:t>
            </a:r>
            <a:endParaRPr lang="ru-RU" sz="3200" i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C:\Users\1288~1\AppData\Local\Temp\Rar$DIa8036.49275\1b7d2a9f-a375-4270-a01b-99d58d64941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88~1\AppData\Local\Temp\Rar$DIa8036.41837\a129ff0e-926b-493e-9d71-aef696850eb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7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88~1\AppData\Local\Temp\Rar$DIa8036.8072\IMG_189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293096"/>
            <a:ext cx="38164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288~1\AppData\Local\Temp\Rar$DIa8036.33749\IMG_1890.JPG"/>
          <p:cNvPicPr/>
          <p:nvPr/>
        </p:nvPicPr>
        <p:blipFill>
          <a:blip r:embed="rId5" cstate="print"/>
          <a:srcRect r="13462"/>
          <a:stretch>
            <a:fillRect/>
          </a:stretch>
        </p:blipFill>
        <p:spPr bwMode="auto">
          <a:xfrm>
            <a:off x="4499992" y="1844824"/>
            <a:ext cx="38164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Достижения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35816" cy="449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Внеурочная деятельность дает возможность заметить достоинства каждого ребенка, его исключительность, и дать возможность реализовать свои лучшие качества, таланты и склонности.</a:t>
            </a:r>
          </a:p>
          <a:p>
            <a:r>
              <a:rPr lang="ru-RU" dirty="0" smtClean="0"/>
              <a:t>Подвижные игры нравятся всем без исключения, они имеют занимательный характер, тем самым настраивают обучающихся на позитивное восприятие мира, на получение положительных эмоций.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351</TotalTime>
  <Words>899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  ОГБОУ «Центр образования и развития  «Особый  ребёнок»  г.Смоленска»   Отчет по  внеурочной деятельности  спортивно-оздоровительного направления   «Народные игры»  за 2021 – 2022 учебный год </vt:lpstr>
      <vt:lpstr>Цель программы «Народные игры»:  создание наиболее благоприятных условий для формирования у младших школьников с умственной отсталостью  отношения к здоровому образу жизни как к одному из главных путей в достижении успеха;  формирование первоначальных представлений о подвижных играх для укрепления здоровья обучающихся. </vt:lpstr>
      <vt:lpstr>Актуальность программы:   Укрепление здоровья детей, формирование у них навыков здорового образа жизни. Обобщение и углубление знаний об истории, культуре народных игр. Развитие умений работать в коллективе. Формирование у детей уверенности в своих силах. Умение применять игры самостоятельно.</vt:lpstr>
      <vt:lpstr>Планируемые результаты:</vt:lpstr>
      <vt:lpstr>Предметные результаты:</vt:lpstr>
      <vt:lpstr>Базовые учебные действия:</vt:lpstr>
      <vt:lpstr>Содержание программы:</vt:lpstr>
      <vt:lpstr>«Народные игры»</vt:lpstr>
      <vt:lpstr>Достижения</vt:lpstr>
      <vt:lpstr>Творческих успехов 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 внеурочной деятельности  спортивно-оздоровительного направления  за 2020 – 2021 учебный год </dc:title>
  <dc:creator>Лена</dc:creator>
  <cp:lastModifiedBy>Лена</cp:lastModifiedBy>
  <cp:revision>36</cp:revision>
  <dcterms:created xsi:type="dcterms:W3CDTF">2021-06-03T07:29:32Z</dcterms:created>
  <dcterms:modified xsi:type="dcterms:W3CDTF">2022-05-14T17:39:54Z</dcterms:modified>
</cp:coreProperties>
</file>