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9ACAE1-8E36-4351-B86F-3D056B4A6743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DCBD80-72C7-412F-9307-90C33E31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410445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ОГБОУ «Центр образования и развития  «Особый  ребёнок»  г.Смоленска»</a:t>
            </a:r>
            <a:br>
              <a:rPr lang="ru-RU" sz="1600" b="1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3200" i="1" dirty="0" smtClean="0">
                <a:solidFill>
                  <a:srgbClr val="FFFF00"/>
                </a:solidFill>
              </a:rPr>
              <a:t>Отчет по </a:t>
            </a:r>
            <a:br>
              <a:rPr lang="ru-RU" sz="3200" i="1" dirty="0" smtClean="0">
                <a:solidFill>
                  <a:srgbClr val="FFFF00"/>
                </a:solidFill>
              </a:rPr>
            </a:br>
            <a:r>
              <a:rPr lang="ru-RU" sz="3200" i="1" dirty="0" smtClean="0">
                <a:solidFill>
                  <a:srgbClr val="FFFF00"/>
                </a:solidFill>
              </a:rPr>
              <a:t>внеурочной деятельности</a:t>
            </a:r>
            <a:br>
              <a:rPr lang="ru-RU" sz="3200" i="1" dirty="0" smtClean="0">
                <a:solidFill>
                  <a:srgbClr val="FFFF00"/>
                </a:solidFill>
              </a:rPr>
            </a:br>
            <a:r>
              <a:rPr lang="ru-RU" sz="3200" i="1" dirty="0" smtClean="0">
                <a:solidFill>
                  <a:srgbClr val="FFFF00"/>
                </a:solidFill>
              </a:rPr>
              <a:t> спортивно-оздоровительного направления </a:t>
            </a:r>
            <a:br>
              <a:rPr lang="ru-RU" sz="3200" i="1" dirty="0" smtClean="0">
                <a:solidFill>
                  <a:srgbClr val="FFFF00"/>
                </a:solidFill>
              </a:rPr>
            </a:br>
            <a:r>
              <a:rPr lang="ru-RU" sz="3200" b="1" i="1" dirty="0" smtClean="0">
                <a:solidFill>
                  <a:srgbClr val="FFFF00"/>
                </a:solidFill>
              </a:rPr>
              <a:t> </a:t>
            </a:r>
            <a:r>
              <a:rPr lang="ru-RU" sz="3200" b="1" i="1" dirty="0" smtClean="0">
                <a:solidFill>
                  <a:srgbClr val="00B0F0"/>
                </a:solidFill>
              </a:rPr>
              <a:t>«</a:t>
            </a:r>
            <a:r>
              <a:rPr lang="ru-RU" sz="3200" i="1" dirty="0" smtClean="0">
                <a:solidFill>
                  <a:srgbClr val="00B0F0"/>
                </a:solidFill>
              </a:rPr>
              <a:t>Веселые пальчики</a:t>
            </a:r>
            <a:r>
              <a:rPr lang="ru-RU" sz="3200" b="1" i="1" dirty="0" smtClean="0">
                <a:solidFill>
                  <a:srgbClr val="00B0F0"/>
                </a:solidFill>
              </a:rPr>
              <a:t>» </a:t>
            </a:r>
            <a:r>
              <a:rPr lang="ru-RU" sz="3200" i="1" dirty="0" smtClean="0">
                <a:solidFill>
                  <a:srgbClr val="FFFF00"/>
                </a:solidFill>
              </a:rPr>
              <a:t/>
            </a:r>
            <a:br>
              <a:rPr lang="ru-RU" sz="3200" i="1" dirty="0" smtClean="0">
                <a:solidFill>
                  <a:srgbClr val="FFFF00"/>
                </a:solidFill>
              </a:rPr>
            </a:br>
            <a:r>
              <a:rPr lang="ru-RU" sz="3200" i="1" dirty="0" smtClean="0">
                <a:solidFill>
                  <a:srgbClr val="FFFF00"/>
                </a:solidFill>
              </a:rPr>
              <a:t>за 20201– 2022 учебный год</a:t>
            </a:r>
            <a:endParaRPr lang="ru-RU" sz="3200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805264"/>
            <a:ext cx="6012160" cy="105273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Микишанова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Елена </a:t>
            </a:r>
            <a:r>
              <a:rPr lang="ru-RU" dirty="0">
                <a:solidFill>
                  <a:srgbClr val="FFFF00"/>
                </a:solidFill>
              </a:rPr>
              <a:t>Александровна</a:t>
            </a:r>
          </a:p>
          <a:p>
            <a:endParaRPr lang="ru-RU" dirty="0"/>
          </a:p>
        </p:txBody>
      </p:sp>
      <p:pic>
        <p:nvPicPr>
          <p:cNvPr id="10242" name="Picture 2" descr="https://1.bp.blogspot.com/-Y_sgGAKVdLs/WUGfw8ra_2I/AAAAAAAABmw/KZbr0byxYOYAN7Il-64CwI_K4sl6J1VWgCLcBGAs/s1600/%25D0%25B3%25D1%2580%25D0%25B8%25D0%25B1%25D1%25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65712"/>
            <a:ext cx="3203848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Достижения</a:t>
            </a:r>
            <a:r>
              <a:rPr lang="ru-RU" dirty="0" smtClean="0">
                <a:solidFill>
                  <a:srgbClr val="FFC000"/>
                </a:solidFill>
              </a:rPr>
              <a:t>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удалось достичь устойчивой положительной динамики в развитии мелких моторных движений, что способствовало речевому развитию, развитию психических процессов.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Творческих</a:t>
            </a:r>
            <a:r>
              <a:rPr lang="ru-RU" dirty="0" smtClean="0">
                <a:solidFill>
                  <a:srgbClr val="FFC000"/>
                </a:solidFill>
              </a:rPr>
              <a:t> успехов!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3356992"/>
            <a:ext cx="1584176" cy="16561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lifeo.ru/wp-content/uploads/kartinka-spasibo-za-vnimanie-dlya-prezentacii-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1556792"/>
            <a:ext cx="8772525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2617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i="1" dirty="0" smtClean="0">
                <a:solidFill>
                  <a:srgbClr val="FFC000"/>
                </a:solidFill>
              </a:rPr>
              <a:t>Цель программы </a:t>
            </a:r>
            <a:r>
              <a:rPr lang="ru-RU" sz="4000" i="1" dirty="0" smtClean="0">
                <a:solidFill>
                  <a:srgbClr val="00B0F0"/>
                </a:solidFill>
              </a:rPr>
              <a:t>«Веселые пальчики»</a:t>
            </a: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создание условий для развития мелкой моторики и координации движений пальцев рук.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9654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6400" b="1" i="1" dirty="0" smtClean="0">
                <a:solidFill>
                  <a:srgbClr val="FFC000"/>
                </a:solidFill>
              </a:rPr>
              <a:t>Задачи программы</a:t>
            </a:r>
            <a:r>
              <a:rPr lang="ru-RU" sz="5100" dirty="0" smtClean="0">
                <a:solidFill>
                  <a:srgbClr val="FFC000"/>
                </a:solidFill>
              </a:rPr>
              <a:t>:</a:t>
            </a:r>
          </a:p>
          <a:p>
            <a:pPr lvl="0"/>
            <a:r>
              <a:rPr lang="ru-RU" dirty="0" smtClean="0"/>
              <a:t>Научить детей четко произносить слова потешек, скороговорок  и стихотворений, сочетая их с движениями;</a:t>
            </a:r>
          </a:p>
          <a:p>
            <a:pPr lvl="0"/>
            <a:r>
              <a:rPr lang="ru-RU" dirty="0" smtClean="0"/>
              <a:t>Знакомить детей с названием пальчиков ;</a:t>
            </a:r>
          </a:p>
          <a:p>
            <a:pPr lvl="0"/>
            <a:r>
              <a:rPr lang="ru-RU" dirty="0" smtClean="0"/>
              <a:t>Формировать навыки исполнительского мастерства;</a:t>
            </a:r>
          </a:p>
          <a:p>
            <a:pPr lvl="0"/>
            <a:r>
              <a:rPr lang="ru-RU" dirty="0" smtClean="0"/>
              <a:t>Развивать умения производить точные движения кистью и пальцами рук;</a:t>
            </a:r>
          </a:p>
          <a:p>
            <a:pPr lvl="0"/>
            <a:r>
              <a:rPr lang="ru-RU" dirty="0" smtClean="0"/>
              <a:t>Развивать способности координированной работы рук со зрительным восприятием;</a:t>
            </a:r>
          </a:p>
          <a:p>
            <a:pPr lvl="0"/>
            <a:r>
              <a:rPr lang="ru-RU" dirty="0" smtClean="0"/>
              <a:t>Развивать творческую активность, пространственное мышление, фантазию;</a:t>
            </a:r>
          </a:p>
          <a:p>
            <a:pPr lvl="0"/>
            <a:r>
              <a:rPr lang="ru-RU" dirty="0" smtClean="0"/>
              <a:t>Развивать гибкость и подвижность пальцев и кистей рук ;</a:t>
            </a:r>
          </a:p>
          <a:p>
            <a:pPr lvl="0"/>
            <a:r>
              <a:rPr lang="ru-RU" dirty="0" smtClean="0"/>
              <a:t>Развивать память, звуковую культуру речи;</a:t>
            </a:r>
          </a:p>
          <a:p>
            <a:pPr lvl="0"/>
            <a:r>
              <a:rPr lang="ru-RU" dirty="0" smtClean="0"/>
              <a:t>Воспитывать в детях усидчивость;</a:t>
            </a:r>
          </a:p>
          <a:p>
            <a:pPr lvl="0"/>
            <a:r>
              <a:rPr lang="ru-RU" dirty="0" smtClean="0"/>
              <a:t>Воспитывать внимательность к выполнению заданий;</a:t>
            </a:r>
          </a:p>
          <a:p>
            <a:r>
              <a:rPr lang="ru-RU" sz="2400" dirty="0" smtClean="0"/>
              <a:t>Способствовать созданию игровых ситуаций, расширять коммуникативные способности детей. </a:t>
            </a: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rgbClr val="FFC000"/>
                </a:solidFill>
              </a:rPr>
              <a:t>Актуальность программы: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Пальчиковая гимнастика - это универсальное дидактическое и развивающее средство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45224"/>
            <a:ext cx="8784976" cy="122413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Программа рассчитана на обучающихся с умеренной умственной отсталостью (интеллектуальными нарушениями)</a:t>
            </a:r>
          </a:p>
          <a:p>
            <a:pPr algn="ctr">
              <a:buNone/>
            </a:pPr>
            <a:r>
              <a:rPr lang="ru-RU" dirty="0" smtClean="0"/>
              <a:t> и была реализована в 0 «Б», 1 «Б» классах</a:t>
            </a:r>
          </a:p>
          <a:p>
            <a:endParaRPr lang="ru-RU" dirty="0"/>
          </a:p>
        </p:txBody>
      </p:sp>
      <p:pic>
        <p:nvPicPr>
          <p:cNvPr id="4" name="Picture 2" descr="http://i.mycdn.me/i?r=AzEPZsRbOZEKgBhR0XGMT1Rkf78nL7MO2lUjr6mmeK1iU6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7" y="2348880"/>
            <a:ext cx="3960441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</a:rPr>
              <a:t>Планируемые результаты:</a:t>
            </a:r>
            <a:endParaRPr lang="ru-RU" sz="40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32859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6600" b="1" i="1" dirty="0" smtClean="0">
                <a:solidFill>
                  <a:srgbClr val="FFC000"/>
                </a:solidFill>
              </a:rPr>
              <a:t>Личностные результаты</a:t>
            </a:r>
          </a:p>
          <a:p>
            <a:r>
              <a:rPr lang="ru-RU" sz="2900" dirty="0" smtClean="0"/>
              <a:t>основы персональной идентичности, осознание своей принадлежности к определенному полу, осознание себя как «Я»; </a:t>
            </a:r>
          </a:p>
          <a:p>
            <a:r>
              <a:rPr lang="ru-RU" sz="2900" dirty="0" smtClean="0"/>
              <a:t>социально-эмоциональное участие в процессе общения и совместной деятельности; </a:t>
            </a:r>
          </a:p>
          <a:p>
            <a:r>
              <a:rPr lang="ru-RU" sz="2900" dirty="0" smtClean="0"/>
              <a:t>формирование социально ориентированного взгляда на окружающий мир в его органичном единстве и разнообразии природной и социальной частей; </a:t>
            </a:r>
          </a:p>
          <a:p>
            <a:r>
              <a:rPr lang="ru-RU" sz="2900" dirty="0" smtClean="0"/>
              <a:t> формирование уважительного отношения к окружающим; </a:t>
            </a:r>
          </a:p>
          <a:p>
            <a:r>
              <a:rPr lang="ru-RU" sz="2900" dirty="0" smtClean="0"/>
              <a:t>овладение начальными навыками адаптации в динамично изменяющемся и развивающемся мире; </a:t>
            </a:r>
          </a:p>
          <a:p>
            <a:r>
              <a:rPr lang="ru-RU" sz="2900" dirty="0" smtClean="0"/>
              <a:t>освоение доступных социальных ролей (обучающегося), развитие мотивов учебной деятельности и формирование личностного смысла учения; </a:t>
            </a:r>
          </a:p>
          <a:p>
            <a:r>
              <a:rPr lang="ru-RU" sz="2900" dirty="0" smtClean="0"/>
              <a:t>развитие самостоятельности и личной ответственности за свои поступки на основе представлений о нравственных нормах, общепринятых правилах; </a:t>
            </a:r>
          </a:p>
          <a:p>
            <a:r>
              <a:rPr lang="ru-RU" sz="2900" dirty="0" smtClean="0"/>
              <a:t>формирование эстетических потребностей, ценностей и чувств; </a:t>
            </a:r>
          </a:p>
          <a:p>
            <a:r>
              <a:rPr lang="ru-RU" sz="2900" dirty="0" smtClean="0"/>
              <a:t>развитие этических чувств, доброжелательности и эмоционально-нравственной отзывчивости, понимания и сопереживания чувствам других людей; </a:t>
            </a:r>
          </a:p>
          <a:p>
            <a:r>
              <a:rPr lang="ru-RU" sz="2900" dirty="0" smtClean="0"/>
              <a:t>развитие навыков сотрудничества с взрослыми и сверстниками в разных социальных ситуациях, умения не создавать конфликтов и находить выходы из спорных ситуаций; </a:t>
            </a:r>
          </a:p>
          <a:p>
            <a:r>
              <a:rPr lang="ru-RU" sz="2900" dirty="0" smtClean="0"/>
              <a:t>формирование установки на безопасный, здоровый образ жизни, наличие мотивации к труду, работе на результат, бережному отношению к материальным и духовным ценностям.</a:t>
            </a:r>
          </a:p>
          <a:p>
            <a:pPr>
              <a:buNone/>
            </a:pPr>
            <a:endParaRPr lang="ru-RU" sz="29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C000"/>
                </a:solidFill>
              </a:rPr>
              <a:t>Предметные результаты: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i="1" dirty="0" smtClean="0"/>
              <a:t>Восприятие собственного тела, осознание своих физических возможностей и ограничений: </a:t>
            </a:r>
            <a:endParaRPr lang="ru-RU" dirty="0" smtClean="0"/>
          </a:p>
          <a:p>
            <a:r>
              <a:rPr lang="ru-RU" dirty="0" smtClean="0"/>
              <a:t> освоение доступных способов контроля над функциями собственного тела: сидеть, стоять, передвигаться (в т.ч. с использованием технических средств); </a:t>
            </a:r>
          </a:p>
          <a:p>
            <a:r>
              <a:rPr lang="ru-RU" dirty="0" smtClean="0"/>
              <a:t>освоение двигательных навыков, последовательности движений, развитие координационных способностей; </a:t>
            </a:r>
          </a:p>
          <a:p>
            <a:r>
              <a:rPr lang="ru-RU" dirty="0" smtClean="0"/>
              <a:t> совершенствование физических качеств: ловкости, силы, быстроты, выносливости; </a:t>
            </a:r>
          </a:p>
          <a:p>
            <a:r>
              <a:rPr lang="ru-RU" dirty="0" smtClean="0"/>
              <a:t>умение радоваться успехам. 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i="1" dirty="0" smtClean="0"/>
              <a:t>Освоение доступных видов физкультурно-спортивной деятельности.</a:t>
            </a:r>
            <a:endParaRPr lang="ru-RU" dirty="0" smtClean="0"/>
          </a:p>
          <a:p>
            <a:r>
              <a:rPr lang="ru-RU" dirty="0" smtClean="0"/>
              <a:t> интерес к определенным видам физкультурно-спортивной деятельности: подвижные игры, пальчиковые игры; </a:t>
            </a:r>
          </a:p>
          <a:p>
            <a:r>
              <a:rPr lang="ru-RU" dirty="0" smtClean="0"/>
              <a:t>умение  играть в подвижные игры и др. 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i="1" dirty="0" smtClean="0"/>
              <a:t>Соотнесение самочувствия с настроением, собственной активностью, самостоятельностью и независимостью: </a:t>
            </a:r>
            <a:endParaRPr lang="ru-RU" dirty="0" smtClean="0"/>
          </a:p>
          <a:p>
            <a:r>
              <a:rPr lang="ru-RU" dirty="0" smtClean="0"/>
              <a:t> умение определять свое самочувствие в связи с физической нагрузкой: усталость, болевые ощущения.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</a:rPr>
              <a:t>Базовые учебные действия: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проявляют интерес к адаптивным ситуациям; </a:t>
            </a:r>
          </a:p>
          <a:p>
            <a:r>
              <a:rPr lang="ru-RU" dirty="0" smtClean="0"/>
              <a:t>выполняют элементарную инструкцию, связанную с адаптивными возможностями, используя предметы, предметы социальной значимости и доступные спортивные средства; </a:t>
            </a:r>
          </a:p>
          <a:p>
            <a:r>
              <a:rPr lang="ru-RU" dirty="0" smtClean="0"/>
              <a:t>проявляют активность в адаптивных ситуациях с предметами и спортивными средствами любым доступным способом.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</a:rPr>
              <a:t>Содержание программы:</a:t>
            </a:r>
            <a:endParaRPr lang="ru-RU" sz="4000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Раздел 1. </a:t>
            </a:r>
            <a:r>
              <a:rPr lang="ru-RU" dirty="0" smtClean="0"/>
              <a:t>Пальчиковые упражнения в сочетании с самомассажем </a:t>
            </a:r>
          </a:p>
          <a:p>
            <a:r>
              <a:rPr lang="ru-RU" b="1" dirty="0" smtClean="0"/>
              <a:t>Раздел 2.</a:t>
            </a:r>
            <a:r>
              <a:rPr lang="ru-RU" dirty="0" smtClean="0"/>
              <a:t> Пальчиковые кинезиологические игры (разминка мозга) </a:t>
            </a:r>
          </a:p>
          <a:p>
            <a:r>
              <a:rPr lang="ru-RU" b="1" dirty="0" smtClean="0"/>
              <a:t>Раздел 3.</a:t>
            </a:r>
            <a:r>
              <a:rPr lang="ru-RU" dirty="0" smtClean="0"/>
              <a:t> Пальчиковые игры с предметами </a:t>
            </a:r>
          </a:p>
          <a:p>
            <a:r>
              <a:rPr lang="ru-RU" b="1" dirty="0" smtClean="0"/>
              <a:t>Раздел 4.</a:t>
            </a:r>
            <a:r>
              <a:rPr lang="ru-RU" dirty="0" smtClean="0"/>
              <a:t> Музыкальные пальчиковые игры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F0"/>
                </a:solidFill>
              </a:rPr>
              <a:t>«Веселые пальчики»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3068960"/>
            <a:ext cx="2304256" cy="1368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1288~1\AppData\Local\Temp\Rar$DIa8036.24828\IMG_17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96044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288~1\AppData\Local\Temp\Rar$DIa8036.39857\IMG_17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340768"/>
            <a:ext cx="3974579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288~1\AppData\Local\Temp\Rar$DIa8036.29142\IMG_173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221088"/>
            <a:ext cx="403244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288~1\AppData\Local\Temp\Rar$DIa8036.40630\IMG_174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7" y="4105275"/>
            <a:ext cx="4032448" cy="249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«Веселые пальчики»</a:t>
            </a:r>
            <a:endParaRPr lang="ru-RU" dirty="0"/>
          </a:p>
        </p:txBody>
      </p:sp>
      <p:pic>
        <p:nvPicPr>
          <p:cNvPr id="4" name="Содержимое 3" descr="C:\Users\1288~1\AppData\Local\Temp\Rar$DIa8036.11076\IMG_19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3816424" cy="28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288~1\AppData\Local\Temp\Rar$DIa8036.49720\IMG_18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56992"/>
            <a:ext cx="3960440" cy="3238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288~1\AppData\Local\Temp\Rar$DIa8036.18148\IMG_17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49688"/>
            <a:ext cx="3744416" cy="2619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288~1\AppData\Local\Temp\Rar$DIa8036.31928\9d8474d5-eab4-4c1e-8c32-1e7c84600eb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484784"/>
            <a:ext cx="3888432" cy="225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289</TotalTime>
  <Words>560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ОГБОУ «Центр образования и развития  «Особый  ребёнок»  г.Смоленска»  Отчет по  внеурочной деятельности  спортивно-оздоровительного направления   «Веселые пальчики»  за 20201– 2022 учебный год</vt:lpstr>
      <vt:lpstr>Цель программы «Веселые пальчики» создание условий для развития мелкой моторики и координации движений пальцев рук.</vt:lpstr>
      <vt:lpstr>Актуальность программы:  Пальчиковая гимнастика - это универсальное дидактическое и развивающее средство</vt:lpstr>
      <vt:lpstr>Планируемые результаты:</vt:lpstr>
      <vt:lpstr>Предметные результаты:</vt:lpstr>
      <vt:lpstr>Базовые учебные действия:</vt:lpstr>
      <vt:lpstr>Содержание программы:</vt:lpstr>
      <vt:lpstr>«Веселые пальчики»</vt:lpstr>
      <vt:lpstr>«Веселые пальчики»</vt:lpstr>
      <vt:lpstr>Достижения:</vt:lpstr>
      <vt:lpstr>Творческих успехов!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ОГБОУ «Центр образования и развития  «Особый  ребёнок»  г.Смоленска» Отчет по  внеурочной деятельности  спортивно-оздоровительного направления   «Народные игры»  за 2020 – 2021 учебный год</dc:title>
  <dc:creator>Лена</dc:creator>
  <cp:lastModifiedBy>Лена</cp:lastModifiedBy>
  <cp:revision>33</cp:revision>
  <dcterms:created xsi:type="dcterms:W3CDTF">2021-06-03T09:30:29Z</dcterms:created>
  <dcterms:modified xsi:type="dcterms:W3CDTF">2022-05-14T17:55:08Z</dcterms:modified>
</cp:coreProperties>
</file>