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  <p:sldMasterId id="2147483654" r:id="rId3"/>
    <p:sldMasterId id="2147483656" r:id="rId4"/>
    <p:sldMasterId id="2147483658" r:id="rId5"/>
  </p:sldMasterIdLst>
  <p:notesMasterIdLst>
    <p:notesMasterId r:id="rId16"/>
  </p:notes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4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&lt;заголовок&gt;</a:t>
            </a:r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1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41416151-9131-41A1-A1C1-71F181813131}" type="slidenum">
              <a:rPr lang="ru-RU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C1F1D161-1151-4191-B1E1-41D1E18101E1}" type="slidenum">
              <a:rPr lang="ru-RU">
                <a:solidFill>
                  <a:srgbClr val="FFFFFF"/>
                </a:solidFill>
                <a:latin typeface="Garamond"/>
                <a:ea typeface="+mn-ea"/>
              </a:rPr>
              <a:t>5</a:t>
            </a:fld>
            <a:fld id="{D121B191-B1D1-4181-81D1-8121C161A171}" type="slidenum">
              <a:rPr lang="ru-RU">
                <a:solidFill>
                  <a:srgbClr val="FFFFFF"/>
                </a:solidFill>
                <a:latin typeface="Garamond"/>
                <a:ea typeface="+mn-ea"/>
              </a:rPr>
              <a:t>5</a:t>
            </a:fld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A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A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A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A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A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stomShape 1"/>
          <p:cNvSpPr/>
          <p:nvPr/>
        </p:nvSpPr>
        <p:spPr>
          <a:xfrm>
            <a:off x="687960" y="1080000"/>
            <a:ext cx="7770960" cy="25189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6000" b="1">
                <a:solidFill>
                  <a:srgbClr val="E6E3AA"/>
                </a:solidFill>
                <a:latin typeface="Garamond"/>
              </a:rPr>
              <a:t>«Всемирное  наследие              России.</a:t>
            </a:r>
            <a:endParaRPr/>
          </a:p>
          <a:p>
            <a:r>
              <a:rPr lang="ru-RU" sz="6000" b="1">
                <a:solidFill>
                  <a:srgbClr val="E6E3AA"/>
                </a:solidFill>
                <a:latin typeface="Garamond"/>
              </a:rPr>
              <a:t>      Озеро Байкал»</a:t>
            </a:r>
            <a:endParaRPr/>
          </a:p>
          <a:p>
            <a:endParaRPr/>
          </a:p>
        </p:txBody>
      </p:sp>
      <p:sp>
        <p:nvSpPr>
          <p:cNvPr id="18" name="CustomShape 2"/>
          <p:cNvSpPr/>
          <p:nvPr/>
        </p:nvSpPr>
        <p:spPr>
          <a:xfrm>
            <a:off x="563040" y="5241850"/>
            <a:ext cx="8075880" cy="697069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dirty="0"/>
          </a:p>
        </p:txBody>
      </p:sp>
      <p:sp>
        <p:nvSpPr>
          <p:cNvPr id="19" name="CustomShape 3"/>
          <p:cNvSpPr/>
          <p:nvPr/>
        </p:nvSpPr>
        <p:spPr>
          <a:xfrm>
            <a:off x="6553080" y="6254640"/>
            <a:ext cx="2132280" cy="474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fld id="{417121B1-8100-4121-B191-B15191814101}" type="slidenum">
              <a:rPr lang="ru-RU"/>
              <a:t>1</a:t>
            </a:fld>
            <a:fld id="{9191E161-2151-4111-B121-7151A19111A1}" type="slidenum">
              <a:rPr lang="ru-RU"/>
              <a:t>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553080" y="6248520"/>
            <a:ext cx="2132280" cy="474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fld id="{A161C1D1-31D1-4121-A1B1-1171B1611111}" type="slidenum">
              <a:rPr lang="ru-RU"/>
              <a:t>10</a:t>
            </a:fld>
            <a:fld id="{B1415141-F191-41C1-9131-91D15171C191}" type="slidenum">
              <a:rPr lang="ru-RU"/>
              <a:t>10</a:t>
            </a:fld>
            <a:endParaRPr/>
          </a:p>
        </p:txBody>
      </p:sp>
      <p:sp>
        <p:nvSpPr>
          <p:cNvPr id="64" name="CustomShape 2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000" b="1" i="1">
                <a:solidFill>
                  <a:srgbClr val="FFFF00"/>
                </a:solidFill>
                <a:latin typeface="Garamond"/>
              </a:rPr>
              <a:t>Благодарим за внимание!</a:t>
            </a:r>
            <a:endParaRPr/>
          </a:p>
          <a:p>
            <a:endParaRPr/>
          </a:p>
        </p:txBody>
      </p:sp>
      <p:sp>
        <p:nvSpPr>
          <p:cNvPr id="65" name="CustomShape 3"/>
          <p:cNvSpPr/>
          <p:nvPr/>
        </p:nvSpPr>
        <p:spPr>
          <a:xfrm>
            <a:off x="0" y="5715000"/>
            <a:ext cx="8228160" cy="714600"/>
          </a:xfrm>
          <a:prstGeom prst="rect">
            <a:avLst/>
          </a:prstGeom>
        </p:spPr>
      </p:sp>
      <p:pic>
        <p:nvPicPr>
          <p:cNvPr id="66" name="Рисунок 8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990720"/>
            <a:ext cx="8533080" cy="54086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stomShape 1"/>
          <p:cNvSpPr/>
          <p:nvPr/>
        </p:nvSpPr>
        <p:spPr>
          <a:xfrm>
            <a:off x="6553080" y="6248520"/>
            <a:ext cx="2132280" cy="474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fld id="{71A1B191-7131-4131-B121-516151D1C101}" type="slidenum">
              <a:rPr lang="ru-RU"/>
              <a:t>2</a:t>
            </a:fld>
            <a:fld id="{21D131F1-C161-41A1-91C1-F1619101B1F1}" type="slidenum">
              <a:rPr lang="ru-RU"/>
              <a:t>2</a:t>
            </a:fld>
            <a:endParaRPr/>
          </a:p>
        </p:txBody>
      </p:sp>
      <p:sp>
        <p:nvSpPr>
          <p:cNvPr id="22" name="CustomShape 2"/>
          <p:cNvSpPr/>
          <p:nvPr/>
        </p:nvSpPr>
        <p:spPr>
          <a:xfrm>
            <a:off x="0" y="274680"/>
            <a:ext cx="8685360" cy="11415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800" b="1">
                <a:solidFill>
                  <a:srgbClr val="E6E3AA"/>
                </a:solidFill>
                <a:latin typeface="Garamond"/>
              </a:rPr>
              <a:t>Почему озеро Байкал внесено в список ЮНЕСКО? </a:t>
            </a:r>
            <a:endParaRPr/>
          </a:p>
        </p:txBody>
      </p:sp>
      <p:sp>
        <p:nvSpPr>
          <p:cNvPr id="23" name="CustomShape 3"/>
          <p:cNvSpPr/>
          <p:nvPr/>
        </p:nvSpPr>
        <p:spPr>
          <a:xfrm>
            <a:off x="0" y="1143000"/>
            <a:ext cx="4494240" cy="49816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200">
                <a:solidFill>
                  <a:srgbClr val="FFFFFF"/>
                </a:solidFill>
                <a:latin typeface="Garamond"/>
              </a:rPr>
              <a:t>      Байкал является самым большим по объему резервуаром пресной воды в мире, самой глубокой впадиной в материковой коре на Земле.   В 1966 году озеро Байкал внесли в список объектов всемирного наследия ЮНЕСКО.</a:t>
            </a:r>
            <a:endParaRPr/>
          </a:p>
        </p:txBody>
      </p:sp>
      <p:pic>
        <p:nvPicPr>
          <p:cNvPr id="24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4419720" y="1371600"/>
            <a:ext cx="4341960" cy="4113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stomShape 1"/>
          <p:cNvSpPr/>
          <p:nvPr/>
        </p:nvSpPr>
        <p:spPr>
          <a:xfrm>
            <a:off x="6553080" y="6248520"/>
            <a:ext cx="2132280" cy="474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fld id="{41411101-0161-4171-B131-E171113121A1}" type="slidenum">
              <a:rPr lang="ru-RU"/>
              <a:t>3</a:t>
            </a:fld>
            <a:fld id="{71311171-F101-4121-A1A1-7161513181D1}" type="slidenum">
              <a:rPr lang="ru-RU"/>
              <a:t>3</a:t>
            </a:fld>
            <a:endParaRPr/>
          </a:p>
        </p:txBody>
      </p:sp>
      <p:sp>
        <p:nvSpPr>
          <p:cNvPr id="26" name="CustomShape 2"/>
          <p:cNvSpPr/>
          <p:nvPr/>
        </p:nvSpPr>
        <p:spPr>
          <a:xfrm>
            <a:off x="457200" y="1447920"/>
            <a:ext cx="4037040" cy="48754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ru-RU" sz="2400"/>
              <a:t>  </a:t>
            </a:r>
            <a:r>
              <a:rPr lang="ru-RU" sz="2000"/>
              <a:t>Более 5 тысяч людей со всего мира,обратились к представителям ЮНЕСКО с просьбой поддержать требования по закрытию Байкальского ЦБК, ( Целлюлозно — Бумажного Комбината),  которого стоки  содержат ядовитые фенолы, хлориды, сульфаты и взвеси.</a:t>
            </a:r>
            <a:endParaRPr/>
          </a:p>
        </p:txBody>
      </p:sp>
      <p:sp>
        <p:nvSpPr>
          <p:cNvPr id="27" name="CustomShape 3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800" b="1">
                <a:solidFill>
                  <a:srgbClr val="E6E3AA"/>
                </a:solidFill>
                <a:latin typeface="Garamond"/>
              </a:rPr>
              <a:t>Почему этот объект нужно сохранить для потомков?</a:t>
            </a:r>
            <a:endParaRPr/>
          </a:p>
        </p:txBody>
      </p:sp>
      <p:pic>
        <p:nvPicPr>
          <p:cNvPr id="28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4495680" y="1371600"/>
            <a:ext cx="4265640" cy="4646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stomShape 1"/>
          <p:cNvSpPr/>
          <p:nvPr/>
        </p:nvSpPr>
        <p:spPr>
          <a:xfrm>
            <a:off x="6553080" y="6248520"/>
            <a:ext cx="2132280" cy="474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fld id="{71D1B1D1-E171-4191-A101-E111111141D1}" type="slidenum">
              <a:rPr lang="ru-RU"/>
              <a:t>4</a:t>
            </a:fld>
            <a:fld id="{0151E1A1-A171-4181-91A1-E1A10141A161}" type="slidenum">
              <a:rPr lang="ru-RU"/>
              <a:t>4</a:t>
            </a:fld>
            <a:endParaRPr/>
          </a:p>
        </p:txBody>
      </p:sp>
      <p:sp>
        <p:nvSpPr>
          <p:cNvPr id="30" name="CustomShape 2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 b="1">
                <a:solidFill>
                  <a:srgbClr val="E6E3AA"/>
                </a:solidFill>
                <a:latin typeface="Garamond"/>
              </a:rPr>
              <a:t>Описание озера Байкал</a:t>
            </a:r>
            <a:endParaRPr/>
          </a:p>
        </p:txBody>
      </p:sp>
      <p:sp>
        <p:nvSpPr>
          <p:cNvPr id="31" name="CustomShape 3"/>
          <p:cNvSpPr/>
          <p:nvPr/>
        </p:nvSpPr>
        <p:spPr>
          <a:xfrm>
            <a:off x="152280" y="1143000"/>
            <a:ext cx="5256360" cy="4981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/>
              <a:t>     </a:t>
            </a:r>
            <a:r>
              <a:rPr lang="ru-RU" sz="2000">
                <a:solidFill>
                  <a:srgbClr val="FFFFFF"/>
                </a:solidFill>
                <a:latin typeface="Garamond"/>
              </a:rPr>
              <a:t> Озеро и прибрежные территории отличаются уникальным разнообразием флоры и фауны. Местные жители и многие в России традиционно называют Байкал морем. Озеро Байкал находится на юге Восточной Сибири. длина озера 636 км.</a:t>
            </a:r>
            <a:endParaRPr/>
          </a:p>
        </p:txBody>
      </p:sp>
      <p:pic>
        <p:nvPicPr>
          <p:cNvPr id="32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120" y="1371600"/>
            <a:ext cx="3427560" cy="457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ustomShape 1"/>
          <p:cNvSpPr/>
          <p:nvPr/>
        </p:nvSpPr>
        <p:spPr>
          <a:xfrm>
            <a:off x="6506640" y="6184080"/>
            <a:ext cx="2132280" cy="474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fld id="{01D10151-6181-4161-B131-B1D1C131E1E1}" type="slidenum">
              <a:rPr lang="ru-RU"/>
              <a:t>5</a:t>
            </a:fld>
            <a:fld id="{41E13131-1161-41C1-9131-5131519121A1}" type="slidenum">
              <a:rPr lang="ru-RU"/>
              <a:t>5</a:t>
            </a:fld>
            <a:endParaRPr/>
          </a:p>
        </p:txBody>
      </p:sp>
      <p:sp>
        <p:nvSpPr>
          <p:cNvPr id="34" name="CustomShape 2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 b="1">
                <a:solidFill>
                  <a:srgbClr val="E6E3AA"/>
                </a:solidFill>
                <a:latin typeface="Garamond"/>
              </a:rPr>
              <a:t>Природа озера Байкал</a:t>
            </a:r>
            <a:endParaRPr/>
          </a:p>
        </p:txBody>
      </p:sp>
      <p:sp>
        <p:nvSpPr>
          <p:cNvPr id="35" name="CustomShape 3"/>
          <p:cNvSpPr/>
          <p:nvPr/>
        </p:nvSpPr>
        <p:spPr>
          <a:xfrm>
            <a:off x="540000" y="1371600"/>
            <a:ext cx="4182840" cy="4753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1600">
                <a:solidFill>
                  <a:srgbClr val="FFFFFF"/>
                </a:solidFill>
                <a:latin typeface="Garamond"/>
              </a:rPr>
              <a:t>          Разнообразен растительный мир  .</a:t>
            </a:r>
            <a:endParaRPr/>
          </a:p>
          <a:p>
            <a:r>
              <a:rPr lang="ru-RU" sz="1600">
                <a:solidFill>
                  <a:srgbClr val="FFFFFF"/>
                </a:solidFill>
                <a:latin typeface="Garamond"/>
              </a:rPr>
              <a:t>Флора Прибайкалья, на данный момент, состоит из более чем 2000 видов 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FFFFFF"/>
                </a:solidFill>
                <a:latin typeface="Garamond"/>
              </a:rPr>
              <a:t>К самым древним относят растения из отдела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FFFFFF"/>
                </a:solidFill>
                <a:latin typeface="Garamond"/>
              </a:rPr>
              <a:t>       Плауновидные. Их  насчитывается 17 видов.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FFFFFF"/>
                </a:solidFill>
                <a:latin typeface="Garamond"/>
              </a:rPr>
              <a:t>Хряще видных, также древнейших растений - 8 видов.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FFFFFF"/>
                </a:solidFill>
                <a:latin typeface="Garamond"/>
              </a:rPr>
              <a:t>Папоротниковидных - 37 видов.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FFFFFF"/>
                </a:solidFill>
                <a:latin typeface="Garamond"/>
              </a:rPr>
              <a:t> К охраняемым относят кедровый стланик, знаменитая сибирская кедровая сосна и сибирская  лиственница.</a:t>
            </a:r>
            <a:endParaRPr/>
          </a:p>
          <a:p>
            <a:endParaRPr/>
          </a:p>
        </p:txBody>
      </p:sp>
      <p:sp>
        <p:nvSpPr>
          <p:cNvPr id="36" name="CustomShape 4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</p:spPr>
      </p:sp>
      <p:sp>
        <p:nvSpPr>
          <p:cNvPr id="37" name="CustomShape 5"/>
          <p:cNvSpPr/>
          <p:nvPr/>
        </p:nvSpPr>
        <p:spPr>
          <a:xfrm>
            <a:off x="4673520" y="1604520"/>
            <a:ext cx="4014720" cy="4525200"/>
          </a:xfrm>
          <a:prstGeom prst="rect">
            <a:avLst/>
          </a:prstGeom>
        </p:spPr>
      </p:sp>
      <p:sp>
        <p:nvSpPr>
          <p:cNvPr id="38" name="CustomShape 6"/>
          <p:cNvSpPr/>
          <p:nvPr/>
        </p:nvSpPr>
        <p:spPr>
          <a:xfrm>
            <a:off x="457200" y="221040"/>
            <a:ext cx="8228880" cy="1249920"/>
          </a:xfrm>
          <a:prstGeom prst="rect">
            <a:avLst/>
          </a:prstGeom>
        </p:spPr>
      </p:sp>
      <p:sp>
        <p:nvSpPr>
          <p:cNvPr id="39" name="CustomShape 7"/>
          <p:cNvSpPr/>
          <p:nvPr/>
        </p:nvSpPr>
        <p:spPr>
          <a:xfrm>
            <a:off x="457200" y="1604520"/>
            <a:ext cx="4015080" cy="4525560"/>
          </a:xfrm>
          <a:prstGeom prst="rect">
            <a:avLst/>
          </a:prstGeom>
        </p:spPr>
      </p:sp>
      <p:sp>
        <p:nvSpPr>
          <p:cNvPr id="40" name="CustomShape 8"/>
          <p:cNvSpPr/>
          <p:nvPr/>
        </p:nvSpPr>
        <p:spPr>
          <a:xfrm>
            <a:off x="4673520" y="1604520"/>
            <a:ext cx="4015080" cy="4525560"/>
          </a:xfrm>
          <a:prstGeom prst="rect">
            <a:avLst/>
          </a:prstGeom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553080" y="6248520"/>
            <a:ext cx="2132280" cy="474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fld id="{F191F1C1-3111-41C1-8131-91A1A1412191}" type="slidenum">
              <a:rPr lang="ru-RU"/>
              <a:t>6</a:t>
            </a:fld>
            <a:fld id="{41A1F1D1-D1C1-41B1-8111-61A1C171F121}" type="slidenum">
              <a:rPr lang="ru-RU"/>
              <a:t>6</a:t>
            </a:fld>
            <a:endParaRPr/>
          </a:p>
        </p:txBody>
      </p:sp>
      <p:sp>
        <p:nvSpPr>
          <p:cNvPr id="42" name="CustomShape 2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 b="1">
                <a:solidFill>
                  <a:srgbClr val="E6E3AA"/>
                </a:solidFill>
                <a:latin typeface="Garamond"/>
              </a:rPr>
              <a:t>Животный мир Байкала</a:t>
            </a:r>
            <a:endParaRPr/>
          </a:p>
        </p:txBody>
      </p:sp>
      <p:sp>
        <p:nvSpPr>
          <p:cNvPr id="43" name="CustomShape 3"/>
          <p:cNvSpPr/>
          <p:nvPr/>
        </p:nvSpPr>
        <p:spPr>
          <a:xfrm>
            <a:off x="540000" y="1620000"/>
            <a:ext cx="3959640" cy="48556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1600">
                <a:solidFill>
                  <a:srgbClr val="FFFFFF"/>
                </a:solidFill>
                <a:latin typeface="Garamond"/>
              </a:rPr>
              <a:t>         В Байкале водится более 2600 видов и подвидов животных </a:t>
            </a:r>
            <a:endParaRPr/>
          </a:p>
          <a:p>
            <a:r>
              <a:rPr lang="ru-RU" sz="1600">
                <a:solidFill>
                  <a:srgbClr val="FFFFFF"/>
                </a:solidFill>
                <a:latin typeface="Garamond"/>
              </a:rPr>
              <a:t> Время от времени открывают новые виды. Многие животные встречаются только в Байкале.</a:t>
            </a:r>
            <a:endParaRPr/>
          </a:p>
          <a:p>
            <a:r>
              <a:rPr lang="ru-RU" sz="1600">
                <a:solidFill>
                  <a:srgbClr val="FFFFFF"/>
                </a:solidFill>
                <a:latin typeface="Garamond"/>
              </a:rPr>
              <a:t> Живые организмы в озере Байкал распространены от поверхности до максимальных глубин.</a:t>
            </a:r>
            <a:endParaRPr/>
          </a:p>
          <a:p>
            <a:r>
              <a:rPr lang="ru-RU" sz="1600">
                <a:solidFill>
                  <a:srgbClr val="FFFFFF"/>
                </a:solidFill>
                <a:latin typeface="Garamond"/>
              </a:rPr>
              <a:t>         В фауне Байкала представлены почти все типы животных, обитающих в пресных водоемах.</a:t>
            </a:r>
            <a:endParaRPr/>
          </a:p>
          <a:p>
            <a:r>
              <a:rPr lang="ru-RU" sz="1600">
                <a:solidFill>
                  <a:srgbClr val="FFFFFF"/>
                </a:solidFill>
                <a:latin typeface="Garamond"/>
              </a:rPr>
              <a:t> В мире нет другого озера, биологическое разнообразие</a:t>
            </a:r>
            <a:endParaRPr/>
          </a:p>
          <a:p>
            <a:r>
              <a:rPr lang="ru-RU" sz="1600">
                <a:solidFill>
                  <a:srgbClr val="FFFFFF"/>
                </a:solidFill>
                <a:latin typeface="Garamond"/>
              </a:rPr>
              <a:t>которого было бы столь велико и уникально. </a:t>
            </a:r>
            <a:endParaRPr/>
          </a:p>
        </p:txBody>
      </p:sp>
      <p:pic>
        <p:nvPicPr>
          <p:cNvPr id="44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6781680" y="2819520"/>
            <a:ext cx="2055960" cy="1371600"/>
          </a:xfrm>
          <a:prstGeom prst="rect">
            <a:avLst/>
          </a:prstGeom>
        </p:spPr>
      </p:pic>
      <p:pic>
        <p:nvPicPr>
          <p:cNvPr id="4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724280" y="4114800"/>
            <a:ext cx="2360880" cy="1619280"/>
          </a:xfrm>
          <a:prstGeom prst="rect">
            <a:avLst/>
          </a:prstGeom>
        </p:spPr>
      </p:pic>
      <p:pic>
        <p:nvPicPr>
          <p:cNvPr id="46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7086600" y="4114800"/>
            <a:ext cx="1751040" cy="1638360"/>
          </a:xfrm>
          <a:prstGeom prst="rect">
            <a:avLst/>
          </a:prstGeom>
        </p:spPr>
      </p:pic>
      <p:pic>
        <p:nvPicPr>
          <p:cNvPr id="47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4724280" y="2743200"/>
            <a:ext cx="2055960" cy="1446480"/>
          </a:xfrm>
          <a:prstGeom prst="rect">
            <a:avLst/>
          </a:prstGeom>
        </p:spPr>
      </p:pic>
      <p:sp>
        <p:nvSpPr>
          <p:cNvPr id="48" name="CustomShape 4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</p:spPr>
      </p:sp>
      <p:sp>
        <p:nvSpPr>
          <p:cNvPr id="49" name="CustomShape 5"/>
          <p:cNvSpPr/>
          <p:nvPr/>
        </p:nvSpPr>
        <p:spPr>
          <a:xfrm>
            <a:off x="4673520" y="1604520"/>
            <a:ext cx="4014720" cy="4525200"/>
          </a:xfrm>
          <a:prstGeom prst="rect">
            <a:avLst/>
          </a:prstGeom>
        </p:spPr>
      </p:sp>
      <p:sp>
        <p:nvSpPr>
          <p:cNvPr id="50" name="CustomShape 6"/>
          <p:cNvSpPr/>
          <p:nvPr/>
        </p:nvSpPr>
        <p:spPr>
          <a:xfrm>
            <a:off x="457200" y="221040"/>
            <a:ext cx="8228880" cy="1249920"/>
          </a:xfrm>
          <a:prstGeom prst="rect">
            <a:avLst/>
          </a:prstGeom>
        </p:spPr>
      </p:sp>
      <p:sp>
        <p:nvSpPr>
          <p:cNvPr id="51" name="CustomShape 7"/>
          <p:cNvSpPr/>
          <p:nvPr/>
        </p:nvSpPr>
        <p:spPr>
          <a:xfrm>
            <a:off x="4673520" y="1604520"/>
            <a:ext cx="4015080" cy="4525560"/>
          </a:xfrm>
          <a:prstGeom prst="rect">
            <a:avLst/>
          </a:prstGeom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6553080" y="6248520"/>
            <a:ext cx="2132280" cy="474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fld id="{21714131-21E1-4171-A191-D1F1514111E1}" type="slidenum">
              <a:rPr lang="ru-RU"/>
              <a:t>7</a:t>
            </a:fld>
            <a:fld id="{8111F141-F171-41A1-A181-E13111E14131}" type="slidenum">
              <a:rPr lang="ru-RU"/>
              <a:t>7</a:t>
            </a:fld>
            <a:endParaRPr/>
          </a:p>
        </p:txBody>
      </p:sp>
      <p:sp>
        <p:nvSpPr>
          <p:cNvPr id="53" name="CustomShape 2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3200" b="1">
                <a:solidFill>
                  <a:srgbClr val="E6E3AA"/>
                </a:solidFill>
                <a:latin typeface="Garamond"/>
              </a:rPr>
              <a:t>ЭКОЛОГИЯ ОЗЕРА БАЙКАЛ</a:t>
            </a:r>
            <a:endParaRPr/>
          </a:p>
          <a:p>
            <a:pPr algn="ctr"/>
            <a:r>
              <a:rPr lang="ru-RU" sz="3200" b="1">
                <a:solidFill>
                  <a:srgbClr val="E6E3AA"/>
                </a:solidFill>
                <a:latin typeface="Garamond"/>
              </a:rPr>
              <a:t>ЦБК</a:t>
            </a:r>
            <a:endParaRPr/>
          </a:p>
        </p:txBody>
      </p:sp>
      <p:sp>
        <p:nvSpPr>
          <p:cNvPr id="54" name="CustomShape 3"/>
          <p:cNvSpPr/>
          <p:nvPr/>
        </p:nvSpPr>
        <p:spPr>
          <a:xfrm>
            <a:off x="457200" y="1219320"/>
            <a:ext cx="8304480" cy="49053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000"/>
              <a:t>      </a:t>
            </a:r>
            <a:endParaRPr/>
          </a:p>
        </p:txBody>
      </p:sp>
      <p:pic>
        <p:nvPicPr>
          <p:cNvPr id="55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1676520"/>
            <a:ext cx="7237440" cy="4494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6553080" y="6248520"/>
            <a:ext cx="2132280" cy="474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fld id="{2191D111-D161-4111-9121-21815161F1B1}" type="slidenum">
              <a:rPr lang="ru-RU"/>
              <a:t>8</a:t>
            </a:fld>
            <a:fld id="{7151A1E1-1121-4151-81E1-31B1F1B1A1B1}" type="slidenum">
              <a:rPr lang="ru-RU"/>
              <a:t>8</a:t>
            </a:fld>
            <a:endParaRPr/>
          </a:p>
        </p:txBody>
      </p:sp>
      <p:sp>
        <p:nvSpPr>
          <p:cNvPr id="57" name="CustomShape 2"/>
          <p:cNvSpPr/>
          <p:nvPr/>
        </p:nvSpPr>
        <p:spPr>
          <a:xfrm>
            <a:off x="457200" y="274680"/>
            <a:ext cx="8228160" cy="9432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000" b="1">
                <a:solidFill>
                  <a:srgbClr val="E6E3AA"/>
                </a:solidFill>
                <a:latin typeface="Garamond"/>
              </a:rPr>
              <a:t>Деятельность человека на сохранение озера Байкал.</a:t>
            </a:r>
            <a:endParaRPr/>
          </a:p>
        </p:txBody>
      </p:sp>
      <p:sp>
        <p:nvSpPr>
          <p:cNvPr id="58" name="CustomShape 3"/>
          <p:cNvSpPr/>
          <p:nvPr/>
        </p:nvSpPr>
        <p:spPr>
          <a:xfrm>
            <a:off x="0" y="1295280"/>
            <a:ext cx="5332680" cy="5332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ru-RU">
                <a:solidFill>
                  <a:srgbClr val="FFFFFF"/>
                </a:solidFill>
                <a:latin typeface="Garamond"/>
              </a:rPr>
              <a:t>    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FFFFFF"/>
                </a:solidFill>
                <a:latin typeface="Garamond"/>
              </a:rPr>
              <a:t>  Экологические проблемы и на сегодняшний момент времени существуют на озере Байкал.</a:t>
            </a:r>
            <a:endParaRPr/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FFFFFF"/>
                </a:solidFill>
                <a:latin typeface="Garamond"/>
              </a:rPr>
              <a:t>     К ним можно отнести и вырубку леса , разрушение мест естественного обитания животных  заповедников.</a:t>
            </a:r>
            <a:endParaRPr/>
          </a:p>
          <a:p>
            <a:endParaRPr/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FFFFFF"/>
                </a:solidFill>
                <a:latin typeface="Garamond"/>
              </a:rPr>
              <a:t>    Кроме того, немаловажными проблемами в озере Байкал является биологическое загрязнение озера и впадающих в озеро рек, которые несут эти воды далее</a:t>
            </a:r>
            <a:r>
              <a:rPr lang="ru-RU" sz="1200">
                <a:solidFill>
                  <a:srgbClr val="FFFFFF"/>
                </a:solidFill>
                <a:latin typeface="Garamond"/>
              </a:rPr>
              <a:t>.</a:t>
            </a:r>
            <a:endParaRPr/>
          </a:p>
        </p:txBody>
      </p:sp>
      <p:pic>
        <p:nvPicPr>
          <p:cNvPr id="59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5486400" y="1371600"/>
            <a:ext cx="3427560" cy="4924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6553080" y="6248520"/>
            <a:ext cx="2132280" cy="474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r"/>
            <a:fld id="{01113191-F1F1-4101-91F1-F141B1D15181}" type="slidenum">
              <a:rPr lang="ru-RU"/>
              <a:t>9</a:t>
            </a:fld>
            <a:fld id="{216161F1-3151-41F1-91F1-81C1A141B1A1}" type="slidenum">
              <a:rPr lang="ru-RU"/>
              <a:t>9</a:t>
            </a:fld>
            <a:endParaRPr/>
          </a:p>
        </p:txBody>
      </p:sp>
      <p:sp>
        <p:nvSpPr>
          <p:cNvPr id="61" name="CustomShape 2"/>
          <p:cNvSpPr/>
          <p:nvPr/>
        </p:nvSpPr>
        <p:spPr>
          <a:xfrm>
            <a:off x="0" y="274680"/>
            <a:ext cx="8990280" cy="7905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3600" b="1">
                <a:solidFill>
                  <a:srgbClr val="E6E3AA"/>
                </a:solidFill>
                <a:latin typeface="Garamond"/>
              </a:rPr>
              <a:t>Перспективы в развитии озера Байкал.</a:t>
            </a:r>
            <a:endParaRPr/>
          </a:p>
        </p:txBody>
      </p:sp>
      <p:sp>
        <p:nvSpPr>
          <p:cNvPr id="62" name="CustomShape 3"/>
          <p:cNvSpPr/>
          <p:nvPr/>
        </p:nvSpPr>
        <p:spPr>
          <a:xfrm>
            <a:off x="1080000" y="990720"/>
            <a:ext cx="6479640" cy="55612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</a:pPr>
            <a:r>
              <a:rPr lang="ru-RU" sz="2000"/>
              <a:t>     </a:t>
            </a:r>
            <a:r>
              <a:rPr lang="ru-RU" sz="2000">
                <a:solidFill>
                  <a:srgbClr val="FFFFFF"/>
                </a:solidFill>
                <a:latin typeface="Garamond"/>
              </a:rPr>
              <a:t> </a:t>
            </a:r>
            <a:r>
              <a:rPr lang="ru-RU" sz="3200">
                <a:solidFill>
                  <a:srgbClr val="FFFFFF"/>
                </a:solidFill>
                <a:latin typeface="Garamond"/>
              </a:rPr>
              <a:t>Озеро БАЙКАЛ -  уникальная экосистема , поскольку главным природным ресурсом являются мало измененные, близкие к естественному состоянию ландшафты. С этих позиций охраняемые территории привлекают первоочередное внимание в программах развития экологического, научного, познавательного туризма, а также с точки зрения экологического воспитания и просвещения.</a:t>
            </a:r>
            <a:endParaRPr/>
          </a:p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</Words>
  <Application>Microsoft Office PowerPoint</Application>
  <PresentationFormat>Экран (4:3)</PresentationFormat>
  <Paragraphs>52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Garamond</vt:lpstr>
      <vt:lpstr>StarSymbol</vt:lpstr>
      <vt:lpstr>Office Theme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FedoRos</dc:creator>
  <cp:lastModifiedBy>FedoRos</cp:lastModifiedBy>
  <cp:revision>1</cp:revision>
  <dcterms:modified xsi:type="dcterms:W3CDTF">2022-11-13T18:19:18Z</dcterms:modified>
</cp:coreProperties>
</file>