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4" r:id="rId7"/>
    <p:sldId id="272" r:id="rId8"/>
    <p:sldId id="265" r:id="rId9"/>
    <p:sldId id="266" r:id="rId10"/>
    <p:sldId id="273" r:id="rId11"/>
    <p:sldId id="267" r:id="rId12"/>
    <p:sldId id="268" r:id="rId13"/>
    <p:sldId id="274" r:id="rId14"/>
    <p:sldId id="269" r:id="rId15"/>
    <p:sldId id="270" r:id="rId16"/>
    <p:sldId id="271" r:id="rId17"/>
    <p:sldId id="261" r:id="rId18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52F8"/>
    <a:srgbClr val="A3FFA3"/>
    <a:srgbClr val="E95DE9"/>
    <a:srgbClr val="FF47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360" cy="494576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834" y="0"/>
            <a:ext cx="2918360" cy="494576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4FFAFEAB-45B8-4F9C-800F-331DD635C34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738"/>
            <a:ext cx="2918360" cy="49457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834" y="9371738"/>
            <a:ext cx="2918360" cy="494576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9D45A410-9118-4DE6-9A62-3E7D9C58EE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1400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E2F00-774B-4C70-8438-AE97C526A47F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36AF0-F87E-4A87-987C-21FEDCF95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772816"/>
            <a:ext cx="71959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Параллелограммы</a:t>
            </a:r>
            <a:endParaRPr lang="ru-RU" sz="4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5013176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СОШ № 277</a:t>
            </a:r>
          </a:p>
          <a:p>
            <a:pPr algn="ctr"/>
            <a:r>
              <a:rPr lang="ru-RU" sz="1050" b="1" i="1" dirty="0" smtClean="0">
                <a:latin typeface="Times New Roman" pitchFamily="18" charset="0"/>
                <a:cs typeface="Times New Roman" pitchFamily="18" charset="0"/>
              </a:rPr>
              <a:t>учитель математики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Столбовая Наталия Евгеньевна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668344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3707904" y="908720"/>
            <a:ext cx="1800200" cy="792088"/>
          </a:xfrm>
          <a:prstGeom prst="parallelogram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827584" y="3429000"/>
            <a:ext cx="936104" cy="1224136"/>
          </a:xfrm>
          <a:prstGeom prst="parallelogram">
            <a:avLst/>
          </a:prstGeo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164288" y="3140968"/>
            <a:ext cx="504056" cy="1440160"/>
          </a:xfrm>
          <a:prstGeom prst="diamond">
            <a:avLst/>
          </a:prstGeom>
          <a:solidFill>
            <a:srgbClr val="A3FFA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5696" y="1196752"/>
            <a:ext cx="1224136" cy="576064"/>
          </a:xfrm>
          <a:prstGeom prst="diamond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940152" y="1268760"/>
            <a:ext cx="1296144" cy="432048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3501008"/>
            <a:ext cx="720080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/>
          <p:cNvSpPr/>
          <p:nvPr/>
        </p:nvSpPr>
        <p:spPr>
          <a:xfrm flipH="1">
            <a:off x="3923928" y="3573016"/>
            <a:ext cx="1440160" cy="504056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84168" y="3429000"/>
            <a:ext cx="360040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98234" y="1299280"/>
            <a:ext cx="7128792" cy="107721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Две диагонали делят параллелограмм на две пары равных треугольников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0424" y="566603"/>
            <a:ext cx="2376264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6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069476" y="2924944"/>
            <a:ext cx="4518748" cy="2232248"/>
            <a:chOff x="2069476" y="2924944"/>
            <a:chExt cx="4518748" cy="223224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069476" y="2924944"/>
              <a:ext cx="4518748" cy="2232248"/>
              <a:chOff x="3653652" y="3212976"/>
              <a:chExt cx="4518748" cy="2232248"/>
            </a:xfrm>
          </p:grpSpPr>
          <p:sp>
            <p:nvSpPr>
              <p:cNvPr id="11" name="Параллелограмм 10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652120" y="4407495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О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2483768" y="3356992"/>
              <a:ext cx="3744416" cy="1440160"/>
            </a:xfrm>
            <a:prstGeom prst="line">
              <a:avLst/>
            </a:prstGeom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2771800" y="3356992"/>
              <a:ext cx="3060340" cy="1410543"/>
            </a:xfrm>
            <a:prstGeom prst="line">
              <a:avLst/>
            </a:prstGeom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267744" y="508518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AOD=</a:t>
            </a:r>
            <a:r>
              <a:rPr lang="ru-RU" b="1" dirty="0" smtClean="0">
                <a:sym typeface="Symbol"/>
              </a:rPr>
              <a:t></a:t>
            </a:r>
            <a:r>
              <a:rPr lang="en-US" b="1" dirty="0" smtClean="0">
                <a:sym typeface="Symbol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BOC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4128" y="508518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AOB=</a:t>
            </a:r>
            <a:r>
              <a:rPr lang="ru-RU" b="1" dirty="0" smtClean="0">
                <a:sym typeface="Symbol"/>
              </a:rPr>
              <a:t></a:t>
            </a:r>
            <a:r>
              <a:rPr lang="en-US" b="1" dirty="0" smtClean="0">
                <a:sym typeface="Symbol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DOC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83376" y="584192"/>
            <a:ext cx="2376264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7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5950" y="1296378"/>
            <a:ext cx="7848872" cy="107721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Биссектриса угла параллелограмма  отсекает равнобедренный треугольник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91575" y="2772824"/>
            <a:ext cx="5310836" cy="2736304"/>
            <a:chOff x="2069476" y="2924944"/>
            <a:chExt cx="4518748" cy="2232248"/>
          </a:xfrm>
        </p:grpSpPr>
        <p:cxnSp>
          <p:nvCxnSpPr>
            <p:cNvPr id="11" name="Прямая соединительная линия 10"/>
            <p:cNvCxnSpPr>
              <a:endCxn id="14" idx="1"/>
            </p:cNvCxnSpPr>
            <p:nvPr/>
          </p:nvCxnSpPr>
          <p:spPr>
            <a:xfrm flipV="1">
              <a:off x="2411760" y="3356992"/>
              <a:ext cx="2095970" cy="144016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Группа 9"/>
            <p:cNvGrpSpPr/>
            <p:nvPr/>
          </p:nvGrpSpPr>
          <p:grpSpPr>
            <a:xfrm>
              <a:off x="2069476" y="2924944"/>
              <a:ext cx="4518748" cy="2232248"/>
              <a:chOff x="3653652" y="3212976"/>
              <a:chExt cx="4518748" cy="2232248"/>
            </a:xfrm>
          </p:grpSpPr>
          <p:sp>
            <p:nvSpPr>
              <p:cNvPr id="14" name="Параллелограмм 13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391020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52120" y="4293096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43117" y="3306302"/>
                <a:ext cx="504056" cy="376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К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491702" y="5092764"/>
                <a:ext cx="504056" cy="301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2" name="Овал 21"/>
          <p:cNvSpPr/>
          <p:nvPr/>
        </p:nvSpPr>
        <p:spPr>
          <a:xfrm>
            <a:off x="4156544" y="3248040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763688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195736" y="3284984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228184" y="32129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796136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flipH="1">
            <a:off x="3851920" y="3321928"/>
            <a:ext cx="72008" cy="648072"/>
          </a:xfrm>
          <a:prstGeom prst="arc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19907841">
            <a:off x="1747752" y="4592483"/>
            <a:ext cx="473859" cy="717672"/>
          </a:xfrm>
          <a:prstGeom prst="arc">
            <a:avLst>
              <a:gd name="adj1" fmla="val 18129311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926593" y="3212976"/>
            <a:ext cx="39015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2026174" y="4040446"/>
            <a:ext cx="202747" cy="141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45349" y="5157192"/>
            <a:ext cx="4257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ADK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равнобедренный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26300" y="566124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AK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55776" y="609329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ADK =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 AKD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38002" y="584192"/>
            <a:ext cx="2376264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8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1738" y="1304272"/>
            <a:ext cx="7200800" cy="1077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Биссектрисы противоположных углов параллелограмма параллельны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03648" y="2780928"/>
            <a:ext cx="5310836" cy="2765921"/>
            <a:chOff x="2069476" y="2924944"/>
            <a:chExt cx="4518748" cy="2256409"/>
          </a:xfrm>
        </p:grpSpPr>
        <p:cxnSp>
          <p:nvCxnSpPr>
            <p:cNvPr id="11" name="Прямая соединительная линия 10"/>
            <p:cNvCxnSpPr>
              <a:endCxn id="13" idx="1"/>
            </p:cNvCxnSpPr>
            <p:nvPr/>
          </p:nvCxnSpPr>
          <p:spPr>
            <a:xfrm flipV="1">
              <a:off x="2411760" y="3356992"/>
              <a:ext cx="2095970" cy="144016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Группа 9"/>
            <p:cNvGrpSpPr/>
            <p:nvPr/>
          </p:nvGrpSpPr>
          <p:grpSpPr>
            <a:xfrm>
              <a:off x="2069476" y="2924944"/>
              <a:ext cx="4518748" cy="2256409"/>
              <a:chOff x="3653652" y="3212976"/>
              <a:chExt cx="4518748" cy="2256409"/>
            </a:xfrm>
          </p:grpSpPr>
          <p:sp>
            <p:nvSpPr>
              <p:cNvPr id="13" name="Параллелограмм 12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652120" y="4293096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43117" y="3306302"/>
                <a:ext cx="504056" cy="376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К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91702" y="5092764"/>
                <a:ext cx="504056" cy="376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4091331" y="3336148"/>
              <a:ext cx="2095970" cy="144016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Дуга 20"/>
          <p:cNvSpPr/>
          <p:nvPr/>
        </p:nvSpPr>
        <p:spPr>
          <a:xfrm flipH="1">
            <a:off x="3851920" y="3284984"/>
            <a:ext cx="72008" cy="648072"/>
          </a:xfrm>
          <a:prstGeom prst="arc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347864" y="5589240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DK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Дуга 23"/>
          <p:cNvSpPr/>
          <p:nvPr/>
        </p:nvSpPr>
        <p:spPr>
          <a:xfrm flipH="1">
            <a:off x="5724128" y="3325996"/>
            <a:ext cx="72008" cy="648072"/>
          </a:xfrm>
          <a:prstGeom prst="arc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>
            <a:off x="2195736" y="4797152"/>
            <a:ext cx="72008" cy="648072"/>
          </a:xfrm>
          <a:prstGeom prst="arc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>
            <a:off x="4283968" y="4725144"/>
            <a:ext cx="72008" cy="720080"/>
          </a:xfrm>
          <a:prstGeom prst="arc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195736" y="32129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63688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228184" y="3222212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751836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165780" y="3239265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07904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89302" y="558542"/>
            <a:ext cx="2376264" cy="584775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9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295394"/>
            <a:ext cx="7200800" cy="156966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Биссектрисы соседних углов параллелограмма всегда пересекаются под прямым углом (90°)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403648" y="2780928"/>
            <a:ext cx="5310836" cy="2765921"/>
            <a:chOff x="1403648" y="2780928"/>
            <a:chExt cx="5310836" cy="2765921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403648" y="2780928"/>
              <a:ext cx="5310836" cy="2765921"/>
              <a:chOff x="2069476" y="2924944"/>
              <a:chExt cx="4518748" cy="2256409"/>
            </a:xfrm>
          </p:grpSpPr>
          <p:cxnSp>
            <p:nvCxnSpPr>
              <p:cNvPr id="12" name="Прямая соединительная линия 11"/>
              <p:cNvCxnSpPr>
                <a:endCxn id="15" idx="1"/>
              </p:cNvCxnSpPr>
              <p:nvPr/>
            </p:nvCxnSpPr>
            <p:spPr>
              <a:xfrm flipV="1">
                <a:off x="2411760" y="3356992"/>
                <a:ext cx="2095970" cy="1440160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Группа 9"/>
              <p:cNvGrpSpPr/>
              <p:nvPr/>
            </p:nvGrpSpPr>
            <p:grpSpPr>
              <a:xfrm>
                <a:off x="2069476" y="2924944"/>
                <a:ext cx="4518748" cy="2256409"/>
                <a:chOff x="3653652" y="3212976"/>
                <a:chExt cx="4518748" cy="2256409"/>
              </a:xfrm>
            </p:grpSpPr>
            <p:sp>
              <p:nvSpPr>
                <p:cNvPr id="15" name="Параллелограмм 14"/>
                <p:cNvSpPr/>
                <p:nvPr/>
              </p:nvSpPr>
              <p:spPr>
                <a:xfrm>
                  <a:off x="3995936" y="3645024"/>
                  <a:ext cx="3816424" cy="1440160"/>
                </a:xfrm>
                <a:prstGeom prst="parallelogram">
                  <a:avLst/>
                </a:prstGeom>
                <a:noFill/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139952" y="3212976"/>
                  <a:ext cx="5040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b="1" i="1" dirty="0" smtClean="0">
                      <a:latin typeface="Times New Roman" pitchFamily="18" charset="0"/>
                      <a:cs typeface="Times New Roman" pitchFamily="18" charset="0"/>
                    </a:rPr>
                    <a:t>А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7668344" y="3255367"/>
                  <a:ext cx="5040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i="1" dirty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653652" y="4931306"/>
                  <a:ext cx="5040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i="1" dirty="0" smtClean="0">
                      <a:latin typeface="Times New Roman" pitchFamily="18" charset="0"/>
                      <a:cs typeface="Times New Roman" pitchFamily="18" charset="0"/>
                    </a:rPr>
                    <a:t>D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308304" y="4983559"/>
                  <a:ext cx="5040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i="1" dirty="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652120" y="4293096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043117" y="3306302"/>
                  <a:ext cx="504056" cy="376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b="1" i="1" dirty="0" smtClean="0">
                      <a:latin typeface="Times New Roman" pitchFamily="18" charset="0"/>
                      <a:cs typeface="Times New Roman" pitchFamily="18" charset="0"/>
                    </a:rPr>
                    <a:t>К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491702" y="5092764"/>
                  <a:ext cx="504056" cy="376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b="1" i="1" dirty="0" smtClean="0">
                      <a:latin typeface="Times New Roman" pitchFamily="18" charset="0"/>
                      <a:cs typeface="Times New Roman" pitchFamily="18" charset="0"/>
                    </a:rPr>
                    <a:t>М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062823" y="4255964"/>
                  <a:ext cx="504056" cy="376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i="1" dirty="0" smtClean="0">
                      <a:latin typeface="Times New Roman" pitchFamily="18" charset="0"/>
                      <a:cs typeface="Times New Roman" pitchFamily="18" charset="0"/>
                    </a:rPr>
                    <a:t>O</a:t>
                  </a:r>
                  <a:endParaRPr lang="ru-RU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4" name="Прямая соединительная линия 13"/>
              <p:cNvCxnSpPr>
                <a:endCxn id="16" idx="2"/>
              </p:cNvCxnSpPr>
              <p:nvPr/>
            </p:nvCxnSpPr>
            <p:spPr>
              <a:xfrm flipH="1" flipV="1">
                <a:off x="2807804" y="3386609"/>
                <a:ext cx="1160990" cy="1418123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Прямоугольник 24"/>
            <p:cNvSpPr/>
            <p:nvPr/>
          </p:nvSpPr>
          <p:spPr>
            <a:xfrm rot="19348842">
              <a:off x="2721204" y="4108928"/>
              <a:ext cx="209078" cy="209078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3" name="Дуга 22"/>
          <p:cNvSpPr/>
          <p:nvPr/>
        </p:nvSpPr>
        <p:spPr>
          <a:xfrm>
            <a:off x="1691680" y="4581128"/>
            <a:ext cx="504056" cy="50405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Дуга 23"/>
          <p:cNvSpPr/>
          <p:nvPr/>
        </p:nvSpPr>
        <p:spPr>
          <a:xfrm rot="860142">
            <a:off x="1962260" y="4725144"/>
            <a:ext cx="504056" cy="50405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2024827" y="3237259"/>
            <a:ext cx="612684" cy="656446"/>
            <a:chOff x="2024827" y="3237259"/>
            <a:chExt cx="612684" cy="656446"/>
          </a:xfrm>
        </p:grpSpPr>
        <p:sp>
          <p:nvSpPr>
            <p:cNvPr id="27" name="Дуга 26"/>
            <p:cNvSpPr/>
            <p:nvPr/>
          </p:nvSpPr>
          <p:spPr>
            <a:xfrm rot="7495688">
              <a:off x="2024827" y="3239868"/>
              <a:ext cx="504056" cy="504056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Дуга 28"/>
            <p:cNvSpPr/>
            <p:nvPr/>
          </p:nvSpPr>
          <p:spPr>
            <a:xfrm rot="7495688">
              <a:off x="2011529" y="3267723"/>
              <a:ext cx="656446" cy="595518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 rot="18735224">
            <a:off x="2194309" y="3044170"/>
            <a:ext cx="612684" cy="656446"/>
            <a:chOff x="2024827" y="3237259"/>
            <a:chExt cx="612684" cy="656446"/>
          </a:xfrm>
        </p:grpSpPr>
        <p:sp>
          <p:nvSpPr>
            <p:cNvPr id="32" name="Дуга 31"/>
            <p:cNvSpPr/>
            <p:nvPr/>
          </p:nvSpPr>
          <p:spPr>
            <a:xfrm rot="7495688">
              <a:off x="2024827" y="3239868"/>
              <a:ext cx="504056" cy="504056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Дуга 32"/>
            <p:cNvSpPr/>
            <p:nvPr/>
          </p:nvSpPr>
          <p:spPr>
            <a:xfrm rot="7495688">
              <a:off x="2011529" y="3267723"/>
              <a:ext cx="656446" cy="595518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Овал 1"/>
          <p:cNvSpPr/>
          <p:nvPr/>
        </p:nvSpPr>
        <p:spPr>
          <a:xfrm>
            <a:off x="2925051" y="4156363"/>
            <a:ext cx="120141" cy="120141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287062" y="5571528"/>
            <a:ext cx="4257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AOD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прямоугольный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55776" y="6093296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AOD =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90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0</a:t>
            </a:r>
            <a:endParaRPr lang="ru-RU" sz="2800" b="1" i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65010" y="548680"/>
            <a:ext cx="2592288" cy="584775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10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0202" y="1305256"/>
            <a:ext cx="7704856" cy="15696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Сумма квадратов диагоналей параллелограмма равна удвоенной сумме квадратов его двух смежных сторон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339752" y="3212976"/>
            <a:ext cx="4518748" cy="2232248"/>
            <a:chOff x="2195736" y="3212976"/>
            <a:chExt cx="4518748" cy="2232248"/>
          </a:xfrm>
        </p:grpSpPr>
        <p:grpSp>
          <p:nvGrpSpPr>
            <p:cNvPr id="11" name="Группа 9"/>
            <p:cNvGrpSpPr/>
            <p:nvPr/>
          </p:nvGrpSpPr>
          <p:grpSpPr>
            <a:xfrm>
              <a:off x="2195736" y="3212976"/>
              <a:ext cx="4518748" cy="2232248"/>
              <a:chOff x="3653652" y="3212976"/>
              <a:chExt cx="4518748" cy="2232248"/>
            </a:xfrm>
          </p:grpSpPr>
          <p:sp>
            <p:nvSpPr>
              <p:cNvPr id="14" name="Параллелограмм 13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52120" y="4407495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О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2610028" y="3645024"/>
              <a:ext cx="3744416" cy="144016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898060" y="3645024"/>
              <a:ext cx="3060340" cy="1410543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483768" y="551723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US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=2(AD</a:t>
            </a:r>
            <a:r>
              <a:rPr lang="en-US" sz="3200" b="1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+AB</a:t>
            </a:r>
            <a:r>
              <a:rPr lang="en-US" sz="3200" b="1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084168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444208" y="357301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987824" y="357301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627784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536936" y="4319385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18278" y="566436"/>
            <a:ext cx="2520280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11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295394"/>
            <a:ext cx="6192688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Точка пересечения диагоналей является центром симметрии параллелограмма.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9"/>
          <p:cNvGrpSpPr/>
          <p:nvPr/>
        </p:nvGrpSpPr>
        <p:grpSpPr>
          <a:xfrm>
            <a:off x="2339752" y="3212976"/>
            <a:ext cx="4518748" cy="2232248"/>
            <a:chOff x="3653652" y="3212976"/>
            <a:chExt cx="4518748" cy="2232248"/>
          </a:xfrm>
        </p:grpSpPr>
        <p:sp>
          <p:nvSpPr>
            <p:cNvPr id="14" name="Параллелограмм 13"/>
            <p:cNvSpPr/>
            <p:nvPr/>
          </p:nvSpPr>
          <p:spPr>
            <a:xfrm>
              <a:off x="3995936" y="3645024"/>
              <a:ext cx="3816424" cy="1440160"/>
            </a:xfrm>
            <a:prstGeom prst="parallelogram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39952" y="32129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68344" y="325536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53652" y="493130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08304" y="498355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52120" y="4407495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 flipV="1">
            <a:off x="2754044" y="3645024"/>
            <a:ext cx="3744416" cy="144016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42076" y="3645024"/>
            <a:ext cx="3060340" cy="1410543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4527700" y="4328621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425736" y="3590069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987824" y="357301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627784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84168" y="5013176"/>
            <a:ext cx="144016" cy="117727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90576" y="1303767"/>
            <a:ext cx="6768752" cy="2062103"/>
          </a:xfrm>
          <a:prstGeom prst="rect">
            <a:avLst/>
          </a:prstGeom>
          <a:solidFill>
            <a:srgbClr val="E95DE9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Средние линии параллелограмма соответственно равны и параллельны сторонам и точкой пересечения делятся пополам.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9360" y="557725"/>
            <a:ext cx="2664296" cy="584775"/>
          </a:xfrm>
          <a:prstGeom prst="rect">
            <a:avLst/>
          </a:prstGeom>
          <a:solidFill>
            <a:srgbClr val="E95DE9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123728" y="3255367"/>
            <a:ext cx="4464496" cy="2261865"/>
            <a:chOff x="2123728" y="3705171"/>
            <a:chExt cx="4464496" cy="2261865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123728" y="3705171"/>
              <a:ext cx="4464496" cy="2261865"/>
              <a:chOff x="3707904" y="3212976"/>
              <a:chExt cx="4464496" cy="2261865"/>
            </a:xfrm>
          </p:grpSpPr>
          <p:sp>
            <p:nvSpPr>
              <p:cNvPr id="11" name="Параллелограмм 10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079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851920" y="410668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F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796136" y="429309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577596" y="4152063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012160" y="3242593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5081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7" name="Прямая соединительная линия 16"/>
            <p:cNvCxnSpPr>
              <a:stCxn id="11" idx="5"/>
              <a:endCxn id="11" idx="2"/>
            </p:cNvCxnSpPr>
            <p:nvPr/>
          </p:nvCxnSpPr>
          <p:spPr>
            <a:xfrm>
              <a:off x="2591780" y="4857299"/>
              <a:ext cx="345638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stCxn id="11" idx="1"/>
              <a:endCxn id="11" idx="3"/>
            </p:cNvCxnSpPr>
            <p:nvPr/>
          </p:nvCxnSpPr>
          <p:spPr>
            <a:xfrm flipH="1">
              <a:off x="4139952" y="4137219"/>
              <a:ext cx="360040" cy="14401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2267744" y="5373216"/>
            <a:ext cx="4104456" cy="584775"/>
            <a:chOff x="467544" y="3717032"/>
            <a:chExt cx="4104456" cy="584775"/>
          </a:xfrm>
        </p:grpSpPr>
        <p:sp>
          <p:nvSpPr>
            <p:cNvPr id="41" name="TextBox 40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AB ||FK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AD ||MN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23728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2195736" y="5949280"/>
            <a:ext cx="4104456" cy="584775"/>
            <a:chOff x="467544" y="3717032"/>
            <a:chExt cx="4104456" cy="584775"/>
          </a:xfrm>
        </p:grpSpPr>
        <p:sp>
          <p:nvSpPr>
            <p:cNvPr id="45" name="TextBox 44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AB =FK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AD =MN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23728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732240" y="3780329"/>
            <a:ext cx="1692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FO =OK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32240" y="443711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MO =ON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90576" y="1303767"/>
            <a:ext cx="6768752" cy="1569660"/>
          </a:xfrm>
          <a:prstGeom prst="rect">
            <a:avLst/>
          </a:prstGeom>
          <a:solidFill>
            <a:srgbClr val="4E52F8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Средние линии параллелограмма пересекаются в точке пересечения его диагоналей.</a:t>
            </a:r>
            <a:r>
              <a:rPr lang="ru-RU" sz="3200" dirty="0" smtClean="0"/>
              <a:t>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9360" y="557725"/>
            <a:ext cx="2664296" cy="584775"/>
          </a:xfrm>
          <a:prstGeom prst="rect">
            <a:avLst/>
          </a:prstGeom>
          <a:solidFill>
            <a:srgbClr val="4E52F8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Управляющая кнопка: домой 9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23728" y="3255367"/>
            <a:ext cx="4464496" cy="2261865"/>
            <a:chOff x="2123728" y="3705171"/>
            <a:chExt cx="4464496" cy="2261865"/>
          </a:xfrm>
        </p:grpSpPr>
        <p:grpSp>
          <p:nvGrpSpPr>
            <p:cNvPr id="12" name="Группа 9"/>
            <p:cNvGrpSpPr/>
            <p:nvPr/>
          </p:nvGrpSpPr>
          <p:grpSpPr>
            <a:xfrm>
              <a:off x="2123728" y="3705171"/>
              <a:ext cx="4464496" cy="2261865"/>
              <a:chOff x="3707904" y="3212976"/>
              <a:chExt cx="4464496" cy="2261865"/>
            </a:xfrm>
          </p:grpSpPr>
          <p:sp>
            <p:nvSpPr>
              <p:cNvPr id="15" name="Параллелограмм 14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079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851920" y="410668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F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796136" y="4365104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577596" y="4152063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K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012160" y="3242593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5081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3" name="Прямая соединительная линия 12"/>
            <p:cNvCxnSpPr>
              <a:stCxn id="15" idx="5"/>
              <a:endCxn id="15" idx="2"/>
            </p:cNvCxnSpPr>
            <p:nvPr/>
          </p:nvCxnSpPr>
          <p:spPr>
            <a:xfrm>
              <a:off x="2591780" y="4857299"/>
              <a:ext cx="345638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15" idx="1"/>
              <a:endCxn id="15" idx="3"/>
            </p:cNvCxnSpPr>
            <p:nvPr/>
          </p:nvCxnSpPr>
          <p:spPr>
            <a:xfrm flipH="1">
              <a:off x="4139952" y="4137219"/>
              <a:ext cx="360040" cy="14401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2817174" y="3681520"/>
            <a:ext cx="3024336" cy="14401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402390" y="3707170"/>
            <a:ext cx="3780420" cy="141054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476672"/>
            <a:ext cx="496244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5857" y="1484784"/>
            <a:ext cx="386015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Определение</a:t>
            </a:r>
            <a:endParaRPr lang="ru-RU" sz="4800" b="1" i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Свойства</a:t>
            </a:r>
            <a:endParaRPr lang="ru-RU" sz="4800" b="1" i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Признаки</a:t>
            </a:r>
            <a:endParaRPr lang="ru-RU" sz="4800" b="1" i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6029" y="2780928"/>
            <a:ext cx="460042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Прямоугольник</a:t>
            </a:r>
            <a:endParaRPr lang="ru-RU" sz="4800" b="1" i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/>
                <a:hlinkMouseOver r:id="rId7" action="ppaction://hlinksldjump"/>
              </a:rPr>
              <a:t>Ромб</a:t>
            </a:r>
            <a:endParaRPr lang="ru-RU" sz="4800" b="1" i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MouseOver r:id="rId7" action="ppaction://hlinksldjump"/>
              </a:rPr>
              <a:t>Квадрат</a:t>
            </a:r>
            <a:endParaRPr lang="ru-RU" sz="48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5157192"/>
            <a:ext cx="4929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54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hlinkshowjump?jump=lastslide"/>
              </a:rPr>
              <a:t>Решение задач</a:t>
            </a:r>
            <a:endParaRPr lang="ru-RU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668344" y="6309320"/>
            <a:ext cx="360040" cy="28803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7164288" y="6309320"/>
            <a:ext cx="360040" cy="288032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2339752" y="2492896"/>
            <a:ext cx="4464496" cy="2261865"/>
            <a:chOff x="3707904" y="3212976"/>
            <a:chExt cx="4464496" cy="2261865"/>
          </a:xfrm>
        </p:grpSpPr>
        <p:sp>
          <p:nvSpPr>
            <p:cNvPr id="5" name="Параллелограмм 4"/>
            <p:cNvSpPr/>
            <p:nvPr/>
          </p:nvSpPr>
          <p:spPr>
            <a:xfrm>
              <a:off x="3995936" y="3645024"/>
              <a:ext cx="3816424" cy="1440160"/>
            </a:xfrm>
            <a:prstGeom prst="parallelogram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39952" y="32129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68344" y="325536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7904" y="50131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08304" y="498355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267744" y="116632"/>
            <a:ext cx="4151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764704"/>
            <a:ext cx="7488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Параллелограмм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 четырехугольник, у которого, противоположные стороны попарно параллельны, то есть лежат на параллельных прямых.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339752" y="4653136"/>
            <a:ext cx="4104456" cy="584775"/>
            <a:chOff x="467544" y="3717032"/>
            <a:chExt cx="4104456" cy="584775"/>
          </a:xfrm>
        </p:grpSpPr>
        <p:sp>
          <p:nvSpPr>
            <p:cNvPr id="10" name="TextBox 9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AB ||CD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AD ||BC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23728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1259632" y="5373216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Параллелограмм – это древнегреческое слово:</a:t>
            </a:r>
          </a:p>
          <a:p>
            <a:r>
              <a:rPr lang="ru-RU" dirty="0"/>
              <a:t> </a:t>
            </a:r>
            <a:r>
              <a:rPr lang="el-GR" dirty="0"/>
              <a:t>παραλληλόγραμμον </a:t>
            </a:r>
            <a:r>
              <a:rPr lang="ru-RU" dirty="0"/>
              <a:t>от </a:t>
            </a:r>
            <a:r>
              <a:rPr lang="el-GR" dirty="0"/>
              <a:t>παράλληλος —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параллельный</a:t>
            </a:r>
            <a:r>
              <a:rPr lang="ru-RU" dirty="0"/>
              <a:t> </a:t>
            </a:r>
            <a:r>
              <a:rPr lang="ru-RU" dirty="0" smtClean="0"/>
              <a:t>и</a:t>
            </a:r>
            <a:r>
              <a:rPr lang="ru-RU" dirty="0"/>
              <a:t> </a:t>
            </a:r>
            <a:r>
              <a:rPr lang="el-GR" dirty="0"/>
              <a:t>γραμμή —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линия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25" name="Управляющая кнопка: далее 24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Управляющая кнопка: назад 25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Управляющая кнопка: домой 26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260648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параллелограмма</a:t>
            </a:r>
            <a:endParaRPr lang="ru-RU" sz="6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755576" y="1412776"/>
            <a:ext cx="237626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971600" y="2141734"/>
            <a:ext cx="237626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861814"/>
            <a:ext cx="2376264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3573016"/>
            <a:ext cx="2376264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4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293096"/>
            <a:ext cx="2376264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5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5004298"/>
            <a:ext cx="2376264" cy="5847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6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132856"/>
            <a:ext cx="2376264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8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1412776"/>
            <a:ext cx="2376264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7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16" name="Управляющая кнопка: далее 15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Управляющая кнопка: назад 16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Управляющая кнопка: домой 17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788024" y="2852936"/>
            <a:ext cx="2376264" cy="584775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9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4048" y="3573016"/>
            <a:ext cx="2448272" cy="584775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10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8064" y="4293096"/>
            <a:ext cx="2520280" cy="584775"/>
          </a:xfrm>
          <a:prstGeom prst="rect">
            <a:avLst/>
          </a:prstGeom>
          <a:solidFill>
            <a:srgbClr val="E95DE9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64088" y="5013176"/>
            <a:ext cx="2664296" cy="584775"/>
          </a:xfrm>
          <a:prstGeom prst="rect">
            <a:avLst/>
          </a:prstGeom>
          <a:solidFill>
            <a:srgbClr val="4E52F8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93238" y="575314"/>
            <a:ext cx="237626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0696" y="1304272"/>
            <a:ext cx="5760640" cy="10772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Противолежащие стороны параллелограмма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равны.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23728" y="2967335"/>
            <a:ext cx="4464496" cy="2261865"/>
            <a:chOff x="3707904" y="3212976"/>
            <a:chExt cx="4464496" cy="2261865"/>
          </a:xfrm>
        </p:grpSpPr>
        <p:sp>
          <p:nvSpPr>
            <p:cNvPr id="7" name="Параллелограмм 6"/>
            <p:cNvSpPr/>
            <p:nvPr/>
          </p:nvSpPr>
          <p:spPr>
            <a:xfrm>
              <a:off x="3995936" y="3645024"/>
              <a:ext cx="3816424" cy="1440160"/>
            </a:xfrm>
            <a:prstGeom prst="parallelogram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39952" y="32129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68344" y="325536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07904" y="50131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08304" y="498355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 flipV="1">
            <a:off x="4355976" y="3249472"/>
            <a:ext cx="72008" cy="216024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139952" y="4725144"/>
            <a:ext cx="72008" cy="216024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Группа 19"/>
          <p:cNvGrpSpPr/>
          <p:nvPr/>
        </p:nvGrpSpPr>
        <p:grpSpPr>
          <a:xfrm>
            <a:off x="5940152" y="3861048"/>
            <a:ext cx="288032" cy="144016"/>
            <a:chOff x="6948264" y="3717032"/>
            <a:chExt cx="288032" cy="144016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6948264" y="3717032"/>
              <a:ext cx="288032" cy="72008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948264" y="3789040"/>
              <a:ext cx="288032" cy="72008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2483768" y="3933056"/>
            <a:ext cx="288032" cy="144016"/>
            <a:chOff x="6948264" y="3717032"/>
            <a:chExt cx="288032" cy="14401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6948264" y="3717032"/>
              <a:ext cx="288032" cy="72008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6948264" y="3789040"/>
              <a:ext cx="288032" cy="72008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2123728" y="5436513"/>
            <a:ext cx="4104456" cy="584775"/>
            <a:chOff x="467544" y="3717032"/>
            <a:chExt cx="4104456" cy="584775"/>
          </a:xfrm>
        </p:grpSpPr>
        <p:sp>
          <p:nvSpPr>
            <p:cNvPr id="25" name="TextBox 24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AB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CD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AD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BC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23728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660232" y="5301208"/>
            <a:ext cx="172819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Доказательство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30" name="Управляющая кнопка: далее 29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Управляющая кнопка: назад 30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Управляющая кнопка: домой 31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93238" y="585176"/>
            <a:ext cx="2376264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2054" y="1296378"/>
            <a:ext cx="5400600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Противолежащие углы параллелограмма равны.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2339752" y="2895327"/>
            <a:ext cx="4464496" cy="2261865"/>
            <a:chOff x="2339752" y="2895327"/>
            <a:chExt cx="4464496" cy="226186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339752" y="2895327"/>
              <a:ext cx="4464496" cy="2261865"/>
              <a:chOff x="3707904" y="3212976"/>
              <a:chExt cx="4464496" cy="2261865"/>
            </a:xfrm>
          </p:grpSpPr>
          <p:sp>
            <p:nvSpPr>
              <p:cNvPr id="6" name="Параллелограмм 5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7079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" name="Дуга 10"/>
            <p:cNvSpPr/>
            <p:nvPr/>
          </p:nvSpPr>
          <p:spPr>
            <a:xfrm rot="5172704">
              <a:off x="2720014" y="3094097"/>
              <a:ext cx="360040" cy="504056"/>
            </a:xfrm>
            <a:prstGeom prst="arc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15972704">
              <a:off x="5951496" y="4492861"/>
              <a:ext cx="360040" cy="504056"/>
            </a:xfrm>
            <a:prstGeom prst="arc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6095971" y="2928524"/>
              <a:ext cx="468557" cy="732780"/>
              <a:chOff x="6095971" y="2928524"/>
              <a:chExt cx="468557" cy="732780"/>
            </a:xfrm>
          </p:grpSpPr>
          <p:sp>
            <p:nvSpPr>
              <p:cNvPr id="17" name="Дуга 16"/>
              <p:cNvSpPr/>
              <p:nvPr/>
            </p:nvSpPr>
            <p:spPr>
              <a:xfrm rot="10572704">
                <a:off x="6172434" y="3080303"/>
                <a:ext cx="360040" cy="504056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Дуга 17"/>
              <p:cNvSpPr/>
              <p:nvPr/>
            </p:nvSpPr>
            <p:spPr>
              <a:xfrm rot="10572704">
                <a:off x="6095971" y="2928524"/>
                <a:ext cx="468557" cy="732780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 rot="10800000">
              <a:off x="2519267" y="4424412"/>
              <a:ext cx="468557" cy="732780"/>
              <a:chOff x="6095971" y="2928524"/>
              <a:chExt cx="468557" cy="732780"/>
            </a:xfrm>
          </p:grpSpPr>
          <p:sp>
            <p:nvSpPr>
              <p:cNvPr id="21" name="Дуга 20"/>
              <p:cNvSpPr/>
              <p:nvPr/>
            </p:nvSpPr>
            <p:spPr>
              <a:xfrm rot="10572704">
                <a:off x="6172434" y="3080303"/>
                <a:ext cx="360040" cy="504056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Дуга 21"/>
              <p:cNvSpPr/>
              <p:nvPr/>
            </p:nvSpPr>
            <p:spPr>
              <a:xfrm rot="10572704">
                <a:off x="6095971" y="2928524"/>
                <a:ext cx="468557" cy="732780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3" name="Группа 22"/>
          <p:cNvGrpSpPr/>
          <p:nvPr/>
        </p:nvGrpSpPr>
        <p:grpSpPr>
          <a:xfrm>
            <a:off x="2123728" y="5220489"/>
            <a:ext cx="4104456" cy="584775"/>
            <a:chOff x="467544" y="3717032"/>
            <a:chExt cx="4104456" cy="584775"/>
          </a:xfrm>
        </p:grpSpPr>
        <p:sp>
          <p:nvSpPr>
            <p:cNvPr id="24" name="TextBox 23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D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67744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660232" y="5301208"/>
            <a:ext cx="172819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Доказательство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28" name="Управляющая кнопка: далее 27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Управляющая кнопка: назад 28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Управляющая кнопка: домой 29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84360" y="577282"/>
            <a:ext cx="2376264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3176" y="1299330"/>
            <a:ext cx="5400600" cy="10772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Сумма углов, прилежащих к одной стороне, равна 180°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i="1" dirty="0" smtClean="0"/>
              <a:t>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339752" y="2564904"/>
            <a:ext cx="4464496" cy="2261865"/>
            <a:chOff x="2339752" y="2895327"/>
            <a:chExt cx="4464496" cy="226186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339752" y="2895327"/>
              <a:ext cx="4464496" cy="2261865"/>
              <a:chOff x="3707904" y="3212976"/>
              <a:chExt cx="4464496" cy="2261865"/>
            </a:xfrm>
          </p:grpSpPr>
          <p:sp>
            <p:nvSpPr>
              <p:cNvPr id="14" name="Параллелограмм 5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6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70790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Дуга 5"/>
            <p:cNvSpPr/>
            <p:nvPr/>
          </p:nvSpPr>
          <p:spPr>
            <a:xfrm rot="5172704">
              <a:off x="2720014" y="3094097"/>
              <a:ext cx="360040" cy="504056"/>
            </a:xfrm>
            <a:prstGeom prst="arc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rot="15972704">
              <a:off x="5951496" y="4492861"/>
              <a:ext cx="360040" cy="504056"/>
            </a:xfrm>
            <a:prstGeom prst="arc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18"/>
            <p:cNvGrpSpPr/>
            <p:nvPr/>
          </p:nvGrpSpPr>
          <p:grpSpPr>
            <a:xfrm>
              <a:off x="6095971" y="2928524"/>
              <a:ext cx="468557" cy="732780"/>
              <a:chOff x="6095971" y="2928524"/>
              <a:chExt cx="468557" cy="732780"/>
            </a:xfrm>
          </p:grpSpPr>
          <p:sp>
            <p:nvSpPr>
              <p:cNvPr id="12" name="Дуга 11"/>
              <p:cNvSpPr/>
              <p:nvPr/>
            </p:nvSpPr>
            <p:spPr>
              <a:xfrm rot="10572704">
                <a:off x="6172434" y="3080303"/>
                <a:ext cx="360040" cy="504056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Дуга 12"/>
              <p:cNvSpPr/>
              <p:nvPr/>
            </p:nvSpPr>
            <p:spPr>
              <a:xfrm rot="10572704">
                <a:off x="6095971" y="2928524"/>
                <a:ext cx="468557" cy="732780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19"/>
            <p:cNvGrpSpPr/>
            <p:nvPr/>
          </p:nvGrpSpPr>
          <p:grpSpPr>
            <a:xfrm rot="10800000">
              <a:off x="2519267" y="4424412"/>
              <a:ext cx="468557" cy="732780"/>
              <a:chOff x="6095971" y="2928524"/>
              <a:chExt cx="468557" cy="732780"/>
            </a:xfrm>
          </p:grpSpPr>
          <p:sp>
            <p:nvSpPr>
              <p:cNvPr id="10" name="Дуга 9"/>
              <p:cNvSpPr/>
              <p:nvPr/>
            </p:nvSpPr>
            <p:spPr>
              <a:xfrm rot="10572704">
                <a:off x="6172434" y="3080303"/>
                <a:ext cx="360040" cy="504056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Дуга 10"/>
              <p:cNvSpPr/>
              <p:nvPr/>
            </p:nvSpPr>
            <p:spPr>
              <a:xfrm rot="10572704">
                <a:off x="6095971" y="2928524"/>
                <a:ext cx="468557" cy="732780"/>
              </a:xfrm>
              <a:prstGeom prst="arc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9" name="Группа 18"/>
          <p:cNvGrpSpPr/>
          <p:nvPr/>
        </p:nvGrpSpPr>
        <p:grpSpPr>
          <a:xfrm>
            <a:off x="1403648" y="4796168"/>
            <a:ext cx="5976664" cy="1089815"/>
            <a:chOff x="-252536" y="3580743"/>
            <a:chExt cx="5976664" cy="1089815"/>
          </a:xfrm>
        </p:grpSpPr>
        <p:sp>
          <p:nvSpPr>
            <p:cNvPr id="20" name="TextBox 19"/>
            <p:cNvSpPr txBox="1"/>
            <p:nvPr/>
          </p:nvSpPr>
          <p:spPr>
            <a:xfrm>
              <a:off x="2771800" y="3580743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B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 +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C =180</a:t>
              </a:r>
              <a:r>
                <a:rPr lang="en-US" sz="3200" b="1" i="1" baseline="300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o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67744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252536" y="3581727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 +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B =180</a:t>
              </a:r>
              <a:r>
                <a:rPr lang="en-US" sz="3200" b="1" i="1" baseline="300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o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252536" y="4085783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 +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D =180</a:t>
              </a:r>
              <a:r>
                <a:rPr lang="en-US" sz="3200" b="1" i="1" baseline="300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o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771800" y="4067043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D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 +</a:t>
              </a:r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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 C =180</a:t>
              </a:r>
              <a:r>
                <a:rPr lang="en-US" sz="3200" b="1" i="1" baseline="300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o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948264" y="3717032"/>
            <a:ext cx="172819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Доказательство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30" name="Управляющая кнопка: далее 29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Управляющая кнопка: назад 30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Управляющая кнопка: домой 31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92254" y="548680"/>
            <a:ext cx="2376264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297362"/>
            <a:ext cx="6912768" cy="107721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Диагонали параллелограмма  точкой пересечения делятся пополам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069476" y="2924944"/>
            <a:ext cx="4518748" cy="2232248"/>
            <a:chOff x="3653652" y="3212976"/>
            <a:chExt cx="4518748" cy="2232248"/>
          </a:xfrm>
        </p:grpSpPr>
        <p:sp>
          <p:nvSpPr>
            <p:cNvPr id="5" name="Параллелограмм 4"/>
            <p:cNvSpPr/>
            <p:nvPr/>
          </p:nvSpPr>
          <p:spPr>
            <a:xfrm>
              <a:off x="3995936" y="3645024"/>
              <a:ext cx="3816424" cy="1440160"/>
            </a:xfrm>
            <a:prstGeom prst="parallelogram">
              <a:avLst/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39952" y="321297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68344" y="325536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3652" y="493130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08304" y="4983559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52120" y="4293096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 flipV="1">
            <a:off x="2411760" y="3356992"/>
            <a:ext cx="3816424" cy="14224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71800" y="3348114"/>
            <a:ext cx="3096344" cy="144016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48264" y="3717032"/>
            <a:ext cx="172819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Доказательство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2123728" y="5220489"/>
            <a:ext cx="4104456" cy="584775"/>
            <a:chOff x="467544" y="3717032"/>
            <a:chExt cx="4104456" cy="584775"/>
          </a:xfrm>
        </p:grpSpPr>
        <p:sp>
          <p:nvSpPr>
            <p:cNvPr id="24" name="TextBox 23"/>
            <p:cNvSpPr txBox="1"/>
            <p:nvPr/>
          </p:nvSpPr>
          <p:spPr>
            <a:xfrm>
              <a:off x="46754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AO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 OC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27784" y="3717032"/>
              <a:ext cx="19442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DO </a:t>
              </a:r>
              <a:r>
                <a:rPr lang="ru-RU" sz="3200" b="1" i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3200" b="1" i="1" dirty="0" smtClean="0">
                  <a:latin typeface="Times New Roman" pitchFamily="18" charset="0"/>
                  <a:cs typeface="Times New Roman" pitchFamily="18" charset="0"/>
                </a:rPr>
                <a:t> OB</a:t>
              </a:r>
              <a:endParaRPr lang="ru-RU" sz="32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23728" y="3717032"/>
              <a:ext cx="3600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>
                  <a:latin typeface="Times New Roman" pitchFamily="18" charset="0"/>
                  <a:cs typeface="Times New Roman" pitchFamily="18" charset="0"/>
                </a:rPr>
                <a:t>и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30" name="Управляющая кнопка: далее 29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Управляющая кнопка: назад 30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Управляющая кнопка: домой 31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6" name="Прямая соединительная линия 35"/>
          <p:cNvCxnSpPr/>
          <p:nvPr/>
        </p:nvCxnSpPr>
        <p:spPr>
          <a:xfrm>
            <a:off x="3347864" y="4338470"/>
            <a:ext cx="72008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220072" y="3645024"/>
            <a:ext cx="72008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Группа 45"/>
          <p:cNvGrpSpPr/>
          <p:nvPr/>
        </p:nvGrpSpPr>
        <p:grpSpPr>
          <a:xfrm>
            <a:off x="3347864" y="3573016"/>
            <a:ext cx="144016" cy="144016"/>
            <a:chOff x="3347864" y="3645024"/>
            <a:chExt cx="144016" cy="144016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3347864" y="3645024"/>
              <a:ext cx="72008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3419872" y="3645024"/>
              <a:ext cx="72008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4932040" y="4293096"/>
            <a:ext cx="144016" cy="144016"/>
            <a:chOff x="3347864" y="3645024"/>
            <a:chExt cx="144016" cy="144016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3347864" y="3645024"/>
              <a:ext cx="72008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3419872" y="3645024"/>
              <a:ext cx="72008" cy="1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adumka.ru/images/1305746_fon-dlya-prezentacii-list-v-kletk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93238" y="548680"/>
            <a:ext cx="2376264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6600" y="1268760"/>
            <a:ext cx="7488832" cy="107721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Каждая диагональ параллелограмма  делит его на два равных треугольника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04248" y="6237312"/>
            <a:ext cx="1224136" cy="360040"/>
            <a:chOff x="6804248" y="6237312"/>
            <a:chExt cx="1224136" cy="360040"/>
          </a:xfrm>
        </p:grpSpPr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668344" y="6309320"/>
              <a:ext cx="360040" cy="288032"/>
            </a:xfrm>
            <a:prstGeom prst="actionButtonForwardNex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6804248" y="6309320"/>
              <a:ext cx="360040" cy="288032"/>
            </a:xfrm>
            <a:prstGeom prst="actionButtonBackPreviou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236296" y="6237312"/>
              <a:ext cx="360040" cy="360040"/>
            </a:xfrm>
            <a:prstGeom prst="actionButtonHom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95536" y="2276872"/>
            <a:ext cx="4518748" cy="2232248"/>
            <a:chOff x="2069476" y="2924944"/>
            <a:chExt cx="4518748" cy="2232248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2411760" y="3356992"/>
              <a:ext cx="3816424" cy="144016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Группа 9"/>
            <p:cNvGrpSpPr/>
            <p:nvPr/>
          </p:nvGrpSpPr>
          <p:grpSpPr>
            <a:xfrm>
              <a:off x="2069476" y="2924944"/>
              <a:ext cx="4518748" cy="2232248"/>
              <a:chOff x="3653652" y="3212976"/>
              <a:chExt cx="4518748" cy="2232248"/>
            </a:xfrm>
          </p:grpSpPr>
          <p:sp>
            <p:nvSpPr>
              <p:cNvPr id="11" name="Параллелограмм 10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652120" y="4293096"/>
                <a:ext cx="5040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43" name="Группа 42"/>
          <p:cNvGrpSpPr/>
          <p:nvPr/>
        </p:nvGrpSpPr>
        <p:grpSpPr>
          <a:xfrm>
            <a:off x="4625252" y="3573016"/>
            <a:ext cx="4518748" cy="2232248"/>
            <a:chOff x="4625252" y="3573016"/>
            <a:chExt cx="4518748" cy="2232248"/>
          </a:xfrm>
        </p:grpSpPr>
        <p:cxnSp>
          <p:nvCxnSpPr>
            <p:cNvPr id="31" name="Прямая соединительная линия 30"/>
            <p:cNvCxnSpPr>
              <a:stCxn id="34" idx="2"/>
            </p:cNvCxnSpPr>
            <p:nvPr/>
          </p:nvCxnSpPr>
          <p:spPr>
            <a:xfrm>
              <a:off x="5363580" y="4034681"/>
              <a:ext cx="3096852" cy="1410543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Группа 31"/>
            <p:cNvGrpSpPr/>
            <p:nvPr/>
          </p:nvGrpSpPr>
          <p:grpSpPr>
            <a:xfrm>
              <a:off x="4625252" y="3573016"/>
              <a:ext cx="4518748" cy="2232248"/>
              <a:chOff x="3653652" y="3212976"/>
              <a:chExt cx="4518748" cy="2232248"/>
            </a:xfrm>
          </p:grpSpPr>
          <p:sp>
            <p:nvSpPr>
              <p:cNvPr id="33" name="Параллелограмм 32"/>
              <p:cNvSpPr/>
              <p:nvPr/>
            </p:nvSpPr>
            <p:spPr>
              <a:xfrm>
                <a:off x="3995936" y="3645024"/>
                <a:ext cx="3816424" cy="1440160"/>
              </a:xfrm>
              <a:prstGeom prst="parallelogram">
                <a:avLst/>
              </a:prstGeom>
              <a:noFill/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139952" y="32129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А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668344" y="3255367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653652" y="493130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308304" y="4983559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827584" y="465313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ABD=</a:t>
            </a:r>
            <a:r>
              <a:rPr lang="ru-RU" b="1" dirty="0" smtClean="0">
                <a:sym typeface="Symbol"/>
              </a:rPr>
              <a:t></a:t>
            </a:r>
            <a:r>
              <a:rPr lang="en-US" b="1" dirty="0" smtClean="0">
                <a:sym typeface="Symbol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BDC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84168" y="321297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ym typeface="Symbol"/>
              </a:rPr>
              <a:t>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ACD=</a:t>
            </a:r>
            <a:r>
              <a:rPr lang="ru-RU" b="1" dirty="0" smtClean="0">
                <a:sym typeface="Symbol"/>
              </a:rPr>
              <a:t></a:t>
            </a:r>
            <a:r>
              <a:rPr lang="en-US" b="1" dirty="0" smtClean="0">
                <a:sym typeface="Symbol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ABC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427</Words>
  <Application>Microsoft Office PowerPoint</Application>
  <PresentationFormat>Экран (4:3)</PresentationFormat>
  <Paragraphs>175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84</cp:revision>
  <cp:lastPrinted>2021-11-13T05:52:43Z</cp:lastPrinted>
  <dcterms:created xsi:type="dcterms:W3CDTF">2017-04-23T00:59:50Z</dcterms:created>
  <dcterms:modified xsi:type="dcterms:W3CDTF">2022-11-09T20:57:39Z</dcterms:modified>
</cp:coreProperties>
</file>