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59" r:id="rId4"/>
    <p:sldId id="285" r:id="rId5"/>
    <p:sldId id="286" r:id="rId6"/>
    <p:sldId id="278" r:id="rId7"/>
    <p:sldId id="260" r:id="rId8"/>
    <p:sldId id="289" r:id="rId9"/>
    <p:sldId id="290" r:id="rId10"/>
    <p:sldId id="293" r:id="rId11"/>
    <p:sldId id="270" r:id="rId12"/>
    <p:sldId id="261" r:id="rId13"/>
    <p:sldId id="298" r:id="rId14"/>
    <p:sldId id="299" r:id="rId15"/>
    <p:sldId id="265" r:id="rId16"/>
    <p:sldId id="276" r:id="rId17"/>
  </p:sldIdLst>
  <p:sldSz cx="9144000" cy="6858000" type="screen4x3"/>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presProps" Target="presProps.xml" /><Relationship Id="rId3" Type="http://schemas.openxmlformats.org/officeDocument/2006/relationships/slide" Target="slides/slide2.xml" /><Relationship Id="rId21"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t>19.03.2021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19.03.2021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19.03.2021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19.03.2021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19.03.2021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t>19.03.2021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t>19.03.2021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t>19.03.2021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19.03.2021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19.03.2021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19.03.2021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1.jp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19.03.2021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2" Type="http://schemas.openxmlformats.org/officeDocument/2006/relationships/image" Target="../media/image6.jpg" /><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476672"/>
            <a:ext cx="6480720" cy="4176464"/>
          </a:xfrm>
        </p:spPr>
        <p:txBody>
          <a:bodyPr>
            <a:noAutofit/>
          </a:bodyPr>
          <a:lstStyle/>
          <a:p>
            <a:r>
              <a:rPr lang="ru-RU" b="1" dirty="0">
                <a:latin typeface="Monotype Corsiva" pitchFamily="66" charset="0"/>
              </a:rPr>
              <a:t>«АЗБУКА ДОРОГ – РОДИТЕЛЯМ»</a:t>
            </a:r>
          </a:p>
        </p:txBody>
      </p:sp>
      <p:sp>
        <p:nvSpPr>
          <p:cNvPr id="3" name="Подзаголовок 2"/>
          <p:cNvSpPr>
            <a:spLocks noGrp="1"/>
          </p:cNvSpPr>
          <p:nvPr>
            <p:ph type="subTitle" idx="1"/>
          </p:nvPr>
        </p:nvSpPr>
        <p:spPr>
          <a:xfrm>
            <a:off x="2411760" y="4797152"/>
            <a:ext cx="5864696" cy="1512168"/>
          </a:xfrm>
        </p:spPr>
        <p:txBody>
          <a:bodyPr>
            <a:noAutofit/>
          </a:bodyPr>
          <a:lstStyle/>
          <a:p>
            <a:endParaRPr lang="ru-RU" sz="1800" b="1" dirty="0">
              <a:solidFill>
                <a:schemeClr val="tx1"/>
              </a:solidFill>
              <a:latin typeface="Monotype Corsiva" pitchFamily="66" charset="0"/>
            </a:endParaRPr>
          </a:p>
          <a:p>
            <a:endParaRPr lang="ru-RU" sz="1800" b="1" dirty="0">
              <a:solidFill>
                <a:schemeClr val="tx1"/>
              </a:solidFill>
              <a:latin typeface="Monotype Corsiva" pitchFamily="66" charset="0"/>
            </a:endParaRPr>
          </a:p>
          <a:p>
            <a:r>
              <a:rPr lang="ru-RU" sz="1800" b="1" dirty="0">
                <a:solidFill>
                  <a:schemeClr val="tx1"/>
                </a:solidFill>
                <a:latin typeface="Monotype Corsiva" pitchFamily="66" charset="0"/>
              </a:rPr>
              <a:t>                                                      </a:t>
            </a:r>
            <a:r>
              <a:rPr lang="ru-RU" sz="1600" b="1" dirty="0">
                <a:solidFill>
                  <a:schemeClr val="tx1"/>
                </a:solidFill>
                <a:latin typeface="Monotype Corsiva" pitchFamily="66" charset="0"/>
              </a:rPr>
              <a:t>СОСТАВИТЕЛЬ:</a:t>
            </a:r>
          </a:p>
          <a:p>
            <a:r>
              <a:rPr lang="ru-RU" sz="2800" dirty="0">
                <a:solidFill>
                  <a:schemeClr val="tx1"/>
                </a:solidFill>
                <a:latin typeface="Monotype Corsiva" panose="03010101010201010101" pitchFamily="66" charset="0"/>
                <a:cs typeface="Lao UI" panose="020B0502040204020203" pitchFamily="34" charset="0"/>
              </a:rPr>
              <a:t>                        </a:t>
            </a:r>
            <a:r>
              <a:rPr lang="ru-RU" sz="2400" dirty="0">
                <a:solidFill>
                  <a:schemeClr val="tx1"/>
                </a:solidFill>
                <a:latin typeface="Monotype Corsiva" panose="03010101010201010101" pitchFamily="66" charset="0"/>
                <a:cs typeface="Lao UI" panose="020B0502040204020203" pitchFamily="34" charset="0"/>
              </a:rPr>
              <a:t>Степанова  Елена Ивановна</a:t>
            </a:r>
          </a:p>
        </p:txBody>
      </p:sp>
    </p:spTree>
    <p:extLst>
      <p:ext uri="{BB962C8B-B14F-4D97-AF65-F5344CB8AC3E}">
        <p14:creationId xmlns:p14="http://schemas.microsoft.com/office/powerpoint/2010/main" val="1624766734"/>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76672"/>
            <a:ext cx="6984776" cy="1692771"/>
          </a:xfrm>
          <a:prstGeom prst="rect">
            <a:avLst/>
          </a:prstGeom>
        </p:spPr>
        <p:txBody>
          <a:bodyPr wrap="square">
            <a:spAutoFit/>
          </a:bodyPr>
          <a:lstStyle/>
          <a:p>
            <a:pPr algn="ctr"/>
            <a:r>
              <a:rPr lang="ru-RU" sz="2400" b="1" dirty="0">
                <a:latin typeface="Monotype Corsiva" pitchFamily="66" charset="0"/>
              </a:rPr>
              <a:t>Правило №3.</a:t>
            </a:r>
            <a:endParaRPr lang="ru-RU" sz="2400" dirty="0">
              <a:latin typeface="Monotype Corsiva" pitchFamily="66" charset="0"/>
            </a:endParaRPr>
          </a:p>
          <a:p>
            <a:r>
              <a:rPr lang="ru-RU" sz="1600" dirty="0">
                <a:latin typeface="Monotype Corsiva" pitchFamily="66" charset="0"/>
              </a:rPr>
              <a:t>И у светофора можно встретить опасность!</a:t>
            </a:r>
          </a:p>
          <a:p>
            <a:r>
              <a:rPr lang="ru-RU" sz="1600" dirty="0">
                <a:latin typeface="Monotype Corsiva" pitchFamily="66" charset="0"/>
              </a:rPr>
              <a:t>Дети часто рассуждают так: «Машины еще стоят, водители меня видят и пропустят». Они ошибаются. Если погас зеленый сигнал светофора для пешеходов - нужно остановиться.  Ребенок должен не только дождаться нужного света, но и убедиться в том, что все машины остановились.</a:t>
            </a:r>
          </a:p>
        </p:txBody>
      </p:sp>
      <p:sp>
        <p:nvSpPr>
          <p:cNvPr id="3" name="Прямоугольник 2"/>
          <p:cNvSpPr/>
          <p:nvPr/>
        </p:nvSpPr>
        <p:spPr>
          <a:xfrm>
            <a:off x="971600" y="2354109"/>
            <a:ext cx="7344816" cy="1292662"/>
          </a:xfrm>
          <a:prstGeom prst="rect">
            <a:avLst/>
          </a:prstGeom>
        </p:spPr>
        <p:txBody>
          <a:bodyPr wrap="square">
            <a:spAutoFit/>
          </a:bodyPr>
          <a:lstStyle/>
          <a:p>
            <a:pPr algn="ctr"/>
            <a:r>
              <a:rPr lang="ru-RU" sz="2400" b="1" dirty="0">
                <a:latin typeface="Monotype Corsiva" pitchFamily="66" charset="0"/>
              </a:rPr>
              <a:t>Правило№4. </a:t>
            </a:r>
          </a:p>
          <a:p>
            <a:r>
              <a:rPr lang="ru-RU" dirty="0">
                <a:latin typeface="Monotype Corsiva" pitchFamily="66" charset="0"/>
              </a:rPr>
              <a:t>Вырабатывайте у ребенка привычку всегда перед выходом на дорогу, даже если на ней нет машин, приостановиться, оглядеться, прислушаться - и только тогда переходить улицу.</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501008"/>
            <a:ext cx="5685986" cy="2894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569313"/>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76672"/>
            <a:ext cx="7200800" cy="2185214"/>
          </a:xfrm>
          <a:prstGeom prst="rect">
            <a:avLst/>
          </a:prstGeom>
        </p:spPr>
        <p:txBody>
          <a:bodyPr wrap="square">
            <a:spAutoFit/>
          </a:bodyPr>
          <a:lstStyle/>
          <a:p>
            <a:pPr algn="ctr"/>
            <a:r>
              <a:rPr lang="ru-RU" sz="2400" b="1" dirty="0">
                <a:latin typeface="Monotype Corsiva" pitchFamily="66" charset="0"/>
              </a:rPr>
              <a:t>Правило №5.</a:t>
            </a:r>
            <a:r>
              <a:rPr lang="ru-RU" sz="2400" dirty="0">
                <a:latin typeface="Monotype Corsiva" pitchFamily="66" charset="0"/>
              </a:rPr>
              <a:t> </a:t>
            </a:r>
          </a:p>
          <a:p>
            <a:r>
              <a:rPr lang="ru-RU" dirty="0">
                <a:latin typeface="Monotype Corsiva" pitchFamily="66" charset="0"/>
              </a:rPr>
              <a:t>Прочные навыки транспортного поведения детей формируются только повседневной систематической тренировкой! Во время каждой прогулки с детьми, поездки с ними по делам, в гости, за город и т.п. учите их наблюдать за улицей и транспортом, анализировать встречающиеся дорожные ситуации, видеть в них опасные элементы, безошибочно действовать в различных обстоятельствах.</a:t>
            </a:r>
          </a:p>
        </p:txBody>
      </p:sp>
      <p:sp>
        <p:nvSpPr>
          <p:cNvPr id="3" name="Прямоугольник 2"/>
          <p:cNvSpPr/>
          <p:nvPr/>
        </p:nvSpPr>
        <p:spPr>
          <a:xfrm>
            <a:off x="2051720" y="2420888"/>
            <a:ext cx="6225627" cy="3785652"/>
          </a:xfrm>
          <a:prstGeom prst="rect">
            <a:avLst/>
          </a:prstGeom>
        </p:spPr>
        <p:txBody>
          <a:bodyPr wrap="square">
            <a:spAutoFit/>
          </a:bodyPr>
          <a:lstStyle/>
          <a:p>
            <a:pPr algn="ctr"/>
            <a:r>
              <a:rPr lang="ru-RU" sz="2400" b="1" dirty="0">
                <a:latin typeface="Monotype Corsiva" pitchFamily="66" charset="0"/>
              </a:rPr>
              <a:t>Правило №6.</a:t>
            </a:r>
          </a:p>
          <a:p>
            <a:pPr algn="r"/>
            <a:r>
              <a:rPr lang="ru-RU" dirty="0">
                <a:latin typeface="Monotype Corsiva" pitchFamily="66" charset="0"/>
              </a:rPr>
              <a:t>Не надо прививать детям излишнее чувство страха перед дорожным движением, движущимися автомобилями. Пусть все, что связано с дорогой, у ребенка ассоциируется с ярким и добрым. При этом надо научить его быть внимательным, а это непростая вещь. Опытные водители знают, например, что подавать звуковой сигнал при виде бегущего через проезжую часть ребенка опасно. Ребенок может поступить непредсказуемо – вместо того, чтобы остановится, он может понестись без оглядки под колеса другому автомобилю. Даже те дети, которые знают правила дорожного движения, случается, их нарушают. Не сочтите за труд помочь детям. Может быть, вам придется остановить ребенка, который не хочет дождаться сигнала светофора. Делайте это доброжелательно</a:t>
            </a:r>
            <a:r>
              <a:rPr lang="ru-RU" sz="1600" dirty="0">
                <a:latin typeface="Monotype Corsiva" pitchFamily="66" charset="0"/>
              </a:rPr>
              <a:t>.</a:t>
            </a:r>
          </a:p>
        </p:txBody>
      </p:sp>
    </p:spTree>
    <p:extLst>
      <p:ext uri="{BB962C8B-B14F-4D97-AF65-F5344CB8AC3E}">
        <p14:creationId xmlns:p14="http://schemas.microsoft.com/office/powerpoint/2010/main" val="208769803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47664" y="2132856"/>
            <a:ext cx="6552728" cy="3477875"/>
          </a:xfrm>
          <a:prstGeom prst="rect">
            <a:avLst/>
          </a:prstGeom>
        </p:spPr>
        <p:txBody>
          <a:bodyPr wrap="square">
            <a:spAutoFit/>
          </a:bodyPr>
          <a:lstStyle/>
          <a:p>
            <a:pPr algn="r"/>
            <a:r>
              <a:rPr lang="ru-RU" sz="4400" b="1" u="sng" dirty="0">
                <a:latin typeface="Monotype Corsiva" pitchFamily="66" charset="0"/>
              </a:rPr>
              <a:t>Итак, если вы научите своих детей соблюдать эти основные правила поведения на дорогах,  значит,  в ваш дом не придёт беда.</a:t>
            </a:r>
          </a:p>
        </p:txBody>
      </p:sp>
    </p:spTree>
    <p:extLst>
      <p:ext uri="{BB962C8B-B14F-4D97-AF65-F5344CB8AC3E}">
        <p14:creationId xmlns:p14="http://schemas.microsoft.com/office/powerpoint/2010/main" val="3607116099"/>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3" y="520511"/>
            <a:ext cx="7462727" cy="2215991"/>
          </a:xfrm>
          <a:prstGeom prst="rect">
            <a:avLst/>
          </a:prstGeom>
        </p:spPr>
        <p:txBody>
          <a:bodyPr wrap="square">
            <a:spAutoFit/>
          </a:bodyPr>
          <a:lstStyle/>
          <a:p>
            <a:pPr algn="ctr"/>
            <a:r>
              <a:rPr lang="ru-RU" sz="3200" b="1" dirty="0">
                <a:latin typeface="Monotype Corsiva" pitchFamily="66" charset="0"/>
              </a:rPr>
              <a:t>ПАМЯТКА ДЛЯ РОДИТЕЛЕЙ:</a:t>
            </a:r>
          </a:p>
          <a:p>
            <a:r>
              <a:rPr lang="ru-RU" sz="2800" b="1" dirty="0">
                <a:latin typeface="Monotype Corsiva" pitchFamily="66" charset="0"/>
              </a:rPr>
              <a:t>1.</a:t>
            </a:r>
            <a:r>
              <a:rPr lang="ru-RU" sz="2600" dirty="0">
                <a:latin typeface="Monotype Corsiva" pitchFamily="66" charset="0"/>
              </a:rPr>
              <a:t>Не спешите, переходите дорогу размеренным шагом. Выходя на проезжую часть дороги, прекратите разговаривать - ребенок должен привыкнуть, что при переходе дороги нужно сосредоточиться.</a:t>
            </a:r>
          </a:p>
        </p:txBody>
      </p:sp>
      <p:sp>
        <p:nvSpPr>
          <p:cNvPr id="3" name="Прямоугольник 2"/>
          <p:cNvSpPr/>
          <p:nvPr/>
        </p:nvSpPr>
        <p:spPr>
          <a:xfrm>
            <a:off x="855648" y="2715072"/>
            <a:ext cx="7460526" cy="1723549"/>
          </a:xfrm>
          <a:prstGeom prst="rect">
            <a:avLst/>
          </a:prstGeom>
        </p:spPr>
        <p:txBody>
          <a:bodyPr wrap="square">
            <a:spAutoFit/>
          </a:bodyPr>
          <a:lstStyle/>
          <a:p>
            <a:pPr algn="r"/>
            <a:r>
              <a:rPr lang="ru-RU" sz="2800" b="1" dirty="0">
                <a:latin typeface="Monotype Corsiva" pitchFamily="66" charset="0"/>
              </a:rPr>
              <a:t>2.</a:t>
            </a:r>
            <a:r>
              <a:rPr lang="ru-RU" sz="2600" dirty="0">
                <a:latin typeface="Monotype Corsiva" pitchFamily="66" charset="0"/>
              </a:rPr>
              <a:t>Не переходите дорогу на красный или желтый сигнал светофора, как бы вы при этом не торопились. Переходите дорогу только в местах, обозначенных дорожным знаком “Пешеходный переход”.</a:t>
            </a:r>
          </a:p>
        </p:txBody>
      </p:sp>
      <p:sp>
        <p:nvSpPr>
          <p:cNvPr id="4" name="Прямоугольник 3"/>
          <p:cNvSpPr/>
          <p:nvPr/>
        </p:nvSpPr>
        <p:spPr>
          <a:xfrm>
            <a:off x="2295275" y="4509120"/>
            <a:ext cx="5995036" cy="1723549"/>
          </a:xfrm>
          <a:prstGeom prst="rect">
            <a:avLst/>
          </a:prstGeom>
        </p:spPr>
        <p:txBody>
          <a:bodyPr wrap="square">
            <a:spAutoFit/>
          </a:bodyPr>
          <a:lstStyle/>
          <a:p>
            <a:r>
              <a:rPr lang="ru-RU" sz="2800" b="1" dirty="0">
                <a:latin typeface="Monotype Corsiva" pitchFamily="66" charset="0"/>
              </a:rPr>
              <a:t>3.</a:t>
            </a:r>
            <a:r>
              <a:rPr lang="ru-RU" sz="2600" dirty="0">
                <a:latin typeface="Monotype Corsiva" pitchFamily="66" charset="0"/>
              </a:rPr>
              <a:t>Из автобуса, троллейбуса, трамвая, такси выходите первыми. В противном случае ребенок может упасть или побежать на проезжую часть.</a:t>
            </a:r>
          </a:p>
        </p:txBody>
      </p:sp>
    </p:spTree>
    <p:extLst>
      <p:ext uri="{BB962C8B-B14F-4D97-AF65-F5344CB8AC3E}">
        <p14:creationId xmlns:p14="http://schemas.microsoft.com/office/powerpoint/2010/main" val="124383868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27584" y="476672"/>
            <a:ext cx="7272808" cy="1723549"/>
          </a:xfrm>
          <a:prstGeom prst="rect">
            <a:avLst/>
          </a:prstGeom>
        </p:spPr>
        <p:txBody>
          <a:bodyPr wrap="square">
            <a:spAutoFit/>
          </a:bodyPr>
          <a:lstStyle/>
          <a:p>
            <a:r>
              <a:rPr lang="ru-RU" sz="2800" b="1" dirty="0">
                <a:latin typeface="Monotype Corsiva" pitchFamily="66" charset="0"/>
              </a:rPr>
              <a:t>4.</a:t>
            </a:r>
            <a:r>
              <a:rPr lang="ru-RU" sz="2600" dirty="0">
                <a:latin typeface="Monotype Corsiva" pitchFamily="66" charset="0"/>
              </a:rPr>
              <a:t>Привлекайте ребенка к участию в ваших наблюдениях за обстановкой на дороге, показывайте ему те машины, которые готовятся поворачивать, едут с большой скоростью и т.д.</a:t>
            </a:r>
          </a:p>
        </p:txBody>
      </p:sp>
      <p:sp>
        <p:nvSpPr>
          <p:cNvPr id="4" name="Прямоугольник 3"/>
          <p:cNvSpPr/>
          <p:nvPr/>
        </p:nvSpPr>
        <p:spPr>
          <a:xfrm>
            <a:off x="841617" y="2367171"/>
            <a:ext cx="7452320" cy="1323439"/>
          </a:xfrm>
          <a:prstGeom prst="rect">
            <a:avLst/>
          </a:prstGeom>
        </p:spPr>
        <p:txBody>
          <a:bodyPr wrap="square">
            <a:spAutoFit/>
          </a:bodyPr>
          <a:lstStyle/>
          <a:p>
            <a:pPr algn="r"/>
            <a:r>
              <a:rPr lang="ru-RU" sz="2800" b="1" dirty="0">
                <a:latin typeface="Monotype Corsiva" pitchFamily="66" charset="0"/>
              </a:rPr>
              <a:t>5.</a:t>
            </a:r>
            <a:r>
              <a:rPr lang="ru-RU" sz="2600" dirty="0">
                <a:latin typeface="Monotype Corsiva" pitchFamily="66" charset="0"/>
              </a:rPr>
              <a:t>Не выходите с ребенком из-за кустов или машины, не осмотрев предварительно дорогу, – это типичная ошибка и нельзя допускать, чтобы дети ее повторяли.</a:t>
            </a:r>
          </a:p>
        </p:txBody>
      </p:sp>
      <p:sp>
        <p:nvSpPr>
          <p:cNvPr id="5" name="Прямоугольник 4"/>
          <p:cNvSpPr/>
          <p:nvPr/>
        </p:nvSpPr>
        <p:spPr>
          <a:xfrm>
            <a:off x="841617" y="3933056"/>
            <a:ext cx="7452320" cy="923330"/>
          </a:xfrm>
          <a:prstGeom prst="rect">
            <a:avLst/>
          </a:prstGeom>
        </p:spPr>
        <p:txBody>
          <a:bodyPr wrap="square">
            <a:spAutoFit/>
          </a:bodyPr>
          <a:lstStyle/>
          <a:p>
            <a:pPr algn="ctr"/>
            <a:r>
              <a:rPr lang="ru-RU" sz="2800" b="1" dirty="0">
                <a:latin typeface="Monotype Corsiva" pitchFamily="66" charset="0"/>
              </a:rPr>
              <a:t>6.</a:t>
            </a:r>
            <a:r>
              <a:rPr lang="ru-RU" sz="2600" dirty="0">
                <a:latin typeface="Monotype Corsiva" pitchFamily="66" charset="0"/>
              </a:rPr>
              <a:t>Не разрешайте играть вблизи дороги и на проезжей части.</a:t>
            </a:r>
          </a:p>
        </p:txBody>
      </p:sp>
      <p:sp>
        <p:nvSpPr>
          <p:cNvPr id="6" name="Прямоугольник 5"/>
          <p:cNvSpPr/>
          <p:nvPr/>
        </p:nvSpPr>
        <p:spPr>
          <a:xfrm>
            <a:off x="1979712" y="5085184"/>
            <a:ext cx="6284492" cy="923330"/>
          </a:xfrm>
          <a:prstGeom prst="rect">
            <a:avLst/>
          </a:prstGeom>
        </p:spPr>
        <p:txBody>
          <a:bodyPr wrap="square">
            <a:spAutoFit/>
          </a:bodyPr>
          <a:lstStyle/>
          <a:p>
            <a:pPr algn="r"/>
            <a:r>
              <a:rPr lang="ru-RU" sz="2800" b="1" dirty="0">
                <a:latin typeface="Monotype Corsiva" pitchFamily="66" charset="0"/>
              </a:rPr>
              <a:t>7.</a:t>
            </a:r>
            <a:r>
              <a:rPr lang="ru-RU" sz="2600" dirty="0">
                <a:latin typeface="Monotype Corsiva" pitchFamily="66" charset="0"/>
              </a:rPr>
              <a:t>Применяйте при поездках ремни безопасности , детские автокресла.</a:t>
            </a:r>
          </a:p>
        </p:txBody>
      </p:sp>
    </p:spTree>
    <p:extLst>
      <p:ext uri="{BB962C8B-B14F-4D97-AF65-F5344CB8AC3E}">
        <p14:creationId xmlns:p14="http://schemas.microsoft.com/office/powerpoint/2010/main" val="3201957115"/>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196752"/>
            <a:ext cx="7056784" cy="4154984"/>
          </a:xfrm>
          <a:prstGeom prst="rect">
            <a:avLst/>
          </a:prstGeom>
        </p:spPr>
        <p:txBody>
          <a:bodyPr wrap="square">
            <a:spAutoFit/>
          </a:bodyPr>
          <a:lstStyle/>
          <a:p>
            <a:pPr algn="ctr"/>
            <a:r>
              <a:rPr lang="ru-RU" sz="8800" b="1" dirty="0">
                <a:latin typeface="Monotype Corsiva" pitchFamily="66" charset="0"/>
              </a:rPr>
              <a:t>«Безопасность детей – забота взрослых</a:t>
            </a:r>
            <a:r>
              <a:rPr lang="ru-RU" sz="8000" b="1" dirty="0">
                <a:latin typeface="Monotype Corsiva" pitchFamily="66" charset="0"/>
              </a:rPr>
              <a:t>»</a:t>
            </a:r>
          </a:p>
        </p:txBody>
      </p:sp>
    </p:spTree>
    <p:extLst>
      <p:ext uri="{BB962C8B-B14F-4D97-AF65-F5344CB8AC3E}">
        <p14:creationId xmlns:p14="http://schemas.microsoft.com/office/powerpoint/2010/main" val="4067461129"/>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0261634"/>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980728"/>
            <a:ext cx="7200799" cy="4770537"/>
          </a:xfrm>
          <a:prstGeom prst="rect">
            <a:avLst/>
          </a:prstGeom>
        </p:spPr>
        <p:txBody>
          <a:bodyPr wrap="square">
            <a:spAutoFit/>
          </a:bodyPr>
          <a:lstStyle/>
          <a:p>
            <a:pPr algn="ctr"/>
            <a:r>
              <a:rPr lang="ru-RU" sz="3200" dirty="0">
                <a:latin typeface="Monotype Corsiva" pitchFamily="66" charset="0"/>
              </a:rPr>
              <a:t>Не все придают значение обучению своих детей знакам  и Правилам дорожного движения, ссылаясь на то, что ребёнок всегда находится под присмотром. А ведь порой собственный двор превращается в шоссе.</a:t>
            </a:r>
            <a:endParaRPr lang="ru-RU" sz="3600" b="1" dirty="0">
              <a:latin typeface="Monotype Corsiva" pitchFamily="66" charset="0"/>
            </a:endParaRPr>
          </a:p>
          <a:p>
            <a:pPr algn="ctr"/>
            <a:endParaRPr lang="ru-RU" sz="3600" b="1" dirty="0">
              <a:latin typeface="Monotype Corsiva" pitchFamily="66" charset="0"/>
            </a:endParaRPr>
          </a:p>
          <a:p>
            <a:pPr algn="ctr"/>
            <a:r>
              <a:rPr lang="ru-RU" sz="3600" b="1" dirty="0">
                <a:latin typeface="Monotype Corsiva" pitchFamily="66" charset="0"/>
              </a:rPr>
              <a:t>          </a:t>
            </a:r>
            <a:r>
              <a:rPr lang="ru-RU" sz="3200" b="1" dirty="0">
                <a:latin typeface="Monotype Corsiva" pitchFamily="66" charset="0"/>
              </a:rPr>
              <a:t>Многие родители задаются вопросом        –        когда начинать рассказывать ребёнку о дорожных опасностях?</a:t>
            </a:r>
          </a:p>
        </p:txBody>
      </p:sp>
    </p:spTree>
    <p:extLst>
      <p:ext uri="{BB962C8B-B14F-4D97-AF65-F5344CB8AC3E}">
        <p14:creationId xmlns:p14="http://schemas.microsoft.com/office/powerpoint/2010/main" val="1528704202"/>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96930" y="620688"/>
            <a:ext cx="7056784" cy="4462760"/>
          </a:xfrm>
          <a:prstGeom prst="rect">
            <a:avLst/>
          </a:prstGeom>
        </p:spPr>
        <p:txBody>
          <a:bodyPr wrap="square">
            <a:spAutoFit/>
          </a:bodyPr>
          <a:lstStyle/>
          <a:p>
            <a:pPr algn="r"/>
            <a:r>
              <a:rPr lang="ru-RU" sz="2800" b="1" dirty="0">
                <a:latin typeface="Monotype Corsiva" pitchFamily="66" charset="0"/>
              </a:rPr>
              <a:t>-Как только кроха начинает ходить!  </a:t>
            </a:r>
          </a:p>
          <a:p>
            <a:pPr algn="r"/>
            <a:r>
              <a:rPr lang="ru-RU" sz="2800" u="sng" dirty="0">
                <a:latin typeface="Monotype Corsiva" pitchFamily="66" charset="0"/>
              </a:rPr>
              <a:t>Во-первых </a:t>
            </a:r>
            <a:r>
              <a:rPr lang="ru-RU" sz="2800" dirty="0">
                <a:latin typeface="Monotype Corsiva" pitchFamily="66" charset="0"/>
              </a:rPr>
              <a:t>потому, что эти правила должны стать автоматическими, безусловными и не допускать сомнений в их правильности.</a:t>
            </a:r>
          </a:p>
          <a:p>
            <a:pPr algn="r"/>
            <a:r>
              <a:rPr lang="ru-RU" sz="2800" u="sng" dirty="0">
                <a:latin typeface="Monotype Corsiva" pitchFamily="66" charset="0"/>
              </a:rPr>
              <a:t>Во-вторых</a:t>
            </a:r>
            <a:r>
              <a:rPr lang="ru-RU" sz="2800" dirty="0">
                <a:latin typeface="Monotype Corsiva" pitchFamily="66" charset="0"/>
              </a:rPr>
              <a:t>- ребёнок, держащийся за руку, может в любой момент пойти или даже побежать. И ,возможно, в сторону автомобиля.</a:t>
            </a:r>
          </a:p>
          <a:p>
            <a:pPr algn="r"/>
            <a:r>
              <a:rPr lang="ru-RU" sz="2800" dirty="0">
                <a:latin typeface="Monotype Corsiva" pitchFamily="66" charset="0"/>
              </a:rPr>
              <a:t>Сам процесс обучения лучше разбить на несколько практических уроков</a:t>
            </a:r>
            <a:r>
              <a:rPr lang="ru-RU" sz="2800" b="1" dirty="0">
                <a:latin typeface="Monotype Corsiva" pitchFamily="66" charset="0"/>
              </a:rPr>
              <a:t>.</a:t>
            </a:r>
          </a:p>
          <a:p>
            <a:pPr algn="r"/>
            <a:r>
              <a:rPr lang="ru-RU" sz="3200" dirty="0">
                <a:latin typeface="Monotype Corsiva" pitchFamily="66" charset="0"/>
              </a:rPr>
              <a:t>.</a:t>
            </a:r>
          </a:p>
        </p:txBody>
      </p:sp>
    </p:spTree>
    <p:extLst>
      <p:ext uri="{BB962C8B-B14F-4D97-AF65-F5344CB8AC3E}">
        <p14:creationId xmlns:p14="http://schemas.microsoft.com/office/powerpoint/2010/main" val="1280240359"/>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4646" y="476672"/>
            <a:ext cx="6408712" cy="5632311"/>
          </a:xfrm>
          <a:prstGeom prst="rect">
            <a:avLst/>
          </a:prstGeom>
        </p:spPr>
        <p:txBody>
          <a:bodyPr wrap="square">
            <a:spAutoFit/>
          </a:bodyPr>
          <a:lstStyle/>
          <a:p>
            <a:pPr algn="ctr"/>
            <a:r>
              <a:rPr lang="ru-RU" sz="4000" b="1" dirty="0">
                <a:latin typeface="Monotype Corsiva" pitchFamily="66" charset="0"/>
              </a:rPr>
              <a:t>Позвольте, ещё раз, напомнить вам основные правила, которые должен знать ребенок</a:t>
            </a:r>
          </a:p>
          <a:p>
            <a:pPr algn="r"/>
            <a:r>
              <a:rPr lang="ru-RU" sz="4000" b="1" dirty="0">
                <a:latin typeface="Monotype Corsiva" pitchFamily="66" charset="0"/>
              </a:rPr>
              <a:t>Помните!  Ребёнок учится законам дорог, беря пример с членов семьи и других взрослых. Не жалейте времени на обучение детей поведению на дороге.</a:t>
            </a:r>
          </a:p>
        </p:txBody>
      </p:sp>
    </p:spTree>
    <p:extLst>
      <p:ext uri="{BB962C8B-B14F-4D97-AF65-F5344CB8AC3E}">
        <p14:creationId xmlns:p14="http://schemas.microsoft.com/office/powerpoint/2010/main" val="3724134678"/>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476672"/>
            <a:ext cx="7128792" cy="2431435"/>
          </a:xfrm>
          <a:prstGeom prst="rect">
            <a:avLst/>
          </a:prstGeom>
        </p:spPr>
        <p:txBody>
          <a:bodyPr wrap="square">
            <a:spAutoFit/>
          </a:bodyPr>
          <a:lstStyle/>
          <a:p>
            <a:pPr algn="ctr"/>
            <a:r>
              <a:rPr lang="ru-RU" sz="3200" b="1" dirty="0">
                <a:latin typeface="Monotype Corsiva" pitchFamily="66" charset="0"/>
              </a:rPr>
              <a:t>Чтобы ваш ребёнок не создал опасную ситуацию на дорогах, он должен уметь:</a:t>
            </a:r>
          </a:p>
          <a:p>
            <a:pPr marL="342900" indent="-342900">
              <a:buFont typeface="Wingdings" pitchFamily="2" charset="2"/>
              <a:buChar char="v"/>
            </a:pPr>
            <a:r>
              <a:rPr lang="ru-RU" sz="2800" b="1" u="sng" dirty="0">
                <a:latin typeface="Monotype Corsiva" pitchFamily="66" charset="0"/>
              </a:rPr>
              <a:t>Наблюдать за дорогой.</a:t>
            </a:r>
          </a:p>
          <a:p>
            <a:r>
              <a:rPr lang="ru-RU" sz="2000" b="1" dirty="0">
                <a:latin typeface="Monotype Corsiva" pitchFamily="66" charset="0"/>
              </a:rPr>
              <a:t>-</a:t>
            </a:r>
            <a:r>
              <a:rPr lang="ru-RU" sz="2000" dirty="0">
                <a:latin typeface="Monotype Corsiva" pitchFamily="66" charset="0"/>
              </a:rPr>
              <a:t>Находясь с ребенком на проезжей части, не спешите, переходите дорогу размеренным шагом. Иначе вы научите спешить там, где надо наблюдать и обеспечить безопасность.</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7" y="2996952"/>
            <a:ext cx="5832648" cy="3295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6673596"/>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76672"/>
            <a:ext cx="6984776" cy="1508105"/>
          </a:xfrm>
          <a:prstGeom prst="rect">
            <a:avLst/>
          </a:prstGeom>
        </p:spPr>
        <p:txBody>
          <a:bodyPr wrap="square">
            <a:spAutoFit/>
          </a:bodyPr>
          <a:lstStyle/>
          <a:p>
            <a:pPr marL="342900" indent="-342900" algn="ctr">
              <a:buFont typeface="Wingdings" pitchFamily="2" charset="2"/>
              <a:buChar char="v"/>
            </a:pPr>
            <a:r>
              <a:rPr lang="ru-RU" sz="3200" b="1" dirty="0">
                <a:latin typeface="Monotype Corsiva" pitchFamily="66" charset="0"/>
              </a:rPr>
              <a:t>Учите ребенка замечать машину. </a:t>
            </a:r>
          </a:p>
          <a:p>
            <a:pPr algn="ctr"/>
            <a:r>
              <a:rPr lang="ru-RU" sz="3200" dirty="0">
                <a:latin typeface="Monotype Corsiva" pitchFamily="66" charset="0"/>
              </a:rPr>
              <a:t>-</a:t>
            </a:r>
            <a:r>
              <a:rPr lang="ru-RU" sz="2800" dirty="0">
                <a:latin typeface="Monotype Corsiva" pitchFamily="66" charset="0"/>
              </a:rPr>
              <a:t>Иногда ребенок не замечает машину  издалека. Научите его всматриваться вдаль.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636912"/>
            <a:ext cx="5791572" cy="3571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4691349"/>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76672"/>
            <a:ext cx="6984776" cy="461665"/>
          </a:xfrm>
          <a:prstGeom prst="rect">
            <a:avLst/>
          </a:prstGeom>
        </p:spPr>
        <p:txBody>
          <a:bodyPr wrap="square">
            <a:spAutoFit/>
          </a:bodyPr>
          <a:lstStyle/>
          <a:p>
            <a:pPr algn="ctr"/>
            <a:r>
              <a:rPr lang="ru-RU" sz="2400" dirty="0">
                <a:latin typeface="Monotype Corsiva" pitchFamily="66" charset="0"/>
              </a:rPr>
              <a:t>.</a:t>
            </a:r>
          </a:p>
        </p:txBody>
      </p:sp>
      <p:sp>
        <p:nvSpPr>
          <p:cNvPr id="4" name="Прямоугольник 3"/>
          <p:cNvSpPr/>
          <p:nvPr/>
        </p:nvSpPr>
        <p:spPr>
          <a:xfrm>
            <a:off x="827584" y="482111"/>
            <a:ext cx="7200800" cy="1938992"/>
          </a:xfrm>
          <a:prstGeom prst="rect">
            <a:avLst/>
          </a:prstGeom>
        </p:spPr>
        <p:txBody>
          <a:bodyPr wrap="square">
            <a:spAutoFit/>
          </a:bodyPr>
          <a:lstStyle/>
          <a:p>
            <a:pPr marL="457200" indent="-457200">
              <a:buFont typeface="Wingdings" pitchFamily="2" charset="2"/>
              <a:buChar char="v"/>
            </a:pPr>
            <a:r>
              <a:rPr lang="ru-RU" sz="3000" b="1" i="1" dirty="0">
                <a:latin typeface="Monotype Corsiva" pitchFamily="66" charset="0"/>
                <a:ea typeface="Microsoft JhengHei" pitchFamily="34" charset="-120"/>
              </a:rPr>
              <a:t>Учите ребенка оценивать скорость и направление будущего движения машины. --</a:t>
            </a:r>
            <a:r>
              <a:rPr lang="ru-RU" sz="2800" i="1" dirty="0">
                <a:latin typeface="Monotype Corsiva" pitchFamily="66" charset="0"/>
                <a:ea typeface="Microsoft JhengHei" pitchFamily="34" charset="-120"/>
              </a:rPr>
              <a:t>Научите ребенка определять, какая  едет прямо, а какая готовится к повороту.</a:t>
            </a:r>
          </a:p>
        </p:txBody>
      </p:sp>
      <p:sp>
        <p:nvSpPr>
          <p:cNvPr id="3" name="Прямоугольник 2"/>
          <p:cNvSpPr/>
          <p:nvPr/>
        </p:nvSpPr>
        <p:spPr>
          <a:xfrm>
            <a:off x="1763688" y="2421103"/>
            <a:ext cx="6552727" cy="4093428"/>
          </a:xfrm>
          <a:prstGeom prst="rect">
            <a:avLst/>
          </a:prstGeom>
        </p:spPr>
        <p:txBody>
          <a:bodyPr wrap="square">
            <a:spAutoFit/>
          </a:bodyPr>
          <a:lstStyle/>
          <a:p>
            <a:pPr marL="457200" indent="-457200" algn="r">
              <a:buFont typeface="Wingdings" pitchFamily="2" charset="2"/>
              <a:buChar char="v"/>
            </a:pPr>
            <a:r>
              <a:rPr lang="ru-RU" sz="2400" b="1" dirty="0">
                <a:latin typeface="Monotype Corsiva" pitchFamily="66" charset="0"/>
              </a:rPr>
              <a:t>Учите ребёнка смотреть. </a:t>
            </a:r>
            <a:r>
              <a:rPr lang="ru-RU" sz="2600" dirty="0">
                <a:latin typeface="Monotype Corsiva" pitchFamily="66" charset="0"/>
              </a:rPr>
              <a:t>До автоматизма должна быть доведена привычка осматривать улицу в обоих направлениях прежде, чем сделать первый шаг с тротуара на проезжую часть. Особенно внимательно надо осматривать улицу, когда на противоположной стороне находится родной дом, знакомые или когда ребёнок переходит улицу вместе с другими детьми - именно в этих случаях легко не заметить машину.</a:t>
            </a:r>
          </a:p>
        </p:txBody>
      </p:sp>
    </p:spTree>
    <p:extLst>
      <p:ext uri="{BB962C8B-B14F-4D97-AF65-F5344CB8AC3E}">
        <p14:creationId xmlns:p14="http://schemas.microsoft.com/office/powerpoint/2010/main" val="3152484708"/>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2914" y="1124744"/>
            <a:ext cx="6912768" cy="4339650"/>
          </a:xfrm>
          <a:prstGeom prst="rect">
            <a:avLst/>
          </a:prstGeom>
        </p:spPr>
        <p:txBody>
          <a:bodyPr wrap="square">
            <a:spAutoFit/>
          </a:bodyPr>
          <a:lstStyle/>
          <a:p>
            <a:pPr marL="571500" indent="-571500" algn="ctr">
              <a:buFont typeface="Wingdings" pitchFamily="2" charset="2"/>
              <a:buChar char="v"/>
            </a:pPr>
            <a:r>
              <a:rPr lang="ru-RU" sz="4000" b="1" dirty="0">
                <a:latin typeface="Monotype Corsiva" pitchFamily="66" charset="0"/>
              </a:rPr>
              <a:t>Правильно оценивать дорожную обстановку во всей ее изменчивости</a:t>
            </a:r>
          </a:p>
          <a:p>
            <a:pPr marL="571500" indent="-571500" algn="ctr">
              <a:buFont typeface="Wingdings" pitchFamily="2" charset="2"/>
              <a:buChar char="v"/>
            </a:pPr>
            <a:endParaRPr lang="ru-RU" sz="2800" b="1" dirty="0">
              <a:latin typeface="Monotype Corsiva" pitchFamily="66" charset="0"/>
            </a:endParaRPr>
          </a:p>
          <a:p>
            <a:pPr marL="571500" indent="-571500" algn="ctr">
              <a:buFont typeface="Wingdings" pitchFamily="2" charset="2"/>
              <a:buChar char="v"/>
            </a:pPr>
            <a:r>
              <a:rPr lang="ru-RU" sz="4000" b="1" dirty="0">
                <a:latin typeface="Monotype Corsiva" pitchFamily="66" charset="0"/>
              </a:rPr>
              <a:t>Видеть, слушать, предвидеть, избегать опасность.</a:t>
            </a:r>
          </a:p>
          <a:p>
            <a:pPr marL="571500" indent="-571500" algn="ctr">
              <a:buFont typeface="Wingdings" pitchFamily="2" charset="2"/>
              <a:buChar char="v"/>
            </a:pPr>
            <a:endParaRPr lang="ru-RU" sz="2800" b="1" dirty="0">
              <a:latin typeface="Monotype Corsiva" pitchFamily="66" charset="0"/>
            </a:endParaRPr>
          </a:p>
          <a:p>
            <a:endParaRPr lang="ru-RU" sz="2000" dirty="0"/>
          </a:p>
        </p:txBody>
      </p:sp>
    </p:spTree>
    <p:extLst>
      <p:ext uri="{BB962C8B-B14F-4D97-AF65-F5344CB8AC3E}">
        <p14:creationId xmlns:p14="http://schemas.microsoft.com/office/powerpoint/2010/main" val="2019531932"/>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76672"/>
            <a:ext cx="6768752" cy="1692771"/>
          </a:xfrm>
          <a:prstGeom prst="rect">
            <a:avLst/>
          </a:prstGeom>
        </p:spPr>
        <p:txBody>
          <a:bodyPr wrap="square">
            <a:spAutoFit/>
          </a:bodyPr>
          <a:lstStyle/>
          <a:p>
            <a:pPr algn="ctr"/>
            <a:r>
              <a:rPr lang="ru-RU" sz="2400" b="1" dirty="0">
                <a:latin typeface="Monotype Corsiva" pitchFamily="66" charset="0"/>
              </a:rPr>
              <a:t>Правило №1.</a:t>
            </a:r>
            <a:endParaRPr lang="ru-RU" sz="2400" dirty="0">
              <a:latin typeface="Monotype Corsiva" pitchFamily="66" charset="0"/>
            </a:endParaRPr>
          </a:p>
          <a:p>
            <a:r>
              <a:rPr lang="ru-RU" sz="2000" dirty="0">
                <a:latin typeface="Monotype Corsiva" pitchFamily="66" charset="0"/>
              </a:rPr>
              <a:t>Нельзя выходить на дорогу из-за стоящих машин: </a:t>
            </a:r>
          </a:p>
          <a:p>
            <a:pPr marL="457200" indent="-457200">
              <a:buFont typeface="Arial" pitchFamily="34" charset="0"/>
              <a:buChar char="•"/>
            </a:pPr>
            <a:r>
              <a:rPr lang="ru-RU" sz="2000" dirty="0">
                <a:latin typeface="Monotype Corsiva" pitchFamily="66" charset="0"/>
              </a:rPr>
              <a:t>выглянуть, </a:t>
            </a:r>
          </a:p>
          <a:p>
            <a:pPr marL="457200" indent="-457200">
              <a:buFont typeface="Arial" pitchFamily="34" charset="0"/>
              <a:buChar char="•"/>
            </a:pPr>
            <a:r>
              <a:rPr lang="ru-RU" sz="2000" dirty="0">
                <a:latin typeface="Monotype Corsiva" pitchFamily="66" charset="0"/>
              </a:rPr>
              <a:t>убедиться, что опасности нет, </a:t>
            </a:r>
          </a:p>
          <a:p>
            <a:pPr marL="457200" indent="-457200">
              <a:buFont typeface="Arial" pitchFamily="34" charset="0"/>
              <a:buChar char="•"/>
            </a:pPr>
            <a:r>
              <a:rPr lang="ru-RU" sz="2000" dirty="0">
                <a:latin typeface="Monotype Corsiva" pitchFamily="66" charset="0"/>
              </a:rPr>
              <a:t>и только тогда переходить улицу. </a:t>
            </a:r>
          </a:p>
        </p:txBody>
      </p:sp>
      <p:sp>
        <p:nvSpPr>
          <p:cNvPr id="3" name="Прямоугольник 2"/>
          <p:cNvSpPr/>
          <p:nvPr/>
        </p:nvSpPr>
        <p:spPr>
          <a:xfrm>
            <a:off x="1259632" y="2380896"/>
            <a:ext cx="6984776" cy="1384995"/>
          </a:xfrm>
          <a:prstGeom prst="rect">
            <a:avLst/>
          </a:prstGeom>
        </p:spPr>
        <p:txBody>
          <a:bodyPr wrap="square">
            <a:spAutoFit/>
          </a:bodyPr>
          <a:lstStyle/>
          <a:p>
            <a:pPr algn="ctr"/>
            <a:r>
              <a:rPr lang="ru-RU" sz="2400" b="1" dirty="0">
                <a:latin typeface="Monotype Corsiva" pitchFamily="66" charset="0"/>
              </a:rPr>
              <a:t>Правило №2.</a:t>
            </a:r>
            <a:endParaRPr lang="ru-RU" sz="2400" dirty="0">
              <a:latin typeface="Monotype Corsiva" pitchFamily="66" charset="0"/>
            </a:endParaRPr>
          </a:p>
          <a:p>
            <a:pPr marL="457200" indent="-457200">
              <a:buFont typeface="Arial" pitchFamily="34" charset="0"/>
              <a:buChar char="•"/>
            </a:pPr>
            <a:r>
              <a:rPr lang="ru-RU" sz="2000" dirty="0">
                <a:latin typeface="Monotype Corsiva" pitchFamily="66" charset="0"/>
              </a:rPr>
              <a:t>Не обходите стоящий автобус ни спереди, ни сзади!</a:t>
            </a:r>
          </a:p>
          <a:p>
            <a:pPr marL="457200" indent="-457200">
              <a:buFont typeface="Arial" pitchFamily="34" charset="0"/>
              <a:buChar char="•"/>
            </a:pPr>
            <a:r>
              <a:rPr lang="ru-RU" sz="2000" dirty="0">
                <a:latin typeface="Monotype Corsiva" pitchFamily="66" charset="0"/>
              </a:rPr>
              <a:t>Надо подождать, пока автобус отъедет, и лишь затем переходить дорогу.</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765891"/>
            <a:ext cx="5544616" cy="2569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3118364"/>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TotalTime>
  <Words>856</Words>
  <Application>Microsoft Office PowerPoint</Application>
  <PresentationFormat>Экран (4:3)</PresentationFormat>
  <Paragraphs>53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«АЗБУКА ДОРОГ – РОДИТЕЛЯМ»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Администратор</dc:creator>
  <cp:lastModifiedBy>estepanova315@gmail.com</cp:lastModifiedBy>
  <cp:revision>42</cp:revision>
  <cp:lastPrinted>2017-08-18T11:02:35Z</cp:lastPrinted>
  <dcterms:created xsi:type="dcterms:W3CDTF">2016-10-08T05:55:21Z</dcterms:created>
  <dcterms:modified xsi:type="dcterms:W3CDTF">2021-03-19T13:45:41Z</dcterms:modified>
</cp:coreProperties>
</file>