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0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5" r:id="rId11"/>
    <p:sldId id="276" r:id="rId12"/>
    <p:sldId id="277" r:id="rId13"/>
    <p:sldId id="278" r:id="rId14"/>
    <p:sldId id="261" r:id="rId15"/>
    <p:sldId id="262" r:id="rId16"/>
    <p:sldId id="263" r:id="rId17"/>
    <p:sldId id="264" r:id="rId18"/>
    <p:sldId id="281" r:id="rId19"/>
    <p:sldId id="282" r:id="rId20"/>
    <p:sldId id="283" r:id="rId21"/>
    <p:sldId id="265" r:id="rId22"/>
    <p:sldId id="266" r:id="rId23"/>
    <p:sldId id="287" r:id="rId24"/>
    <p:sldId id="285" r:id="rId25"/>
    <p:sldId id="286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>
      <p:cViewPr varScale="1">
        <p:scale>
          <a:sx n="69" d="100"/>
          <a:sy n="69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ГБПОУ РО «Семикаракорский агротехнологический техникум»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527048"/>
            <a:ext cx="8568952" cy="4572000"/>
          </a:xfrm>
        </p:spPr>
        <p:txBody>
          <a:bodyPr/>
          <a:lstStyle/>
          <a:p>
            <a:pPr marL="0" indent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Тема: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Приготовление литерного торта «Рубин»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Цель: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Отработка практических навыков по теме.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V\Desktop\963d633ef05bb03b80ba596684c7af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718963"/>
            <a:ext cx="3681326" cy="25183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81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8.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Что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такое литерные торты?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788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9.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Что такое отделочный полуфабрикат?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546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10.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Что такое сироп и для чего он нужен?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147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11</a:t>
            </a:r>
            <a:r>
              <a:rPr lang="ru-RU" sz="3200" b="1" i="1" dirty="0"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Н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азовите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температуру и сроки хранения готового торта?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721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Процесс приготовления бисквитного торта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	Приготовление выпеченного полуфабриката из теста.</a:t>
            </a:r>
          </a:p>
          <a:p>
            <a:pPr marL="0" indent="0">
              <a:buNone/>
            </a:pPr>
            <a:r>
              <a:rPr lang="ru-RU" dirty="0"/>
              <a:t>	Отделка боковых сторон.</a:t>
            </a:r>
          </a:p>
          <a:p>
            <a:pPr marL="0" indent="0">
              <a:buNone/>
            </a:pPr>
            <a:r>
              <a:rPr lang="ru-RU" dirty="0"/>
              <a:t>	Разрезание и склеивание пластов.</a:t>
            </a:r>
          </a:p>
          <a:p>
            <a:pPr marL="0" indent="0">
              <a:buNone/>
            </a:pPr>
            <a:r>
              <a:rPr lang="ru-RU" dirty="0"/>
              <a:t>	Приготовление отделочных полуфабрикатов.</a:t>
            </a:r>
          </a:p>
          <a:p>
            <a:pPr marL="0" indent="0">
              <a:buNone/>
            </a:pPr>
            <a:r>
              <a:rPr lang="ru-RU" dirty="0"/>
              <a:t>	Обмазывание поверхности и боковых сторон.</a:t>
            </a:r>
          </a:p>
          <a:p>
            <a:pPr marL="0" indent="0">
              <a:buNone/>
            </a:pPr>
            <a:r>
              <a:rPr lang="ru-RU" dirty="0"/>
              <a:t>	Разрезание торта на кусочки.</a:t>
            </a:r>
          </a:p>
          <a:p>
            <a:pPr marL="0" indent="0">
              <a:buNone/>
            </a:pPr>
            <a:r>
              <a:rPr lang="ru-RU" dirty="0"/>
              <a:t>	Отделка поверхности торта.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098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Эталон ответа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	Приготовление выпеченного полуфабриката из теста.</a:t>
            </a:r>
          </a:p>
          <a:p>
            <a:pPr marL="0" indent="0">
              <a:buNone/>
            </a:pPr>
            <a:r>
              <a:rPr lang="ru-RU" dirty="0"/>
              <a:t>	Приготовление отделочных полуфабрикатов.</a:t>
            </a:r>
          </a:p>
          <a:p>
            <a:pPr marL="0" indent="0">
              <a:buNone/>
            </a:pPr>
            <a:r>
              <a:rPr lang="ru-RU" dirty="0"/>
              <a:t>	Разрезание и склеивание пластов.</a:t>
            </a:r>
          </a:p>
          <a:p>
            <a:pPr marL="0" indent="0">
              <a:buNone/>
            </a:pPr>
            <a:r>
              <a:rPr lang="ru-RU" dirty="0"/>
              <a:t>	Обмазывание поверхности и боковых сторон.</a:t>
            </a:r>
          </a:p>
          <a:p>
            <a:pPr marL="0" indent="0">
              <a:buNone/>
            </a:pPr>
            <a:r>
              <a:rPr lang="ru-RU" dirty="0"/>
              <a:t>	Отделка боковых сторон.</a:t>
            </a:r>
          </a:p>
          <a:p>
            <a:pPr marL="0" indent="0">
              <a:buNone/>
            </a:pPr>
            <a:r>
              <a:rPr lang="ru-RU" dirty="0"/>
              <a:t>	Отделка поверхности торта.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707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Оборудование и инвентарь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1.	Сито для просеивания муки;</a:t>
            </a:r>
          </a:p>
          <a:p>
            <a:pPr marL="0" indent="0">
              <a:buNone/>
            </a:pPr>
            <a:r>
              <a:rPr lang="ru-RU" dirty="0"/>
              <a:t>2.	Формы для выпечки;</a:t>
            </a:r>
          </a:p>
          <a:p>
            <a:pPr marL="0" indent="0">
              <a:buNone/>
            </a:pPr>
            <a:r>
              <a:rPr lang="ru-RU" dirty="0"/>
              <a:t>3.	Скалка;</a:t>
            </a:r>
          </a:p>
          <a:p>
            <a:pPr marL="0" indent="0">
              <a:buNone/>
            </a:pPr>
            <a:r>
              <a:rPr lang="ru-RU" dirty="0"/>
              <a:t>4.	Блендер;</a:t>
            </a:r>
          </a:p>
          <a:p>
            <a:pPr marL="0" indent="0">
              <a:buNone/>
            </a:pPr>
            <a:r>
              <a:rPr lang="ru-RU" dirty="0"/>
              <a:t>5.	Шпатель;</a:t>
            </a:r>
          </a:p>
          <a:p>
            <a:pPr marL="0" indent="0">
              <a:buNone/>
            </a:pPr>
            <a:r>
              <a:rPr lang="ru-RU" dirty="0"/>
              <a:t>6.	Тестомес.</a:t>
            </a:r>
          </a:p>
          <a:p>
            <a:pPr marL="0" indent="0">
              <a:buNone/>
            </a:pPr>
            <a:r>
              <a:rPr lang="ru-RU" dirty="0"/>
              <a:t>7.	Венчики для взбивания яиц и крема;</a:t>
            </a:r>
          </a:p>
          <a:p>
            <a:pPr marL="0" indent="0">
              <a:buNone/>
            </a:pPr>
            <a:r>
              <a:rPr lang="ru-RU" dirty="0"/>
              <a:t>8.	Противни;</a:t>
            </a:r>
          </a:p>
          <a:p>
            <a:pPr marL="0" indent="0">
              <a:buNone/>
            </a:pPr>
            <a:r>
              <a:rPr lang="ru-RU" dirty="0"/>
              <a:t>9.	Скребок;</a:t>
            </a:r>
          </a:p>
          <a:p>
            <a:pPr marL="0" indent="0">
              <a:buNone/>
            </a:pPr>
            <a:r>
              <a:rPr lang="ru-RU" dirty="0"/>
              <a:t>10.	Мясорубка</a:t>
            </a:r>
          </a:p>
          <a:p>
            <a:pPr marL="0" indent="0">
              <a:buNone/>
            </a:pPr>
            <a:r>
              <a:rPr lang="ru-RU" dirty="0"/>
              <a:t>11.	Вырубки для теста;</a:t>
            </a:r>
          </a:p>
          <a:p>
            <a:pPr marL="0" indent="0">
              <a:buNone/>
            </a:pPr>
            <a:r>
              <a:rPr lang="ru-RU" dirty="0"/>
              <a:t>12.	Кондитерские мешки.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990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Эталон ответа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       Сито </a:t>
            </a:r>
            <a:r>
              <a:rPr lang="ru-RU" dirty="0"/>
              <a:t>для просеивания муки;</a:t>
            </a:r>
          </a:p>
          <a:p>
            <a:pPr marL="0" indent="0">
              <a:buNone/>
            </a:pPr>
            <a:r>
              <a:rPr lang="ru-RU" dirty="0"/>
              <a:t>2.	Формы для выпечки;</a:t>
            </a:r>
          </a:p>
          <a:p>
            <a:pPr marL="0" indent="0">
              <a:buNone/>
            </a:pPr>
            <a:r>
              <a:rPr lang="ru-RU" dirty="0"/>
              <a:t>3.	Шпатель;</a:t>
            </a:r>
          </a:p>
          <a:p>
            <a:pPr marL="0" indent="0">
              <a:buNone/>
            </a:pPr>
            <a:r>
              <a:rPr lang="ru-RU" dirty="0"/>
              <a:t>4.	Венчики для взбивания яиц и крема;</a:t>
            </a:r>
          </a:p>
          <a:p>
            <a:pPr marL="0" indent="0">
              <a:buNone/>
            </a:pPr>
            <a:r>
              <a:rPr lang="ru-RU" dirty="0"/>
              <a:t>5.	Противни;</a:t>
            </a:r>
          </a:p>
          <a:p>
            <a:pPr marL="0" indent="0">
              <a:buNone/>
            </a:pPr>
            <a:r>
              <a:rPr lang="ru-RU" dirty="0"/>
              <a:t>6.	Скребок;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7</a:t>
            </a:r>
            <a:r>
              <a:rPr lang="ru-RU" dirty="0" smtClean="0"/>
              <a:t>.      Вырубки </a:t>
            </a:r>
            <a:r>
              <a:rPr lang="ru-RU" dirty="0"/>
              <a:t>для теста;</a:t>
            </a:r>
          </a:p>
          <a:p>
            <a:pPr marL="0" indent="0">
              <a:buNone/>
            </a:pPr>
            <a:r>
              <a:rPr lang="ru-RU" dirty="0"/>
              <a:t>8.	Кондитерские мешки.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237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ВАЖНО!!!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Соблюдение пропорции: 50% сахара, 50% воды.</a:t>
            </a:r>
          </a:p>
          <a:p>
            <a:pPr marL="0" indent="0">
              <a:buNone/>
            </a:pPr>
            <a:r>
              <a:rPr lang="ru-RU" dirty="0" smtClean="0"/>
              <a:t>2.Пропитка не должна быть жидкой;</a:t>
            </a:r>
          </a:p>
          <a:p>
            <a:pPr marL="0" indent="0">
              <a:buNone/>
            </a:pPr>
            <a:r>
              <a:rPr lang="ru-RU" dirty="0" smtClean="0"/>
              <a:t>3.Пропитывать нужно остывшие коржи сиропом комнатной температуры;</a:t>
            </a:r>
          </a:p>
          <a:p>
            <a:pPr marL="0" indent="0">
              <a:buNone/>
            </a:pPr>
            <a:r>
              <a:rPr lang="ru-RU" dirty="0" smtClean="0"/>
              <a:t>4.Сироп наносят столовой или десертной ложкой.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660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Тренд 2022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V\Desktop\839ac2c726043abde921c3f127110d20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348595" cy="488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04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Закрепление знаний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Классификация и характеристика тортов</a:t>
            </a:r>
          </a:p>
          <a:p>
            <a:r>
              <a:rPr lang="ru-RU" dirty="0"/>
              <a:t>Оформление технологической карты для приготовления торта «Рубин»</a:t>
            </a:r>
          </a:p>
          <a:p>
            <a:r>
              <a:rPr lang="ru-RU" dirty="0"/>
              <a:t>Основные операции приготовления и требования к качеству торта «Рубин»</a:t>
            </a:r>
          </a:p>
          <a:p>
            <a:r>
              <a:rPr lang="ru-RU" dirty="0"/>
              <a:t>Оборудование и инвентарь, используемые  для приготовления торта </a:t>
            </a:r>
          </a:p>
          <a:p>
            <a:r>
              <a:rPr lang="ru-RU" dirty="0"/>
              <a:t> Органолептическая оценка качества приготовленного торта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694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Бенто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i="1" dirty="0" smtClean="0">
                <a:solidFill>
                  <a:srgbClr val="FF0000"/>
                </a:solidFill>
              </a:rPr>
              <a:t>в переводе с японского «еда в коробке»)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400" dirty="0" err="1"/>
              <a:t>О</a:t>
            </a:r>
            <a:r>
              <a:rPr lang="ru-RU" sz="2400" dirty="0" err="1" smtClean="0"/>
              <a:t>днопорционная</a:t>
            </a:r>
            <a:r>
              <a:rPr lang="ru-RU" sz="2400" dirty="0" smtClean="0"/>
              <a:t>, упакованная </a:t>
            </a:r>
            <a:r>
              <a:rPr lang="ru-RU" sz="2400" dirty="0"/>
              <a:t>в коробку с крышкой </a:t>
            </a:r>
            <a:r>
              <a:rPr lang="ru-RU" sz="2400" dirty="0" smtClean="0"/>
              <a:t>еда. </a:t>
            </a:r>
            <a:endParaRPr lang="ru-RU" sz="2400" dirty="0"/>
          </a:p>
          <a:p>
            <a:r>
              <a:rPr lang="ru-RU" sz="2400" dirty="0" err="1"/>
              <a:t>Бенто</a:t>
            </a:r>
            <a:r>
              <a:rPr lang="ru-RU" sz="2400" dirty="0"/>
              <a:t>-торт – это мини-торт, рассчитанный на одного-двух человек. Такие десерты в России получили популярность в конце 2021 года.</a:t>
            </a:r>
          </a:p>
          <a:p>
            <a:pPr marL="0" indent="0">
              <a:buNone/>
            </a:pPr>
            <a:r>
              <a:rPr lang="ru-RU" sz="2400" i="1" kern="1800" dirty="0" smtClean="0">
                <a:latin typeface="Times New Roman"/>
                <a:ea typeface="Times New Roman"/>
              </a:rPr>
              <a:t>(</a:t>
            </a:r>
            <a:r>
              <a:rPr lang="ru-RU" sz="2400" b="1" i="1" kern="1800" dirty="0" err="1" smtClean="0">
                <a:solidFill>
                  <a:srgbClr val="7030A0"/>
                </a:solidFill>
                <a:latin typeface="Times New Roman"/>
                <a:ea typeface="Times New Roman"/>
              </a:rPr>
              <a:t>Бенто</a:t>
            </a:r>
            <a:r>
              <a:rPr lang="ru-RU" sz="2400" b="1" i="1" kern="1800" dirty="0">
                <a:solidFill>
                  <a:srgbClr val="7030A0"/>
                </a:solidFill>
                <a:latin typeface="Times New Roman"/>
                <a:ea typeface="Times New Roman"/>
              </a:rPr>
              <a:t>-</a:t>
            </a:r>
            <a:r>
              <a:rPr lang="ru-RU" sz="2400" b="1" i="1" kern="18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торт</a:t>
            </a:r>
            <a:r>
              <a:rPr lang="ru-RU" sz="2400" i="1" kern="1800" dirty="0" smtClean="0">
                <a:latin typeface="Times New Roman"/>
                <a:ea typeface="Times New Roman"/>
              </a:rPr>
              <a:t> </a:t>
            </a:r>
            <a:r>
              <a:rPr lang="ru-RU" sz="2400" i="1" kern="1800" dirty="0">
                <a:latin typeface="Times New Roman"/>
                <a:ea typeface="Times New Roman"/>
              </a:rPr>
              <a:t>весит около 400–500 </a:t>
            </a:r>
            <a:r>
              <a:rPr lang="ru-RU" sz="2400" i="1" kern="1800" dirty="0" err="1">
                <a:latin typeface="Times New Roman"/>
                <a:ea typeface="Times New Roman"/>
              </a:rPr>
              <a:t>гр</a:t>
            </a:r>
            <a:r>
              <a:rPr lang="ru-RU" sz="2400" i="1" kern="1800" dirty="0">
                <a:latin typeface="Times New Roman"/>
                <a:ea typeface="Times New Roman"/>
              </a:rPr>
              <a:t>, его диаметр обычно около 9 см, а высота обычно 7 см. Как правило, он упаковывается в ланч бокс из </a:t>
            </a:r>
            <a:r>
              <a:rPr lang="ru-RU" sz="2400" i="1" kern="1800">
                <a:latin typeface="Times New Roman"/>
                <a:ea typeface="Times New Roman"/>
              </a:rPr>
              <a:t>сахарного </a:t>
            </a:r>
            <a:r>
              <a:rPr lang="ru-RU" sz="2400" i="1" kern="1800" smtClean="0">
                <a:latin typeface="Times New Roman"/>
                <a:ea typeface="Times New Roman"/>
              </a:rPr>
              <a:t>тростника </a:t>
            </a:r>
            <a:r>
              <a:rPr lang="ru-RU" sz="2400" i="1" kern="1800" dirty="0">
                <a:latin typeface="Times New Roman"/>
                <a:ea typeface="Times New Roman"/>
              </a:rPr>
              <a:t>и в комплекте идет ложечка или вилка. </a:t>
            </a:r>
            <a:endParaRPr lang="ru-RU" sz="2400" dirty="0"/>
          </a:p>
        </p:txBody>
      </p:sp>
      <p:pic>
        <p:nvPicPr>
          <p:cNvPr id="3074" name="Picture 2" descr="C:\Users\V\Desktop\bento-tort-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25144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75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Требования  к качеству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35519283"/>
              </p:ext>
            </p:extLst>
          </p:nvPr>
        </p:nvGraphicFramePr>
        <p:xfrm>
          <a:off x="899592" y="1700810"/>
          <a:ext cx="7272808" cy="3816420"/>
        </p:xfrm>
        <a:graphic>
          <a:graphicData uri="http://schemas.openxmlformats.org/drawingml/2006/table">
            <a:tbl>
              <a:tblPr firstRow="1" firstCol="1" bandRow="1"/>
              <a:tblGrid>
                <a:gridCol w="2592288"/>
                <a:gridCol w="4680520"/>
              </a:tblGrid>
              <a:tr h="7632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Внешний вид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32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Консистенция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32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Цвет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32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Вкус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32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Запах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35063" y="30130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3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Эталон ответа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8074384" cy="373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910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34400" cy="64807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Технологическая карта для приготовления торта «Рубин»</a:t>
            </a:r>
            <a:endParaRPr lang="ru-RU" sz="2800" dirty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54635225"/>
              </p:ext>
            </p:extLst>
          </p:nvPr>
        </p:nvGraphicFramePr>
        <p:xfrm>
          <a:off x="323528" y="1052736"/>
          <a:ext cx="8568952" cy="55892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50422"/>
                <a:gridCol w="2322059"/>
                <a:gridCol w="2796471"/>
              </a:tblGrid>
              <a:tr h="16662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Наименование полуфабриката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Масса готового полуфабриката (2 кг)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Масса готового полуфабриката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(0,5 кг)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3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Бисквит (основной) 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700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175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Крем «Шарлот»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400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100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Сироп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600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150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3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Крошка бисквитная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50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12,5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05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Повидло яблочное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280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70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Выход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2000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500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314575" y="2463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3635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Ошибки при приготовлении  </a:t>
            </a:r>
            <a:r>
              <a:rPr lang="ru-RU" dirty="0" smtClean="0">
                <a:solidFill>
                  <a:srgbClr val="FF0000"/>
                </a:solidFill>
              </a:rPr>
              <a:t>бисквитного полуфабриката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316038" y="26384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72457086"/>
              </p:ext>
            </p:extLst>
          </p:nvPr>
        </p:nvGraphicFramePr>
        <p:xfrm>
          <a:off x="179512" y="1484784"/>
          <a:ext cx="8784976" cy="47731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98881"/>
                <a:gridCol w="4686095"/>
              </a:tblGrid>
              <a:tr h="287679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Ошибки при приготовлении бисквитного полуфабриката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76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Виды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</a:rPr>
                        <a:t>Причины возникновения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2421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Бисквитный полуфабрикат плотный, небольшого объёма, малопористый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Мука с большим содержанием клейковины (без добавления крахмала), недостаточно взбитые яйца, длительный замес с мукой, тесто долго не выпекалось, механическое воздействие при выпечке, увеличенное количество муки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5071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Бисквитный полуфабрикат имеет подгорелую или темно-коричневую утолщенную корочку.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Высокая температура выпечки, длительное время выпечки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14475" y="2598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08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Ошибки при приготовлении </a:t>
            </a:r>
            <a:r>
              <a:rPr lang="ru-RU" b="1" dirty="0" smtClean="0">
                <a:solidFill>
                  <a:srgbClr val="FF0000"/>
                </a:solidFill>
              </a:rPr>
              <a:t>отделочного полуфабриката (крема)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316038" y="26384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73026811"/>
              </p:ext>
            </p:extLst>
          </p:nvPr>
        </p:nvGraphicFramePr>
        <p:xfrm>
          <a:off x="755576" y="1844824"/>
          <a:ext cx="7848872" cy="3624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386"/>
                <a:gridCol w="4032486"/>
              </a:tblGrid>
              <a:tr h="600614"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Виды крема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Причины брака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142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Масляный крем с отделяющейся от основной массы влагой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Большое количество сиропа, использование масла ненадлежащего качества.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092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Крем сливочный ли сметанный слабый, не пышный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Отсутствие холода при взбивании, плохое качество сливок или сметаны, несоответствие жирности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024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solidFill>
                  <a:srgbClr val="C00000"/>
                </a:solidFill>
              </a:rPr>
              <a:t>     </a:t>
            </a:r>
          </a:p>
          <a:p>
            <a:pPr marL="0" indent="0">
              <a:buNone/>
            </a:pPr>
            <a:r>
              <a:rPr lang="ru-RU" sz="6000" dirty="0">
                <a:solidFill>
                  <a:srgbClr val="C00000"/>
                </a:solidFill>
              </a:rPr>
              <a:t> </a:t>
            </a:r>
            <a:r>
              <a:rPr lang="ru-RU" sz="6000" dirty="0" smtClean="0">
                <a:solidFill>
                  <a:srgbClr val="C00000"/>
                </a:solidFill>
              </a:rPr>
              <a:t>    </a:t>
            </a:r>
            <a:r>
              <a:rPr lang="ru-RU" sz="6000" i="1" dirty="0" smtClean="0">
                <a:solidFill>
                  <a:srgbClr val="C00000"/>
                </a:solidFill>
              </a:rPr>
              <a:t>Спасибо за работу!</a:t>
            </a:r>
            <a:endParaRPr lang="ru-RU" sz="60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714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Проверка теоретического материала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675"/>
              </a:spcAft>
              <a:buNone/>
            </a:pPr>
            <a:endParaRPr lang="ru-RU" sz="2800" b="1" i="1" dirty="0" smtClean="0"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675"/>
              </a:spcAft>
              <a:buNone/>
            </a:pP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1</a:t>
            </a: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3200" b="1" i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Какие ингредиенты входят в состав бисквитного полуфабриката?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0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675"/>
              </a:spcAft>
              <a:buNone/>
            </a:pPr>
            <a:endParaRPr lang="ru-RU" sz="3200" b="1" i="1" dirty="0" smtClean="0"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675"/>
              </a:spcAft>
              <a:buNone/>
            </a:pP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Сколько видов бисквитных полуфабрикатов существует?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449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Aft>
                <a:spcPts val="675"/>
              </a:spcAft>
              <a:buNone/>
            </a:pP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3</a:t>
            </a:r>
            <a:r>
              <a:rPr lang="ru-RU" sz="3200" b="1" i="1" dirty="0" smtClean="0"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Какое количество времени необходимо выдерживать бисквит после выпекания?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6425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675"/>
              </a:spcAft>
              <a:buNone/>
            </a:pPr>
            <a:endParaRPr lang="ru-RU" sz="2800" b="1" dirty="0" smtClean="0"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675"/>
              </a:spcAft>
              <a:buNone/>
            </a:pPr>
            <a:r>
              <a:rPr lang="ru-RU" sz="2800" b="1" dirty="0" smtClean="0">
                <a:latin typeface="Times New Roman"/>
                <a:ea typeface="Times New Roman"/>
                <a:cs typeface="Times New Roman"/>
              </a:rPr>
              <a:t>4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Сколько времени можно хранить готовое бисквитное тесто в холодильнике?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9291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lnSpc>
                <a:spcPct val="150000"/>
              </a:lnSpc>
              <a:spcAft>
                <a:spcPts val="675"/>
              </a:spcAft>
              <a:buNone/>
            </a:pPr>
            <a:r>
              <a:rPr lang="ru-RU" sz="2800" b="1" i="1" dirty="0" smtClean="0">
                <a:latin typeface="Times New Roman"/>
                <a:ea typeface="Times New Roman"/>
                <a:cs typeface="Times New Roman"/>
              </a:rPr>
              <a:t>     </a:t>
            </a:r>
            <a:r>
              <a:rPr lang="ru-RU" sz="3200" b="1" i="1" dirty="0" smtClean="0">
                <a:latin typeface="Times New Roman"/>
                <a:ea typeface="Times New Roman"/>
                <a:cs typeface="Times New Roman"/>
              </a:rPr>
              <a:t>5</a:t>
            </a:r>
            <a:r>
              <a:rPr lang="ru-RU" sz="3200" b="1" i="1" dirty="0"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Температура выпечки бисквита основного?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21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6.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Как называется</a:t>
            </a: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 отделочный 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п/ф имеющий легкую, пышную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структуру и который используют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для оформления поверхности и боковых сторон тортов и пирожных?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460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endParaRPr lang="ru-RU" sz="3200" b="1" dirty="0" smtClean="0"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7</a:t>
            </a: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Перечислите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виды тортов  в зависимости от сложности отделки: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741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722</TotalTime>
  <Words>476</Words>
  <Application>Microsoft Office PowerPoint</Application>
  <PresentationFormat>Экран (4:3)</PresentationFormat>
  <Paragraphs>131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Официальная</vt:lpstr>
      <vt:lpstr>ГБПОУ РО «Семикаракорский агротехнологический техникум»</vt:lpstr>
      <vt:lpstr>Закрепление знаний</vt:lpstr>
      <vt:lpstr>Проверка теоретического материала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Процесс приготовления бисквитного торта</vt:lpstr>
      <vt:lpstr>Эталон ответа</vt:lpstr>
      <vt:lpstr>Оборудование и инвентарь</vt:lpstr>
      <vt:lpstr>Эталон ответа</vt:lpstr>
      <vt:lpstr>ВАЖНО!!!</vt:lpstr>
      <vt:lpstr>Тренд 2022</vt:lpstr>
      <vt:lpstr>Бенто (в переводе с японского «еда в коробке»)</vt:lpstr>
      <vt:lpstr>Требования  к качеству</vt:lpstr>
      <vt:lpstr>Эталон ответа</vt:lpstr>
      <vt:lpstr>Технологическая карта для приготовления торта «Рубин»</vt:lpstr>
      <vt:lpstr>Ошибки при приготовлении  бисквитного полуфабриката</vt:lpstr>
      <vt:lpstr>Ошибки при приготовлении отделочного полуфабриката (крема)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ГБПОУ РО «Семикаракорский агротехнологический техникум»</dc:title>
  <dc:creator>StarovoitenkoPC</dc:creator>
  <cp:lastModifiedBy>V</cp:lastModifiedBy>
  <cp:revision>22</cp:revision>
  <dcterms:created xsi:type="dcterms:W3CDTF">2022-04-05T09:46:01Z</dcterms:created>
  <dcterms:modified xsi:type="dcterms:W3CDTF">2022-04-15T09:04:15Z</dcterms:modified>
</cp:coreProperties>
</file>