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79" r:id="rId2"/>
    <p:sldId id="264" r:id="rId3"/>
    <p:sldId id="258" r:id="rId4"/>
    <p:sldId id="257" r:id="rId5"/>
    <p:sldId id="280" r:id="rId6"/>
    <p:sldId id="261" r:id="rId7"/>
    <p:sldId id="263" r:id="rId8"/>
    <p:sldId id="265" r:id="rId9"/>
    <p:sldId id="269" r:id="rId10"/>
    <p:sldId id="270" r:id="rId11"/>
    <p:sldId id="281" r:id="rId12"/>
    <p:sldId id="282" r:id="rId13"/>
    <p:sldId id="283" r:id="rId14"/>
    <p:sldId id="274" r:id="rId15"/>
    <p:sldId id="271" r:id="rId16"/>
    <p:sldId id="273" r:id="rId17"/>
    <p:sldId id="275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F98A9-74D9-417C-B804-7941A2B708FF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CB3F8-D862-4F8F-9129-8433CEE6E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CB3F8-D862-4F8F-9129-8433CEE6E5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26E161D-9B6D-4C4C-9FCE-32FEE5BA64B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7198996-ECAA-4C61-8D43-BA11956A26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357D9E-0F4F-4B32-88AD-461922D9F8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14" y="1052736"/>
            <a:ext cx="3249450" cy="54015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3C3714-08D8-4DDD-812E-4F157942E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812" y="3649395"/>
            <a:ext cx="4240021" cy="237189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EB24DA-0C3B-42B4-BCCB-8987E39CD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56" y="313138"/>
            <a:ext cx="7657240" cy="768163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327E13C-F4F7-45D7-9655-2AECE87B625C}"/>
              </a:ext>
            </a:extLst>
          </p:cNvPr>
          <p:cNvSpPr/>
          <p:nvPr/>
        </p:nvSpPr>
        <p:spPr>
          <a:xfrm>
            <a:off x="4338402" y="1340768"/>
            <a:ext cx="324945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Немцы </a:t>
            </a:r>
          </a:p>
          <a:p>
            <a:pPr algn="ctr"/>
            <a:r>
              <a:rPr lang="ru-RU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Поволжья</a:t>
            </a:r>
          </a:p>
        </p:txBody>
      </p:sp>
    </p:spTree>
    <p:extLst>
      <p:ext uri="{BB962C8B-B14F-4D97-AF65-F5344CB8AC3E}">
        <p14:creationId xmlns:p14="http://schemas.microsoft.com/office/powerpoint/2010/main" val="3084262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F26E0-47E5-4D96-B1C0-9F4458364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5B868C3-CADF-4F31-8F0D-C67BF6915D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41" y="620688"/>
            <a:ext cx="2721235" cy="45259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17E737-B61E-4B2C-913A-1CF9A53BDCE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478" y="600475"/>
            <a:ext cx="2206279" cy="45259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630F20-AD7F-4079-9C0B-C3A0F9696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617071"/>
            <a:ext cx="3039988" cy="303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39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30158E4-335E-4F08-BA5A-CF4456C73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614" y="701084"/>
            <a:ext cx="3200400" cy="73025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Рождество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F14BA68E-2258-46C3-8E60-B08445E1EB6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4402832" cy="478272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5120FA3-6EEE-4278-AE93-B237BD65A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358" y="1471483"/>
            <a:ext cx="8471284" cy="4941168"/>
          </a:xfrm>
        </p:spPr>
        <p:txBody>
          <a:bodyPr>
            <a:normAutofit fontScale="62500" lnSpcReduction="20000"/>
          </a:bodyPr>
          <a:lstStyle/>
          <a:p>
            <a:pPr marL="36576" indent="0" algn="just">
              <a:buNone/>
            </a:pPr>
            <a:r>
              <a:rPr lang="ru-RU" dirty="0"/>
              <a:t>	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самых главных праздников является Рождество – 24 декабря.</a:t>
            </a:r>
          </a:p>
          <a:p>
            <a:pPr marL="36576" indent="0" algn="just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Перед праздником все в доме моется, белится, украшают жилище комнатными цветами. Надо спешить с уборкой до прихода гонца (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Bote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который возвещал о наступающем празднике. Если гонец забывал зайти в какой-либо дом, то это считалось предвестником несчастья.</a:t>
            </a:r>
          </a:p>
          <a:p>
            <a:pPr marL="36576" indent="0" algn="just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Праздник продолжается два дня . Елка устраивалась в церкви или в школе и украшалась пряниками и конфетами. В этот день ничего не ели до первой звезды. После окончания вечерней службы  детям раздавали подарки - пряники и конфеты с церковной елки. После службы праздник продолжается дома в каждой семье.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5315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6F70A-9A66-4277-9184-C73BA8B58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756" y="90971"/>
            <a:ext cx="6491064" cy="730250"/>
          </a:xfrm>
        </p:spPr>
        <p:txBody>
          <a:bodyPr>
            <a:noAutofit/>
          </a:bodyPr>
          <a:lstStyle/>
          <a:p>
            <a:r>
              <a:rPr lang="ru-RU" sz="40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– 31 декабря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23BD97-23CD-4F3F-AE1A-736A5CD65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535" y="821221"/>
            <a:ext cx="8136905" cy="555970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обычаю, поздравлявшие стреляли в порог, а иногда и в дверь дома ружьем, заряженным самой маленькой дробью. Оглушительный выстрел будил всю семью. Стрельба в Новый год означала поздравление с наступающим праздником.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Вечером накануне Нового года приходил Новогодний Козел, а также гонец, который возвещал о наступающем празднике. В Новый год, около 5 часов утра , молодежь была на ногах, чтобы на рассвете поздравить близких родственников. Дети поздравляли родителей, заранее учили наизусть стихи. Взрослые также поздравляют друг друга.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Выслушав поздравления, хозяева одаривали пришедших. Дети получали мелкие медные монетки или конфеты. Взрослых угощали водкой, холодной закуской - колбасой, ветчиной, салом; дарили небольшие подарки - платки. Перед и после трапезы обязательно читали молитву. За столом пели народные песни.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026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2719B-3800-4B11-96E0-1C933C288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72" y="336550"/>
            <a:ext cx="8219256" cy="730250"/>
          </a:xfrm>
        </p:spPr>
        <p:txBody>
          <a:bodyPr>
            <a:noAutofit/>
          </a:bodyPr>
          <a:lstStyle/>
          <a:p>
            <a:r>
              <a:rPr lang="ru-RU" sz="4400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Вальпургиева ночь - 30 апреля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26979C-FA7A-4DBD-859B-38D72E66D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63272" cy="5791200"/>
          </a:xfrm>
        </p:spPr>
        <p:txBody>
          <a:bodyPr>
            <a:normAutofit fontScale="47500" lnSpcReduction="20000"/>
          </a:bodyPr>
          <a:lstStyle/>
          <a:p>
            <a:pPr marL="36576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наиболее значительный из языческих праздников, посвященный плодородию в ознаменование расцветающей весны. Название Вальпургиевой ночи связано с именем святой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Вальпурги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монахини, приехавшей из Англии в Германию в 748 году с целью основания монастыря. Она пользовалась чрезвычайной популярностью, и ее очень скоро начали почитать как святую. В римском списке святых ее день - 1 мая. </a:t>
            </a:r>
          </a:p>
          <a:p>
            <a:pPr marL="36576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средние века существовало поверье, что Вальпургиева ночь является ночью пиршества ведьм во всей Германии и Скандинавии. Ведьмы садились верхом на метлы и слетались на горные вершины, где проводили время в диких пирах, плясках и совокуплении с демонами и дьяволом. Вальпургиева ночь чем-то похожа на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Хеллоуин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358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F1DB9-19DB-4910-B801-D31D266B4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22" y="5993386"/>
            <a:ext cx="5274882" cy="78577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Суп-лапша (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нудль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Суп с клецками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E6F964-D5B1-4751-9C1D-BFB440FDA63F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5864344" y="5323099"/>
            <a:ext cx="3231808" cy="8382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Свинина с капустой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41A4154-2131-45A2-A12B-EBB234C96A4B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36" y="4146148"/>
            <a:ext cx="2781986" cy="184723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DB67A84-8C5F-4D9B-8F6C-F0E7FB4444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519" y="3806960"/>
            <a:ext cx="2682825" cy="184723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5C5A73E-155E-4EDF-B69A-D29EA2DAE9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49" y="3483643"/>
            <a:ext cx="2911798" cy="161766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212276-BAB0-471C-825F-28AC551FDD97}"/>
              </a:ext>
            </a:extLst>
          </p:cNvPr>
          <p:cNvSpPr/>
          <p:nvPr/>
        </p:nvSpPr>
        <p:spPr>
          <a:xfrm>
            <a:off x="827584" y="1129304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Немцы легко приспособились к тем продуктам, которые им давала волжская земля, однако не смогли они обойтись без своей кухни. Здесь готовили куриный суп и шницель, пекли штрудели и поджаривали гренки, ну и редкое застолье обходилось без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традиционного открытого пирога с плодово-ягодной начинкой.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3EF7B6-28E6-4CD9-AA68-07F8884CD077}"/>
              </a:ext>
            </a:extLst>
          </p:cNvPr>
          <p:cNvSpPr/>
          <p:nvPr/>
        </p:nvSpPr>
        <p:spPr>
          <a:xfrm>
            <a:off x="2303748" y="246421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кухня</a:t>
            </a:r>
          </a:p>
        </p:txBody>
      </p:sp>
    </p:spTree>
    <p:extLst>
      <p:ext uri="{BB962C8B-B14F-4D97-AF65-F5344CB8AC3E}">
        <p14:creationId xmlns:p14="http://schemas.microsoft.com/office/powerpoint/2010/main" val="3275104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EB560-7C41-40A7-B7B2-330FEEA33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362" y="-161151"/>
            <a:ext cx="8229600" cy="1143000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немецкие блюда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2B3BD60-4885-4242-8973-14A9A17BA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3567" y="3455314"/>
            <a:ext cx="5151017" cy="3129635"/>
          </a:xfrm>
        </p:spPr>
        <p:txBody>
          <a:bodyPr>
            <a:normAutofit/>
          </a:bodyPr>
          <a:lstStyle/>
          <a:p>
            <a:pPr fontAlgn="base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Креппель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Холодец</a:t>
            </a:r>
          </a:p>
          <a:p>
            <a:pPr fontAlgn="base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Яблочный 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Гренки		штрудель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72D1512-A09B-4E91-89B6-B03A2DBDCDD8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377636" y="3446051"/>
            <a:ext cx="2376264" cy="3168525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Ривелькухо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Ривелькухен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Шарлотка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B608E95-0FCF-4BE1-B122-3A9698230DD3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38" y="1416051"/>
            <a:ext cx="2569579" cy="1734465"/>
          </a:xfrm>
          <a:prstGeom prst="rect">
            <a:avLst/>
          </a:prstGeom>
        </p:spPr>
      </p:pic>
      <p:pic>
        <p:nvPicPr>
          <p:cNvPr id="1026" name="Picture 2" descr="ривелькухо">
            <a:extLst>
              <a:ext uri="{FF2B5EF4-FFF2-40B4-BE49-F238E27FC236}">
                <a16:creationId xmlns:a16="http://schemas.microsoft.com/office/drawing/2014/main" id="{7FB37DCC-D403-431A-896B-FD9CF08D3520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383" y="1416051"/>
            <a:ext cx="2569579" cy="192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856D5F4-DF20-43C1-B65B-3261474D69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608" y="1196997"/>
            <a:ext cx="2160240" cy="21602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4B8F5F0-1E42-42C1-B119-68AF1C23FF5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100" y="4169337"/>
            <a:ext cx="2496775" cy="188090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8283513-3009-43CF-9233-C4D67621161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707" y="4077072"/>
            <a:ext cx="2933205" cy="15839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8020CF3-FDA1-4ECD-AF41-A08EF821ED8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576" y="4284825"/>
            <a:ext cx="2933206" cy="164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924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8890A-15A5-4B59-91FA-F849E456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610"/>
            <a:ext cx="8229600" cy="1143000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Немецкие сказки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F2D9DB-8FF9-4818-857A-90E8DFC34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539" y="3639500"/>
            <a:ext cx="4040188" cy="838200"/>
          </a:xfrm>
        </p:spPr>
        <p:txBody>
          <a:bodyPr/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Гензель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Грета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3A8C5D-5426-4D79-B05B-4C933718A35B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449977" y="4469274"/>
            <a:ext cx="2332477" cy="8382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Сапожник и гномы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2FCDB60-92E2-462A-9005-662C9CF5F869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235472" y="3397812"/>
            <a:ext cx="3537910" cy="182188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/>
          </a:p>
          <a:p>
            <a:pPr marL="36576" indent="0">
              <a:buNone/>
            </a:pP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DBFC4E-7D39-4DFD-9C24-1D8406EEF2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743817" y="5848201"/>
            <a:ext cx="2332477" cy="8382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Серебряный колокольчик</a:t>
            </a:r>
          </a:p>
        </p:txBody>
      </p:sp>
      <p:pic>
        <p:nvPicPr>
          <p:cNvPr id="2050" name="Picture 2" descr="https://www.capradio.org/media/5824684/800x600_hansel.jpg">
            <a:extLst>
              <a:ext uri="{FF2B5EF4-FFF2-40B4-BE49-F238E27FC236}">
                <a16:creationId xmlns:a16="http://schemas.microsoft.com/office/drawing/2014/main" id="{94024E75-D9E0-42DB-9CD5-55B0D8A4B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995" y="998024"/>
            <a:ext cx="3521968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A1A62C-823B-47F5-86D0-A292B09C9B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472" y="1125009"/>
            <a:ext cx="2513533" cy="30497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63E5C5-8525-4D55-A958-507A74C85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349" y="3148535"/>
            <a:ext cx="2776043" cy="26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77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8436B-BF80-45EB-9617-552428D46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Немецкие пословицы и поговорки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844A6-0DE9-43A3-8195-DE1D1B909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2677"/>
            <a:ext cx="7467600" cy="45259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делает мастером.</a:t>
            </a:r>
          </a:p>
          <a:p>
            <a:pPr marL="36576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труда нет награды.</a:t>
            </a:r>
          </a:p>
          <a:p>
            <a:pPr marL="36576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спрашивает, тот учится.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243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83D02-3F01-4964-9316-FF119F510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 и забавы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2D488C-371A-4828-A554-7E50D02C2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Жмурки.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Три. Тринадцать. Тридцать.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Ткачиха.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Козленок.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Пожар.</a:t>
            </a:r>
          </a:p>
        </p:txBody>
      </p:sp>
    </p:spTree>
    <p:extLst>
      <p:ext uri="{BB962C8B-B14F-4D97-AF65-F5344CB8AC3E}">
        <p14:creationId xmlns:p14="http://schemas.microsoft.com/office/powerpoint/2010/main" val="2796713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FCE3E-DDD6-4421-89C7-865A1635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25144"/>
            <a:ext cx="7467600" cy="114300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5134F68E-51FA-41CB-A2F0-015E7A741B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018" y="274638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91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91" y="764704"/>
            <a:ext cx="871543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</a:t>
            </a:r>
          </a:p>
          <a:p>
            <a:pPr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нас, нерусских, у России </a:t>
            </a:r>
          </a:p>
          <a:p>
            <a:pPr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татарских, и иных кровей,</a:t>
            </a:r>
          </a:p>
          <a:p>
            <a:pPr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носящих не простые,</a:t>
            </a:r>
          </a:p>
          <a:p>
            <a:pPr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простых российских сыновей!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Немцы на Волге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635382"/>
            <a:ext cx="5472608" cy="4525963"/>
          </a:xfrm>
        </p:spPr>
        <p:txBody>
          <a:bodyPr>
            <a:normAutofit fontScale="92500"/>
          </a:bodyPr>
          <a:lstStyle/>
          <a:p>
            <a:pPr lvl="1" algn="just">
              <a:buNone/>
            </a:pPr>
            <a:r>
              <a:rPr lang="ru-RU" dirty="0"/>
              <a:t>	  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XVIII веке широко практиковалось приглашение в Россию иностранных учёных, военных, дипломатов, деятелей искусства. </a:t>
            </a:r>
          </a:p>
          <a:p>
            <a:pPr lvl="1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XVIII веке по приглашению Екатерины II произошло переселение немецких крестьян (так называемых колонистов) на свободные земли Поволжья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B40EAE-9841-455D-87B0-FA7F00088B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45594"/>
            <a:ext cx="2951074" cy="49055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Заселение Поволжья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0010" y="1556792"/>
            <a:ext cx="8092430" cy="4525963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/>
              <a:t>     		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приглашение Екатерина II откликнулись тысячи жителей из немецких государств (Гессена, Бадена, Саксонии,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Гольштейна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других), владений Габсбургов, Швейцарии, Нидерландов, Франции, Дании, Швеции и других стран Европы.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 	С 1764 по 1768 год в Поволжье на территориях современных Саратовской и Волгоградской областей было образовано 106 переселенческих колоний, в которых проживали 25 600 человек.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	К началу XX века в Поволжье было 190 колоний с населением 407,5 тысяч человек, преимущественно немецкой национальности.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B31520-5E6B-409F-ADB8-9CEE945D82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54" y="1461864"/>
            <a:ext cx="3104514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FD85AE-5261-478C-AA47-461D1F6F1A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307" y="122312"/>
            <a:ext cx="8309639" cy="133955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44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Республики немцев                      Поволжья - Энгельс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04B16297-7D7E-40B9-BAB3-2F7203166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3568" y="1422546"/>
            <a:ext cx="5506108" cy="293563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Летом 1922 года Покровск стал столицей Республики немцев Поволжья. Немцы живут у нас с 18 века, их пригласила на поселение Екатерина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октябре 1933 года Покровск был переименован в город Энгельс.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3505F4-53B1-4F57-A95A-4E38C4476A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352" y="4221088"/>
            <a:ext cx="3275540" cy="21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0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64" y="214290"/>
            <a:ext cx="8715436" cy="1500174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Автономная Советская Социалистическая Республика Немцев Поволжья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br>
              <a:rPr lang="ru-RU" b="1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Страна: 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СССР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Статус: 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АССР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Входила в: 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РСФСР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Административный центр: 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Энгельс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Дата образования: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октября 1918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Официальные языки: 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немецкий, русский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Национальный состав: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немцы, русские, украинцы и т.д.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Площадь: </a:t>
            </a:r>
            <a:r>
              <a:rPr lang="ru-RU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27 400 </a:t>
            </a:r>
            <a:r>
              <a:rPr lang="ru-RU" b="1" u="sng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км2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380" y="391059"/>
            <a:ext cx="731324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и герб немцев Поволжья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7345958-3385-4633-81EB-DC149A33D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16832"/>
            <a:ext cx="3175742" cy="3407109"/>
          </a:xfrm>
          <a:prstGeom prst="rect">
            <a:avLst/>
          </a:prstGeom>
        </p:spPr>
      </p:pic>
      <p:pic>
        <p:nvPicPr>
          <p:cNvPr id="2050" name="Picture 2" descr="C:\Users\DOM\Desktop\9898084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492896"/>
            <a:ext cx="4918380" cy="24591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Автономная Советская Республика в 1924-1941 году</a:t>
            </a:r>
          </a:p>
        </p:txBody>
      </p:sp>
      <p:pic>
        <p:nvPicPr>
          <p:cNvPr id="1026" name="Picture 2" descr="C:\Users\DOM\Desktop\576px-Volga_German03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05951"/>
            <a:ext cx="4874314" cy="50774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DD9D6-A185-461E-BAF7-D81715559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-23884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одежда немцев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C6BE6D3-8398-492E-BFA0-BC9BF59272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95" y="972036"/>
            <a:ext cx="1845620" cy="2448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278C8C-D90B-4D16-8E45-A093BEE542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926" y="4108667"/>
            <a:ext cx="4055806" cy="2020788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8FAD547-2686-42CE-A891-1E9A2A832D59}"/>
              </a:ext>
            </a:extLst>
          </p:cNvPr>
          <p:cNvSpPr/>
          <p:nvPr/>
        </p:nvSpPr>
        <p:spPr>
          <a:xfrm>
            <a:off x="3659270" y="587546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Традиционная немецкая одежда зародилась в XVI-XVII веках, но в XIX веке уже вышла из употребления.  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Немецкая одежда многофункциональна по назначению, скромна и неярка по расцветке. В ней гармонично сочетаются жакеты и жилеты традиционного европейского покроя вместе с чисто русскими платками, шалями и картузами.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193A98A-E77F-4874-B07D-4135D05839B3}"/>
              </a:ext>
            </a:extLst>
          </p:cNvPr>
          <p:cNvSpPr/>
          <p:nvPr/>
        </p:nvSpPr>
        <p:spPr>
          <a:xfrm>
            <a:off x="204620" y="3380124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женской одежды - корсаж или кофта, сборчатая юбка (или несколько, разной длины из толстой шерстяной ткани), передник.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мужской костюм состоял из рубахи, коротких (до колен) или длинных штанов, безрукавки (позднее жилета), шейного платка, башмаков или сапог. Обувь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кожанные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башмаки с пряжками, сапоги, изредка - деревянные башмаки. </a:t>
            </a:r>
          </a:p>
        </p:txBody>
      </p:sp>
    </p:spTree>
    <p:extLst>
      <p:ext uri="{BB962C8B-B14F-4D97-AF65-F5344CB8AC3E}">
        <p14:creationId xmlns:p14="http://schemas.microsoft.com/office/powerpoint/2010/main" val="26891870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419</TotalTime>
  <Words>935</Words>
  <Application>Microsoft Office PowerPoint</Application>
  <PresentationFormat>Экран (4:3)</PresentationFormat>
  <Paragraphs>86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Franklin Gothic Book</vt:lpstr>
      <vt:lpstr>Times New Roman</vt:lpstr>
      <vt:lpstr>Wingdings 2</vt:lpstr>
      <vt:lpstr>Техническая</vt:lpstr>
      <vt:lpstr>Презентация PowerPoint</vt:lpstr>
      <vt:lpstr>Презентация PowerPoint</vt:lpstr>
      <vt:lpstr>Немцы на Волге</vt:lpstr>
      <vt:lpstr>Заселение Поволжья</vt:lpstr>
      <vt:lpstr>Презентация PowerPoint</vt:lpstr>
      <vt:lpstr>Автономная Советская Социалистическая Республика Немцев Поволжья</vt:lpstr>
      <vt:lpstr>Флаг и герб немцев Поволжья</vt:lpstr>
      <vt:lpstr>Автономная Советская Республика в 1924-1941 году</vt:lpstr>
      <vt:lpstr>Национальная одежда немцев </vt:lpstr>
      <vt:lpstr>Презентация PowerPoint</vt:lpstr>
      <vt:lpstr>Рождество</vt:lpstr>
      <vt:lpstr>Новый год – 31 декабря</vt:lpstr>
      <vt:lpstr>Вальпургиева ночь - 30 апреля</vt:lpstr>
      <vt:lpstr>Суп-лапша (нудль)    Суп с клецками</vt:lpstr>
      <vt:lpstr>Национальная немецкие блюда</vt:lpstr>
      <vt:lpstr>Немецкие сказки</vt:lpstr>
      <vt:lpstr>Немецкие пословицы и поговорки</vt:lpstr>
      <vt:lpstr>Народные игры и забавы</vt:lpstr>
      <vt:lpstr>Спасибо за внимание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Лена</cp:lastModifiedBy>
  <cp:revision>40</cp:revision>
  <dcterms:created xsi:type="dcterms:W3CDTF">2015-11-03T02:38:03Z</dcterms:created>
  <dcterms:modified xsi:type="dcterms:W3CDTF">2022-11-13T18:45:40Z</dcterms:modified>
</cp:coreProperties>
</file>