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226"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34F9E339-07FA-499A-A264-032963F4C300}" type="datetimeFigureOut">
              <a:rPr lang="ru-RU" smtClean="0"/>
              <a:t>18.05.2022</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9ED4023B-C728-4E51-8953-68F8418B6112}"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34F9E339-07FA-499A-A264-032963F4C300}" type="datetimeFigureOut">
              <a:rPr lang="ru-RU" smtClean="0"/>
              <a:t>18.05.2022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ED4023B-C728-4E51-8953-68F8418B611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34F9E339-07FA-499A-A264-032963F4C300}" type="datetimeFigureOut">
              <a:rPr lang="ru-RU" smtClean="0"/>
              <a:t>18.05.2022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ED4023B-C728-4E51-8953-68F8418B6112}"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34F9E339-07FA-499A-A264-032963F4C300}" type="datetimeFigureOut">
              <a:rPr lang="ru-RU" smtClean="0"/>
              <a:t>18.05.2022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ED4023B-C728-4E51-8953-68F8418B6112}"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34F9E339-07FA-499A-A264-032963F4C300}" type="datetimeFigureOut">
              <a:rPr lang="ru-RU" smtClean="0"/>
              <a:t>18.05.2022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ED4023B-C728-4E51-8953-68F8418B6112}"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34F9E339-07FA-499A-A264-032963F4C300}" type="datetimeFigureOut">
              <a:rPr lang="ru-RU" smtClean="0"/>
              <a:t>18.05.2022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ED4023B-C728-4E51-8953-68F8418B6112}"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34F9E339-07FA-499A-A264-032963F4C300}" type="datetimeFigureOut">
              <a:rPr lang="ru-RU" smtClean="0"/>
              <a:t>18.05.2022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ED4023B-C728-4E51-8953-68F8418B6112}"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34F9E339-07FA-499A-A264-032963F4C300}" type="datetimeFigureOut">
              <a:rPr lang="ru-RU" smtClean="0"/>
              <a:t>18.05.2022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ED4023B-C728-4E51-8953-68F8418B6112}"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F9E339-07FA-499A-A264-032963F4C300}" type="datetimeFigureOut">
              <a:rPr lang="ru-RU" smtClean="0"/>
              <a:t>18.05.2022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ED4023B-C728-4E51-8953-68F8418B611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34F9E339-07FA-499A-A264-032963F4C300}" type="datetimeFigureOut">
              <a:rPr lang="ru-RU" smtClean="0"/>
              <a:t>18.05.2022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ED4023B-C728-4E51-8953-68F8418B6112}"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34F9E339-07FA-499A-A264-032963F4C300}" type="datetimeFigureOut">
              <a:rPr lang="ru-RU" smtClean="0"/>
              <a:t>18.05.2022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9ED4023B-C728-4E51-8953-68F8418B6112}" type="slidenum">
              <a:rPr lang="ru-RU" smtClean="0"/>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4F9E339-07FA-499A-A264-032963F4C300}" type="datetimeFigureOut">
              <a:rPr lang="ru-RU" smtClean="0"/>
              <a:t>18.05.2022</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ED4023B-C728-4E51-8953-68F8418B6112}" type="slidenum">
              <a:rPr lang="ru-RU" smtClean="0"/>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95936" y="4653136"/>
            <a:ext cx="4608512" cy="792088"/>
          </a:xfrm>
        </p:spPr>
        <p:txBody>
          <a:bodyPr/>
          <a:lstStyle/>
          <a:p>
            <a:r>
              <a:rPr lang="ru-RU" sz="1800" dirty="0" smtClean="0">
                <a:solidFill>
                  <a:schemeClr val="accent5">
                    <a:lumMod val="60000"/>
                    <a:lumOff val="40000"/>
                  </a:schemeClr>
                </a:solidFill>
              </a:rPr>
              <a:t>Выполнил: мастер производственного обучения Кузнецов В.Г.</a:t>
            </a:r>
            <a:endParaRPr lang="ru-RU" sz="1800" dirty="0">
              <a:solidFill>
                <a:schemeClr val="accent5">
                  <a:lumMod val="60000"/>
                  <a:lumOff val="40000"/>
                </a:schemeClr>
              </a:solidFill>
            </a:endParaRPr>
          </a:p>
        </p:txBody>
      </p:sp>
      <p:sp>
        <p:nvSpPr>
          <p:cNvPr id="4" name="Прямоугольник 3"/>
          <p:cNvSpPr/>
          <p:nvPr/>
        </p:nvSpPr>
        <p:spPr>
          <a:xfrm>
            <a:off x="755973" y="3245847"/>
            <a:ext cx="7704856" cy="1200329"/>
          </a:xfrm>
          <a:prstGeom prst="rect">
            <a:avLst/>
          </a:prstGeom>
        </p:spPr>
        <p:txBody>
          <a:bodyPr wrap="square">
            <a:spAutoFit/>
          </a:bodyPr>
          <a:lstStyle/>
          <a:p>
            <a:r>
              <a:rPr lang="ru-RU" b="1" dirty="0">
                <a:solidFill>
                  <a:schemeClr val="accent5">
                    <a:lumMod val="60000"/>
                    <a:lumOff val="40000"/>
                  </a:schemeClr>
                </a:solidFill>
              </a:rPr>
              <a:t>Тема: «Основы профессиональной деятельности педагога </a:t>
            </a:r>
            <a:endParaRPr lang="ru-RU" dirty="0" smtClean="0">
              <a:solidFill>
                <a:schemeClr val="accent5">
                  <a:lumMod val="60000"/>
                  <a:lumOff val="40000"/>
                </a:schemeClr>
              </a:solidFill>
              <a:effectLst/>
            </a:endParaRPr>
          </a:p>
          <a:p>
            <a:r>
              <a:rPr lang="ru-RU" b="1" dirty="0" smtClean="0">
                <a:solidFill>
                  <a:schemeClr val="accent5">
                    <a:lumMod val="60000"/>
                    <a:lumOff val="40000"/>
                  </a:schemeClr>
                </a:solidFill>
              </a:rPr>
              <a:t>             в </a:t>
            </a:r>
            <a:r>
              <a:rPr lang="ru-RU" b="1" dirty="0">
                <a:solidFill>
                  <a:schemeClr val="accent5">
                    <a:lumMod val="60000"/>
                    <a:lumOff val="40000"/>
                  </a:schemeClr>
                </a:solidFill>
              </a:rPr>
              <a:t>условиях реализации системно-</a:t>
            </a:r>
            <a:r>
              <a:rPr lang="ru-RU" b="1" dirty="0" err="1">
                <a:solidFill>
                  <a:schemeClr val="accent5">
                    <a:lumMod val="60000"/>
                    <a:lumOff val="40000"/>
                  </a:schemeClr>
                </a:solidFill>
              </a:rPr>
              <a:t>деятельностного</a:t>
            </a:r>
            <a:r>
              <a:rPr lang="ru-RU" b="1" dirty="0">
                <a:solidFill>
                  <a:schemeClr val="accent5">
                    <a:lumMod val="60000"/>
                    <a:lumOff val="40000"/>
                  </a:schemeClr>
                </a:solidFill>
              </a:rPr>
              <a:t> подхода, </a:t>
            </a:r>
            <a:endParaRPr lang="ru-RU" dirty="0" smtClean="0">
              <a:solidFill>
                <a:schemeClr val="accent5">
                  <a:lumMod val="60000"/>
                  <a:lumOff val="40000"/>
                </a:schemeClr>
              </a:solidFill>
              <a:effectLst/>
            </a:endParaRPr>
          </a:p>
          <a:p>
            <a:r>
              <a:rPr lang="ru-RU" b="1" dirty="0" smtClean="0">
                <a:solidFill>
                  <a:schemeClr val="accent5">
                    <a:lumMod val="60000"/>
                    <a:lumOff val="40000"/>
                  </a:schemeClr>
                </a:solidFill>
              </a:rPr>
              <a:t>              развитие </a:t>
            </a:r>
            <a:r>
              <a:rPr lang="ru-RU" b="1" dirty="0">
                <a:solidFill>
                  <a:schemeClr val="accent5">
                    <a:lumMod val="60000"/>
                    <a:lumOff val="40000"/>
                  </a:schemeClr>
                </a:solidFill>
              </a:rPr>
              <a:t>педагогического творчества. </a:t>
            </a:r>
            <a:endParaRPr lang="ru-RU" dirty="0" smtClean="0">
              <a:solidFill>
                <a:schemeClr val="accent5">
                  <a:lumMod val="60000"/>
                  <a:lumOff val="40000"/>
                </a:schemeClr>
              </a:solidFill>
              <a:effectLst/>
            </a:endParaRPr>
          </a:p>
          <a:p>
            <a:r>
              <a:rPr lang="ru-RU" b="1" dirty="0" smtClean="0">
                <a:solidFill>
                  <a:schemeClr val="accent5">
                    <a:lumMod val="60000"/>
                    <a:lumOff val="40000"/>
                  </a:schemeClr>
                </a:solidFill>
              </a:rPr>
              <a:t>              Критерии </a:t>
            </a:r>
            <a:r>
              <a:rPr lang="ru-RU" b="1" dirty="0">
                <a:solidFill>
                  <a:schemeClr val="accent5">
                    <a:lumMod val="60000"/>
                    <a:lumOff val="40000"/>
                  </a:schemeClr>
                </a:solidFill>
              </a:rPr>
              <a:t>успешности педагога»</a:t>
            </a:r>
            <a:endParaRPr lang="ru-RU" dirty="0">
              <a:solidFill>
                <a:schemeClr val="accent5">
                  <a:lumMod val="60000"/>
                  <a:lumOff val="40000"/>
                </a:schemeClr>
              </a:solidFill>
            </a:endParaRPr>
          </a:p>
        </p:txBody>
      </p:sp>
      <p:pic>
        <p:nvPicPr>
          <p:cNvPr id="5" name="Рисунок 4" descr="Орел-УИС(ч-б)"/>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02760" y="476672"/>
            <a:ext cx="462280" cy="447040"/>
          </a:xfrm>
          <a:prstGeom prst="rect">
            <a:avLst/>
          </a:prstGeom>
          <a:noFill/>
          <a:ln>
            <a:noFill/>
          </a:ln>
        </p:spPr>
      </p:pic>
      <p:sp>
        <p:nvSpPr>
          <p:cNvPr id="6" name="Прямоугольник 5"/>
          <p:cNvSpPr/>
          <p:nvPr/>
        </p:nvSpPr>
        <p:spPr>
          <a:xfrm>
            <a:off x="1734716" y="1052736"/>
            <a:ext cx="5598368" cy="1200329"/>
          </a:xfrm>
          <a:prstGeom prst="rect">
            <a:avLst/>
          </a:prstGeom>
        </p:spPr>
        <p:txBody>
          <a:bodyPr wrap="square">
            <a:spAutoFit/>
          </a:bodyPr>
          <a:lstStyle/>
          <a:p>
            <a:pPr algn="ctr"/>
            <a:r>
              <a:rPr lang="ru-RU" dirty="0">
                <a:solidFill>
                  <a:schemeClr val="accent5">
                    <a:lumMod val="60000"/>
                    <a:lumOff val="40000"/>
                  </a:schemeClr>
                </a:solidFill>
              </a:rPr>
              <a:t>УФСИН РОССИИ ПО ТУЛЬСКОЙ ОБЛАСТИ</a:t>
            </a:r>
            <a:endParaRPr lang="ru-RU" dirty="0" smtClean="0">
              <a:solidFill>
                <a:schemeClr val="accent5">
                  <a:lumMod val="60000"/>
                  <a:lumOff val="40000"/>
                </a:schemeClr>
              </a:solidFill>
              <a:effectLst/>
            </a:endParaRPr>
          </a:p>
          <a:p>
            <a:r>
              <a:rPr lang="ru-RU" dirty="0">
                <a:solidFill>
                  <a:schemeClr val="accent5">
                    <a:lumMod val="60000"/>
                    <a:lumOff val="40000"/>
                  </a:schemeClr>
                </a:solidFill>
              </a:rPr>
              <a:t> </a:t>
            </a:r>
            <a:endParaRPr lang="ru-RU" dirty="0" smtClean="0">
              <a:solidFill>
                <a:schemeClr val="accent5">
                  <a:lumMod val="60000"/>
                  <a:lumOff val="40000"/>
                </a:schemeClr>
              </a:solidFill>
              <a:effectLst/>
            </a:endParaRPr>
          </a:p>
          <a:p>
            <a:pPr algn="ctr"/>
            <a:r>
              <a:rPr lang="ru-RU" dirty="0">
                <a:solidFill>
                  <a:schemeClr val="accent5">
                    <a:lumMod val="60000"/>
                    <a:lumOff val="40000"/>
                  </a:schemeClr>
                </a:solidFill>
              </a:rPr>
              <a:t>ФКП ОБРАЗОВАТЕЛЬНОЕ УЧРЕЖДЕНИЕ №79</a:t>
            </a:r>
            <a:endParaRPr lang="ru-RU" dirty="0" smtClean="0">
              <a:solidFill>
                <a:schemeClr val="accent5">
                  <a:lumMod val="60000"/>
                  <a:lumOff val="40000"/>
                </a:schemeClr>
              </a:solidFill>
              <a:effectLst/>
            </a:endParaRPr>
          </a:p>
          <a:p>
            <a:pPr algn="ctr"/>
            <a:r>
              <a:rPr lang="ru-RU" dirty="0">
                <a:solidFill>
                  <a:schemeClr val="accent5">
                    <a:lumMod val="60000"/>
                    <a:lumOff val="40000"/>
                  </a:schemeClr>
                </a:solidFill>
              </a:rPr>
              <a:t>ФИЛИАЛ </a:t>
            </a:r>
            <a:r>
              <a:rPr lang="ru-RU" dirty="0" smtClean="0">
                <a:solidFill>
                  <a:schemeClr val="accent5">
                    <a:lumMod val="60000"/>
                    <a:lumOff val="40000"/>
                  </a:schemeClr>
                </a:solidFill>
              </a:rPr>
              <a:t>№5</a:t>
            </a:r>
            <a:endParaRPr lang="ru-RU" dirty="0">
              <a:solidFill>
                <a:schemeClr val="accent5">
                  <a:lumMod val="60000"/>
                  <a:lumOff val="40000"/>
                </a:schemeClr>
              </a:solidFill>
            </a:endParaRPr>
          </a:p>
        </p:txBody>
      </p:sp>
      <p:sp>
        <p:nvSpPr>
          <p:cNvPr id="7" name="Прямоугольник 6"/>
          <p:cNvSpPr/>
          <p:nvPr/>
        </p:nvSpPr>
        <p:spPr>
          <a:xfrm>
            <a:off x="3131840" y="2474893"/>
            <a:ext cx="2696572" cy="769441"/>
          </a:xfrm>
          <a:prstGeom prst="rect">
            <a:avLst/>
          </a:prstGeom>
        </p:spPr>
        <p:txBody>
          <a:bodyPr wrap="none">
            <a:spAutoFit/>
          </a:bodyPr>
          <a:lstStyle/>
          <a:p>
            <a:pPr algn="ctr"/>
            <a:r>
              <a:rPr lang="ru-RU" sz="4400" b="1" dirty="0" smtClean="0">
                <a:solidFill>
                  <a:srgbClr val="92D050"/>
                </a:solidFill>
              </a:rPr>
              <a:t>ДОКЛАД</a:t>
            </a:r>
            <a:endParaRPr lang="ru-RU" sz="4400" b="1" dirty="0">
              <a:solidFill>
                <a:srgbClr val="92D050"/>
              </a:solidFill>
            </a:endParaRPr>
          </a:p>
        </p:txBody>
      </p:sp>
    </p:spTree>
    <p:extLst>
      <p:ext uri="{BB962C8B-B14F-4D97-AF65-F5344CB8AC3E}">
        <p14:creationId xmlns:p14="http://schemas.microsoft.com/office/powerpoint/2010/main" val="25320404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648072"/>
          </a:xfrm>
        </p:spPr>
        <p:txBody>
          <a:bodyPr>
            <a:normAutofit fontScale="90000"/>
          </a:bodyPr>
          <a:lstStyle/>
          <a:p>
            <a:pPr algn="ctr"/>
            <a:r>
              <a:rPr lang="ru-RU" sz="2000" b="1" dirty="0">
                <a:latin typeface="Times New Roman" panose="02020603050405020304" pitchFamily="18" charset="0"/>
                <a:cs typeface="Times New Roman" panose="02020603050405020304" pitchFamily="18" charset="0"/>
              </a:rPr>
              <a:t>ПРОФЕССИОНАЛЬНО-ЛИЧНОСТНЫЕ КРИТЕРИИ </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УСПЕШНОСТИ ПЕДАГОГА</a:t>
            </a:r>
            <a:endParaRPr lang="ru-RU" sz="2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908720"/>
            <a:ext cx="8229600" cy="5415880"/>
          </a:xfrm>
        </p:spPr>
        <p:txBody>
          <a:bodyPr>
            <a:normAutofit fontScale="25000" lnSpcReduction="20000"/>
          </a:bodyPr>
          <a:lstStyle/>
          <a:p>
            <a:r>
              <a:rPr lang="ru-RU" sz="4000" dirty="0"/>
              <a:t>Профессия педагог - особенная. Без интереса к личности педагога нет интереса к предмету. Это бесспорно, т.к. интерес к предмету может угаснуть, если педагог сам неинтересен, </a:t>
            </a:r>
            <a:r>
              <a:rPr lang="ru-RU" sz="4000" dirty="0" err="1"/>
              <a:t>необразован</a:t>
            </a:r>
            <a:r>
              <a:rPr lang="ru-RU" sz="4000" dirty="0"/>
              <a:t>, не может сформировать положительное отношение к данной области знаний.</a:t>
            </a:r>
            <a:endParaRPr lang="ru-RU" sz="4000" dirty="0"/>
          </a:p>
          <a:p>
            <a:r>
              <a:rPr lang="ru-RU" sz="4000" dirty="0"/>
              <a:t>Поэтому, как бы ни был профессионально подготовлен педагог, он просто обязан постоянно совершенствовать свои личностные качества, создавая, таким образом, собственный имидж.</a:t>
            </a:r>
            <a:endParaRPr lang="ru-RU" sz="4000" dirty="0"/>
          </a:p>
          <a:p>
            <a:r>
              <a:rPr lang="ru-RU" sz="4000" dirty="0"/>
              <a:t>Высокая педагогическая культура - условие успешной профессиональной деятельности учителя</a:t>
            </a:r>
            <a:endParaRPr lang="ru-RU" sz="4000" dirty="0"/>
          </a:p>
          <a:p>
            <a:r>
              <a:rPr lang="ru-RU" sz="4000" dirty="0"/>
              <a:t>Культура - (с лат. </a:t>
            </a:r>
            <a:r>
              <a:rPr lang="ru-RU" sz="4000" dirty="0" err="1"/>
              <a:t>cultura</a:t>
            </a:r>
            <a:r>
              <a:rPr lang="ru-RU" sz="4000" dirty="0"/>
              <a:t> - возделывание, обрабатывание) совокупность материальных и духовных ценностей, созданных и создаваемых человечеством в процессе общественно-исторической практики и характеризующих исторически достигнутую ступень в развитии общества.</a:t>
            </a:r>
            <a:endParaRPr lang="ru-RU" sz="4000" dirty="0"/>
          </a:p>
          <a:p>
            <a:r>
              <a:rPr lang="ru-RU" sz="4000" b="1" i="1" dirty="0"/>
              <a:t>Ученые выделяют три основные функции культуры:</a:t>
            </a:r>
            <a:endParaRPr lang="ru-RU" sz="4000" dirty="0"/>
          </a:p>
          <a:p>
            <a:r>
              <a:rPr lang="ru-RU" sz="4000" dirty="0"/>
              <a:t>- познавательную;</a:t>
            </a:r>
            <a:endParaRPr lang="ru-RU" sz="4000" dirty="0"/>
          </a:p>
          <a:p>
            <a:r>
              <a:rPr lang="ru-RU" sz="4000" dirty="0"/>
              <a:t>- информативную;</a:t>
            </a:r>
            <a:endParaRPr lang="ru-RU" sz="4000" dirty="0"/>
          </a:p>
          <a:p>
            <a:r>
              <a:rPr lang="ru-RU" sz="4000" dirty="0"/>
              <a:t>- коммуникативную.</a:t>
            </a:r>
            <a:endParaRPr lang="ru-RU" sz="4000" dirty="0"/>
          </a:p>
          <a:p>
            <a:r>
              <a:rPr lang="ru-RU" sz="4000" b="1" i="1" dirty="0"/>
              <a:t>Познавательная функция</a:t>
            </a:r>
            <a:r>
              <a:rPr lang="ru-RU" sz="4000" dirty="0"/>
              <a:t> состоит в том, что культура дает целостное представление о народе, стране, эпохе. Благодаря таким ее составляющим, как наука, искусство, образование и т.п., люди познают и осознают свои потребности и интересы.</a:t>
            </a:r>
            <a:endParaRPr lang="ru-RU" sz="4000" dirty="0"/>
          </a:p>
          <a:p>
            <a:r>
              <a:rPr lang="ru-RU" sz="4000" b="1" i="1" dirty="0"/>
              <a:t>Информативная функция</a:t>
            </a:r>
            <a:r>
              <a:rPr lang="ru-RU" sz="4000" dirty="0"/>
              <a:t> культуры заключается в том, что посредством культуры передаются знания и опыт предшествующих поколений последующим, осуществляется обмен знаниями и навыками.</a:t>
            </a:r>
            <a:endParaRPr lang="ru-RU" sz="4000" dirty="0"/>
          </a:p>
          <a:p>
            <a:r>
              <a:rPr lang="ru-RU" sz="4000" b="1" i="1" dirty="0"/>
              <a:t>Коммуникативная функция</a:t>
            </a:r>
            <a:r>
              <a:rPr lang="ru-RU" sz="4000" dirty="0"/>
              <a:t> культуры означает, что культура не существует вне общества, она формируется через общение.</a:t>
            </a:r>
            <a:endParaRPr lang="ru-RU" sz="4000" dirty="0"/>
          </a:p>
          <a:p>
            <a:r>
              <a:rPr lang="ru-RU" sz="4000" dirty="0"/>
              <a:t>Подлинная культура призвана развивать личность, делать ее совершенной. Совершенство личности определяется тем, что и как она знает, ценит, созидает, с кем и как общается, каковы потребности и как она их удовлетворяет.</a:t>
            </a:r>
            <a:endParaRPr lang="ru-RU" sz="4000" dirty="0"/>
          </a:p>
          <a:p>
            <a:r>
              <a:rPr lang="ru-RU" sz="4000" b="1" dirty="0"/>
              <a:t>Составные элементы культуры:</a:t>
            </a:r>
            <a:endParaRPr lang="ru-RU" sz="4000" dirty="0"/>
          </a:p>
          <a:p>
            <a:r>
              <a:rPr lang="ru-RU" sz="4000" dirty="0"/>
              <a:t>1. Культура личности.</a:t>
            </a:r>
            <a:endParaRPr lang="ru-RU" sz="4000" dirty="0"/>
          </a:p>
          <a:p>
            <a:r>
              <a:rPr lang="ru-RU" sz="4000" dirty="0"/>
              <a:t>2. Профессиональная культура.</a:t>
            </a:r>
            <a:endParaRPr lang="ru-RU" sz="4000" dirty="0"/>
          </a:p>
          <a:p>
            <a:r>
              <a:rPr lang="ru-RU" sz="4000" dirty="0"/>
              <a:t>3. Педагогическая культура.</a:t>
            </a:r>
            <a:endParaRPr lang="ru-RU" sz="4000" dirty="0"/>
          </a:p>
          <a:p>
            <a:r>
              <a:rPr lang="ru-RU" sz="4000" b="1" i="1" dirty="0"/>
              <a:t>Педагогическая культура</a:t>
            </a:r>
            <a:r>
              <a:rPr lang="ru-RU" sz="4000" dirty="0"/>
              <a:t> - это некоторая совокупность ценностных отношений к образованию, к ребенку, которые предметно и практически реализуются в образовательных процессах.</a:t>
            </a:r>
            <a:endParaRPr lang="ru-RU" sz="4000" dirty="0"/>
          </a:p>
          <a:p>
            <a:r>
              <a:rPr lang="ru-RU" sz="4000" dirty="0"/>
              <a:t>Показатели педагогической культуры:</a:t>
            </a:r>
            <a:endParaRPr lang="ru-RU" sz="4000" dirty="0"/>
          </a:p>
          <a:p>
            <a:r>
              <a:rPr lang="ru-RU" sz="4000" dirty="0"/>
              <a:t>- состояние и качество образования;</a:t>
            </a:r>
            <a:endParaRPr lang="ru-RU" sz="4000" dirty="0"/>
          </a:p>
          <a:p>
            <a:r>
              <a:rPr lang="ru-RU" sz="4000" dirty="0"/>
              <a:t>- уровень образованности в обществе;</a:t>
            </a:r>
            <a:endParaRPr lang="ru-RU" sz="4000" dirty="0"/>
          </a:p>
          <a:p>
            <a:r>
              <a:rPr lang="ru-RU" sz="4000" dirty="0"/>
              <a:t>- культура организации образования в конкретной школе;</a:t>
            </a:r>
            <a:endParaRPr lang="ru-RU" sz="4000" dirty="0"/>
          </a:p>
          <a:p>
            <a:r>
              <a:rPr lang="ru-RU" sz="4000" dirty="0"/>
              <a:t>- мастерство отдельного педагога.</a:t>
            </a:r>
            <a:endParaRPr lang="ru-RU" sz="4000" dirty="0"/>
          </a:p>
          <a:p>
            <a:r>
              <a:rPr lang="ru-RU" sz="4000" b="1" i="1" dirty="0"/>
              <a:t>Профессиональная культура</a:t>
            </a:r>
            <a:r>
              <a:rPr lang="ru-RU" sz="4000" i="1" dirty="0"/>
              <a:t> </a:t>
            </a:r>
            <a:r>
              <a:rPr lang="ru-RU" sz="4000" dirty="0"/>
              <a:t>- это определенная степень овладения человеком приемами и способами решения профессиональных задач.</a:t>
            </a:r>
            <a:endParaRPr lang="ru-RU" sz="4000" dirty="0"/>
          </a:p>
          <a:p>
            <a:r>
              <a:rPr lang="ru-RU" sz="4000" b="1" dirty="0"/>
              <a:t>Культура педагога </a:t>
            </a:r>
            <a:r>
              <a:rPr lang="ru-RU" sz="4000" dirty="0"/>
              <a:t>- комплексное многоуровневое явление, включающее личностные качества (характер, общительность), общую эрудицию, творческий потенциал в целом и пр.</a:t>
            </a:r>
            <a:endParaRPr lang="ru-RU" sz="4000" dirty="0"/>
          </a:p>
          <a:p>
            <a:r>
              <a:rPr lang="ru-RU" sz="4000" dirty="0"/>
              <a:t>Внутренняя культура педагога - это тот стержень, та основа, которая определяет его поведение в различных жизненных ситуациях, профессиональной деятельности". Следовательно, речь идет не только об уровне знаний и умений человека в области педагогики, но и о сформированных личностных установках, идеалах, потребностях и мотивах, определяющих сферу и условия их повседневного проявления.</a:t>
            </a:r>
            <a:endParaRPr lang="ru-RU" sz="4000" dirty="0"/>
          </a:p>
          <a:p>
            <a:r>
              <a:rPr lang="ru-RU" sz="4000" b="1" dirty="0"/>
              <a:t>Педагог-профессионал </a:t>
            </a:r>
            <a:r>
              <a:rPr lang="ru-RU" sz="4000" dirty="0"/>
              <a:t>обязательно должен выбрать свою, так называемую, человеко-роль, чтобы не казаться детям скучным и серым.</a:t>
            </a:r>
            <a:endParaRPr lang="ru-RU" sz="4000" dirty="0"/>
          </a:p>
          <a:p>
            <a:endParaRPr lang="ru-RU" dirty="0"/>
          </a:p>
        </p:txBody>
      </p:sp>
    </p:spTree>
    <p:extLst>
      <p:ext uri="{BB962C8B-B14F-4D97-AF65-F5344CB8AC3E}">
        <p14:creationId xmlns:p14="http://schemas.microsoft.com/office/powerpoint/2010/main" val="21700026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936104"/>
          </a:xfrm>
        </p:spPr>
        <p:txBody>
          <a:bodyPr>
            <a:normAutofit fontScale="90000"/>
          </a:bodyPr>
          <a:lstStyle/>
          <a:p>
            <a:pPr algn="ctr"/>
            <a:r>
              <a:rPr lang="ru-RU" sz="2200" b="1" dirty="0">
                <a:latin typeface="Times New Roman" panose="02020603050405020304" pitchFamily="18" charset="0"/>
                <a:cs typeface="Times New Roman" panose="02020603050405020304" pitchFamily="18" charset="0"/>
              </a:rPr>
              <a:t>ЗАКЛЮЧЕНИЕ</a:t>
            </a:r>
            <a:r>
              <a:rPr lang="ru-RU" dirty="0"/>
              <a:t/>
            </a:r>
            <a:br>
              <a:rPr lang="ru-RU" dirty="0"/>
            </a:br>
            <a:endParaRPr lang="ru-RU" dirty="0"/>
          </a:p>
        </p:txBody>
      </p:sp>
      <p:sp>
        <p:nvSpPr>
          <p:cNvPr id="3" name="Объект 2"/>
          <p:cNvSpPr>
            <a:spLocks noGrp="1"/>
          </p:cNvSpPr>
          <p:nvPr>
            <p:ph idx="1"/>
          </p:nvPr>
        </p:nvSpPr>
        <p:spPr>
          <a:xfrm>
            <a:off x="457200" y="1052736"/>
            <a:ext cx="8229600" cy="5271864"/>
          </a:xfrm>
        </p:spPr>
        <p:txBody>
          <a:bodyPr>
            <a:normAutofit fontScale="47500" lnSpcReduction="20000"/>
          </a:bodyPr>
          <a:lstStyle/>
          <a:p>
            <a:r>
              <a:rPr lang="ru-RU" dirty="0"/>
              <a:t>Таким образом, согласно рассмотренным представлениям, системно-</a:t>
            </a:r>
            <a:r>
              <a:rPr lang="ru-RU" dirty="0" err="1"/>
              <a:t>деятельностный</a:t>
            </a:r>
            <a:r>
              <a:rPr lang="ru-RU" dirty="0"/>
              <a:t> подход интегрирует системный подход к организации образовательного процесса и его </a:t>
            </a:r>
            <a:r>
              <a:rPr lang="ru-RU" dirty="0" err="1"/>
              <a:t>деятельностную</a:t>
            </a:r>
            <a:r>
              <a:rPr lang="ru-RU" dirty="0"/>
              <a:t> интерпретацию, т. е. понимание образовательного процесса как совокупности многообразных взаимосвязанных и взаимообусловленных видов деятельности всех задействованных в нем субъектов.</a:t>
            </a:r>
            <a:endParaRPr lang="ru-RU" dirty="0"/>
          </a:p>
          <a:p>
            <a:r>
              <a:rPr lang="ru-RU" dirty="0"/>
              <a:t>Учитывая, что все субъекты образования делятся на две основные категории - субъекты, организующие и осуществляющие образовательный процесс (управленцы, педагоги, вспомогательный персонал и др.) и субъекты, для которых он организуется (обучающиеся), - можно сказать, что системно организованный образовательный процесс, в соответствии с </a:t>
            </a:r>
            <a:r>
              <a:rPr lang="ru-RU" dirty="0" err="1"/>
              <a:t>деятельностной</a:t>
            </a:r>
            <a:r>
              <a:rPr lang="ru-RU" dirty="0"/>
              <a:t> концепцией, представляет собой своего рода «</a:t>
            </a:r>
            <a:r>
              <a:rPr lang="ru-RU" dirty="0" err="1"/>
              <a:t>метадеятельность</a:t>
            </a:r>
            <a:r>
              <a:rPr lang="ru-RU" dirty="0"/>
              <a:t>» (Ю. Н. </a:t>
            </a:r>
            <a:r>
              <a:rPr lang="ru-RU" dirty="0" err="1"/>
              <a:t>Кулюткин</a:t>
            </a:r>
            <a:r>
              <a:rPr lang="ru-RU" dirty="0"/>
              <a:t>) по управлению «другой» деятельностью - деятельностью обучающихся, которая отвечает их жизненным интересам и потребностям, оказывая сбалансированное воздействие на все сферы их личности.</a:t>
            </a:r>
            <a:endParaRPr lang="ru-RU" dirty="0"/>
          </a:p>
          <a:p>
            <a:r>
              <a:rPr lang="ru-RU" dirty="0"/>
              <a:t>Системно-</a:t>
            </a:r>
            <a:r>
              <a:rPr lang="ru-RU" dirty="0" err="1"/>
              <a:t>деятельностный</a:t>
            </a:r>
            <a:r>
              <a:rPr lang="ru-RU" dirty="0"/>
              <a:t> подход как определяющее, стратегически значимое методологическое основание подготовки социально-педагогических кадров в вузе предполагает системную организацию целостного образовательного процесса как единства разных видов деятельности студентов (учебного, учебно-профессионального, научно-исследовательского, </a:t>
            </a:r>
            <a:r>
              <a:rPr lang="ru-RU" dirty="0" err="1"/>
              <a:t>внеучебного</a:t>
            </a:r>
            <a:r>
              <a:rPr lang="ru-RU" dirty="0"/>
              <a:t>, социокультурного и др.), целенаправленно организованных и скоординированных для достижения главной образовательной цели - формирования социально-профессионально-личностной готовности студентов к будущей профессиональной деятельности. В частности, в рамках стратегии «образование для успеха» данный подход позволяет сформировать у обучающихся восприятие осваиваемой профессиональной деятельности как средства достижения жизненного успеха, личностной самореализации.</a:t>
            </a:r>
            <a:endParaRPr lang="ru-RU" dirty="0"/>
          </a:p>
          <a:p>
            <a:pPr fontAlgn="base"/>
            <a:r>
              <a:rPr lang="ru-RU" b="1" i="1" dirty="0"/>
              <a:t>Педагогический коллектив филиала №5 нацелен</a:t>
            </a:r>
            <a:r>
              <a:rPr lang="ru-RU" dirty="0"/>
              <a:t> не только  на изложение готовых знаний и контроль за их воспроизведением. Наша задача сегодня - помочь обучающимся в самостоятельном овладении  знаниями в процессе активной познавательной деятельности. В основе всех активных методов обучения лежит диалог, как между преподавателем и обучающимися, так и между самими обучающимися. В процессе диалога мы стараемся развить коммуникативные способности, умение решать проблемы коллективно. </a:t>
            </a:r>
          </a:p>
          <a:p>
            <a:pPr fontAlgn="base"/>
            <a:r>
              <a:rPr lang="ru-RU" dirty="0"/>
              <a:t>Активные методы обучения направлены на привлечение обучающихся  к самостоятельной познавательной деятельности, вызывают личностный интерес к решению различных познавательных задач, обеспечивают возможность применения обучающимися полученных знаний на практике. </a:t>
            </a:r>
          </a:p>
          <a:p>
            <a:endParaRPr lang="ru-RU" dirty="0" smtClean="0"/>
          </a:p>
          <a:p>
            <a:endParaRPr lang="ru-RU" dirty="0"/>
          </a:p>
          <a:p>
            <a:pPr marL="0" indent="0" algn="ctr">
              <a:buNone/>
            </a:pPr>
            <a:r>
              <a:rPr lang="ru-RU" sz="3400" b="1" i="1" dirty="0" smtClean="0">
                <a:solidFill>
                  <a:schemeClr val="accent5">
                    <a:lumMod val="50000"/>
                  </a:schemeClr>
                </a:solidFill>
              </a:rPr>
              <a:t>СПАСИБО ЗА ВНИМАНИЕ</a:t>
            </a:r>
            <a:endParaRPr lang="ru-RU" sz="3400" b="1" i="1" dirty="0">
              <a:solidFill>
                <a:schemeClr val="accent5">
                  <a:lumMod val="50000"/>
                </a:schemeClr>
              </a:solidFill>
            </a:endParaRPr>
          </a:p>
        </p:txBody>
      </p:sp>
    </p:spTree>
    <p:extLst>
      <p:ext uri="{BB962C8B-B14F-4D97-AF65-F5344CB8AC3E}">
        <p14:creationId xmlns:p14="http://schemas.microsoft.com/office/powerpoint/2010/main" val="17250564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87924" y="692696"/>
            <a:ext cx="1368152" cy="276640"/>
          </a:xfrm>
        </p:spPr>
        <p:txBody>
          <a:bodyPr>
            <a:normAutofit fontScale="90000"/>
          </a:bodyPr>
          <a:lstStyle/>
          <a:p>
            <a:r>
              <a:rPr lang="ru-RU" sz="2000" b="1" dirty="0" smtClean="0">
                <a:latin typeface="Times New Roman" panose="02020603050405020304" pitchFamily="18" charset="0"/>
                <a:cs typeface="Times New Roman" panose="02020603050405020304" pitchFamily="18" charset="0"/>
              </a:rPr>
              <a:t>ВВЕДЕНИЕ</a:t>
            </a:r>
            <a:endParaRPr lang="ru-RU" sz="2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196752"/>
            <a:ext cx="8229600" cy="5127848"/>
          </a:xfrm>
        </p:spPr>
        <p:txBody>
          <a:bodyPr>
            <a:normAutofit fontScale="55000" lnSpcReduction="20000"/>
          </a:bodyPr>
          <a:lstStyle/>
          <a:p>
            <a:r>
              <a:rPr lang="ru-RU" dirty="0"/>
              <a:t>Термин </a:t>
            </a:r>
            <a:r>
              <a:rPr lang="ru-RU" b="1" i="1" dirty="0"/>
              <a:t>«системно-</a:t>
            </a:r>
            <a:r>
              <a:rPr lang="ru-RU" b="1" i="1" dirty="0" err="1"/>
              <a:t>деятельностный</a:t>
            </a:r>
            <a:r>
              <a:rPr lang="ru-RU" b="1" i="1" dirty="0"/>
              <a:t> подход»</a:t>
            </a:r>
            <a:r>
              <a:rPr lang="ru-RU" dirty="0"/>
              <a:t> применим к любой теории или системе обучения. В любом типе обучения выделяются определённые деятельности, и эти деятельности, как правило, задаются, организуются и реализуются с помощью той или иной системы.</a:t>
            </a:r>
            <a:endParaRPr lang="ru-RU" dirty="0"/>
          </a:p>
          <a:p>
            <a:r>
              <a:rPr lang="ru-RU" b="1" i="1" dirty="0"/>
              <a:t>Деятельность</a:t>
            </a:r>
            <a:r>
              <a:rPr lang="ru-RU" dirty="0"/>
              <a:t> - специфически человеческая форма активного отношения к окружающему миру, содержание которой составляет его целесообразное изменение и преобразование.</a:t>
            </a:r>
            <a:endParaRPr lang="ru-RU" dirty="0"/>
          </a:p>
          <a:p>
            <a:r>
              <a:rPr lang="ru-RU" dirty="0"/>
              <a:t>Основным элементом системы профессиональной деятельности педагога является образовательная деятельность, а ее ведущей организационной формой – урок. В условиях реализации федерального государственного образовательного стандарта основного общего образования, урок строится на основе решения учебно-познавательных и учебно-практических задач, которые осваивают обучающиеся в ходе обучения, особо выделяя среди них те, которые выносятся на итоговую оценку, в том числе государственную итоговую аттестацию выпускников. </a:t>
            </a:r>
            <a:endParaRPr lang="ru-RU" dirty="0"/>
          </a:p>
          <a:p>
            <a:r>
              <a:rPr lang="ru-RU" dirty="0"/>
              <a:t>Система требований к результатам обучения, система учебных действий описывает и устанавливает обобщенные классы задач (учебно-познавательных и учебно-практических задач), предъявляемых обучающимся. Функции учебно-познавательных и учебно-практических задач многообразны – они позволяют обучающимся применять знания, формировать опыт творческого мышления и т.д. Соответственно, они применяются в различных звеньях учебного процесса – при постановке цели, изучении нового материала, его закреплении и для домашних заданий. </a:t>
            </a:r>
            <a:endParaRPr lang="ru-RU" dirty="0"/>
          </a:p>
          <a:p>
            <a:r>
              <a:rPr lang="ru-RU" b="1" i="1" dirty="0"/>
              <a:t>Основным целевым ориентиром</a:t>
            </a:r>
            <a:r>
              <a:rPr lang="ru-RU" dirty="0"/>
              <a:t> является способность обучающихся решать учебно-практические и учебно-познавательные задачи, что означает не только и не столько усвоение определенного объема знаний, сколько формирование у обучающихся различных способов деятельности с позиции ее субъекта. </a:t>
            </a:r>
            <a:endParaRPr lang="ru-RU" dirty="0"/>
          </a:p>
          <a:p>
            <a:r>
              <a:rPr lang="ru-RU" dirty="0"/>
              <a:t>Последовательная реализация системно-</a:t>
            </a:r>
            <a:r>
              <a:rPr lang="ru-RU" dirty="0" err="1"/>
              <a:t>деятельностного</a:t>
            </a:r>
            <a:r>
              <a:rPr lang="ru-RU" dirty="0"/>
              <a:t> подхода позволяет повысить эффективность образования. </a:t>
            </a:r>
            <a:endParaRPr lang="ru-RU" dirty="0"/>
          </a:p>
          <a:p>
            <a:endParaRPr lang="ru-RU" dirty="0"/>
          </a:p>
        </p:txBody>
      </p:sp>
    </p:spTree>
    <p:extLst>
      <p:ext uri="{BB962C8B-B14F-4D97-AF65-F5344CB8AC3E}">
        <p14:creationId xmlns:p14="http://schemas.microsoft.com/office/powerpoint/2010/main" val="41788775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080120"/>
          </a:xfrm>
        </p:spPr>
        <p:txBody>
          <a:bodyPr>
            <a:normAutofit fontScale="90000"/>
          </a:bodyPr>
          <a:lstStyle/>
          <a:p>
            <a:pPr algn="ctr"/>
            <a:r>
              <a:rPr lang="ru-RU" sz="2200" b="1" dirty="0">
                <a:latin typeface="Times New Roman" panose="02020603050405020304" pitchFamily="18" charset="0"/>
                <a:cs typeface="Times New Roman" panose="02020603050405020304" pitchFamily="18" charset="0"/>
              </a:rPr>
              <a:t>СУЩНОСТЬ ДЕЯТЕЛЬНОСТНОГО ПОДХОДА</a:t>
            </a:r>
            <a:r>
              <a:rPr lang="ru-RU" dirty="0"/>
              <a:t/>
            </a:r>
            <a:br>
              <a:rPr lang="ru-RU" dirty="0"/>
            </a:br>
            <a:endParaRPr lang="ru-RU" dirty="0"/>
          </a:p>
        </p:txBody>
      </p:sp>
      <p:sp>
        <p:nvSpPr>
          <p:cNvPr id="3" name="Объект 2"/>
          <p:cNvSpPr>
            <a:spLocks noGrp="1"/>
          </p:cNvSpPr>
          <p:nvPr>
            <p:ph idx="1"/>
          </p:nvPr>
        </p:nvSpPr>
        <p:spPr>
          <a:xfrm>
            <a:off x="457200" y="908720"/>
            <a:ext cx="8229600" cy="5415880"/>
          </a:xfrm>
        </p:spPr>
        <p:txBody>
          <a:bodyPr>
            <a:normAutofit fontScale="55000" lnSpcReduction="20000"/>
          </a:bodyPr>
          <a:lstStyle/>
          <a:p>
            <a:r>
              <a:rPr lang="ru-RU" b="1" i="1" dirty="0"/>
              <a:t>Сущность </a:t>
            </a:r>
            <a:r>
              <a:rPr lang="ru-RU" b="1" i="1" dirty="0" err="1"/>
              <a:t>деятельностного</a:t>
            </a:r>
            <a:r>
              <a:rPr lang="ru-RU" b="1" i="1" dirty="0"/>
              <a:t> подхода</a:t>
            </a:r>
            <a:r>
              <a:rPr lang="ru-RU" dirty="0"/>
              <a:t> в обучении выражается в том, что содержание обучения есть деятельность в связи с решением проблемы и деятельность коммуникации как овладение социальной нормой, т.е. учебный процесс представляет собой взаимодействие, процесс решения проблемных (коммуникативных) задач. Взаимодействие при этом есть способ бытия.</a:t>
            </a:r>
            <a:endParaRPr lang="ru-RU" dirty="0"/>
          </a:p>
          <a:p>
            <a:r>
              <a:rPr lang="ru-RU" dirty="0"/>
              <a:t>Для организации учебной деятельности </a:t>
            </a:r>
            <a:r>
              <a:rPr lang="ru-RU" b="1" i="1" dirty="0"/>
              <a:t>наибольший интерес</a:t>
            </a:r>
            <a:r>
              <a:rPr lang="ru-RU" dirty="0"/>
              <a:t> представляют задачи интеллектуально познавательного плана, которые осознаются самими </a:t>
            </a:r>
            <a:r>
              <a:rPr lang="ru-RU" dirty="0" err="1"/>
              <a:t>обучащимися</a:t>
            </a:r>
            <a:r>
              <a:rPr lang="ru-RU" dirty="0"/>
              <a:t> как жажда знаний, необходимость в усвоении способов действий, как стремление к расширению кругозора. </a:t>
            </a:r>
            <a:endParaRPr lang="ru-RU" dirty="0"/>
          </a:p>
          <a:p>
            <a:r>
              <a:rPr lang="ru-RU" b="1" i="1" dirty="0"/>
              <a:t>Под системно–</a:t>
            </a:r>
            <a:r>
              <a:rPr lang="ru-RU" b="1" i="1" dirty="0" err="1"/>
              <a:t>деятельностным</a:t>
            </a:r>
            <a:r>
              <a:rPr lang="ru-RU" b="1" i="1" dirty="0"/>
              <a:t> подходом</a:t>
            </a:r>
            <a:r>
              <a:rPr lang="ru-RU" dirty="0"/>
              <a:t> понимают такой способ организации учебно-познавательной деятельности обучаемых, при котором они являются не пассивными «приёмниками» информации, а сами активно участвуют в учебном процессе. </a:t>
            </a:r>
            <a:endParaRPr lang="ru-RU" dirty="0"/>
          </a:p>
          <a:p>
            <a:r>
              <a:rPr lang="ru-RU" b="1" i="1" dirty="0"/>
              <a:t>Суть </a:t>
            </a:r>
            <a:r>
              <a:rPr lang="ru-RU" b="1" i="1" dirty="0" err="1"/>
              <a:t>деятельностного</a:t>
            </a:r>
            <a:r>
              <a:rPr lang="ru-RU" b="1" i="1" dirty="0"/>
              <a:t> подхода в обучении состоит</a:t>
            </a:r>
            <a:r>
              <a:rPr lang="ru-RU" dirty="0"/>
              <a:t> в направлении «всех педагогических мер на организацию интенсивной, постоянно усложняющейся деятельности, ибо только через собственную деятельность человек усваивает науку и культуру, способы познания и преобразования мира, формирует и совершенствует личностные качества». </a:t>
            </a:r>
            <a:endParaRPr lang="ru-RU" dirty="0"/>
          </a:p>
          <a:p>
            <a:r>
              <a:rPr lang="ru-RU" dirty="0"/>
              <a:t>В деятельности, обучаемый осваивает новое и продвигается вперёд по пути своего развития. Он расширяет поле своих возможностей, он завязывает отношения, которые развиваются в процессе этой деятельности. Он пробует различные инструменты, которыми может впоследствии воспользоваться, расширяет свою познавательную сферу, приобретает новую пищу для мышления, осваивает некоторые социальные действия. Для обучающегося его деятельность есть не просто и не столько учебная. Это настоящая жизнедеятельность.</a:t>
            </a:r>
            <a:endParaRPr lang="ru-RU" dirty="0"/>
          </a:p>
          <a:p>
            <a:r>
              <a:rPr lang="ru-RU" dirty="0"/>
              <a:t>На мой взгляд, традиционная подготовка, ориентированная на формирование знаний, умений и навыков, все больше нуждается в современных методах предоставления информации. Для этого в филиале №5 применяются новые педагогические инновации, такие как подача информации с помощью наглядных электронных ресурсов: учебных фильмов, презентаций, викторин, конкурсов, дней или недель предмета, тестирования. Инновации в образовательной деятельности – это использование новых знаний, приемов, подходов, технологий для получения результата.</a:t>
            </a:r>
          </a:p>
          <a:p>
            <a:endParaRPr lang="ru-RU" dirty="0"/>
          </a:p>
        </p:txBody>
      </p:sp>
    </p:spTree>
    <p:extLst>
      <p:ext uri="{BB962C8B-B14F-4D97-AF65-F5344CB8AC3E}">
        <p14:creationId xmlns:p14="http://schemas.microsoft.com/office/powerpoint/2010/main" val="16413768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919936"/>
          </a:xfrm>
        </p:spPr>
        <p:txBody>
          <a:bodyPr>
            <a:normAutofit fontScale="47500" lnSpcReduction="20000"/>
          </a:bodyPr>
          <a:lstStyle/>
          <a:p>
            <a:r>
              <a:rPr lang="ru-RU" dirty="0"/>
              <a:t>Инструментом педагога, позволяющим решить задачу по смене парадигмы образования с формирующей на развивающую, может стать </a:t>
            </a:r>
            <a:r>
              <a:rPr lang="ru-RU" dirty="0" err="1"/>
              <a:t>деятельностный</a:t>
            </a:r>
            <a:r>
              <a:rPr lang="ru-RU" dirty="0"/>
              <a:t> метод обучения. Реализация технологии </a:t>
            </a:r>
            <a:r>
              <a:rPr lang="ru-RU" dirty="0" err="1"/>
              <a:t>деятельностного</a:t>
            </a:r>
            <a:r>
              <a:rPr lang="ru-RU" dirty="0"/>
              <a:t> метода в практике преподавания </a:t>
            </a:r>
            <a:r>
              <a:rPr lang="ru-RU" b="1" dirty="0"/>
              <a:t>обеспечивается следующей</a:t>
            </a:r>
            <a:r>
              <a:rPr lang="ru-RU" dirty="0"/>
              <a:t> </a:t>
            </a:r>
            <a:r>
              <a:rPr lang="ru-RU" b="1" dirty="0"/>
              <a:t>системой дидактических принципов</a:t>
            </a:r>
            <a:r>
              <a:rPr lang="ru-RU" dirty="0"/>
              <a:t>: </a:t>
            </a:r>
            <a:endParaRPr lang="ru-RU" dirty="0"/>
          </a:p>
          <a:p>
            <a:r>
              <a:rPr lang="ru-RU" b="1" i="1" dirty="0"/>
              <a:t>Принцип деятельности</a:t>
            </a:r>
            <a:r>
              <a:rPr lang="ru-RU" dirty="0"/>
              <a:t> заключается в том, что обучаемый, получая знания не в готовом виде, а, добывая их сам, осознает при этом содержание и формы своей учебной деятельности, понимает и принимает систему ее норм, активно участвует в их совершенствовании, что способствует активному успешному формированию его общекультурных и </a:t>
            </a:r>
            <a:r>
              <a:rPr lang="ru-RU" dirty="0" err="1"/>
              <a:t>деятельностных</a:t>
            </a:r>
            <a:r>
              <a:rPr lang="ru-RU" dirty="0"/>
              <a:t> способностей, </a:t>
            </a:r>
            <a:r>
              <a:rPr lang="ru-RU" dirty="0" err="1"/>
              <a:t>общеучебных</a:t>
            </a:r>
            <a:r>
              <a:rPr lang="ru-RU" dirty="0"/>
              <a:t> умений. </a:t>
            </a:r>
            <a:endParaRPr lang="ru-RU" dirty="0"/>
          </a:p>
          <a:p>
            <a:r>
              <a:rPr lang="ru-RU" b="1" i="1" dirty="0"/>
              <a:t>Принцип непрерывности</a:t>
            </a:r>
            <a:r>
              <a:rPr lang="ru-RU" dirty="0"/>
              <a:t> – означает преемственность между всеми ступенями и этапами обучения на уровне технологии, содержания и методик с учетом психологических особенностей обучаемых. </a:t>
            </a:r>
            <a:endParaRPr lang="ru-RU" dirty="0"/>
          </a:p>
          <a:p>
            <a:r>
              <a:rPr lang="ru-RU" b="1" i="1" dirty="0"/>
              <a:t>Принцип целостности</a:t>
            </a:r>
            <a:r>
              <a:rPr lang="ru-RU" dirty="0"/>
              <a:t> – предполагает формирование обучаемыми обобщенного системного представления о мире (природе, обществе, самом себе, социокультурном мире и мире деятельности, о роли и месте каждой науки в системе наук). </a:t>
            </a:r>
            <a:endParaRPr lang="ru-RU" dirty="0"/>
          </a:p>
          <a:p>
            <a:r>
              <a:rPr lang="ru-RU" b="1" i="1" dirty="0"/>
              <a:t>Принцип минимакса</a:t>
            </a:r>
            <a:r>
              <a:rPr lang="ru-RU" dirty="0"/>
              <a:t> – заключается в следующем: учебное заведение предложить обучающемуся возможность освоения содержания образования на максимальном для него уровне и обеспечить при этом его усвоение на уровне социально безопасного минимума (государственного стандарта знаний). </a:t>
            </a:r>
            <a:endParaRPr lang="ru-RU" dirty="0"/>
          </a:p>
          <a:p>
            <a:r>
              <a:rPr lang="ru-RU" b="1" i="1" dirty="0"/>
              <a:t>Принцип психологической комфортности</a:t>
            </a:r>
            <a:r>
              <a:rPr lang="ru-RU" dirty="0"/>
              <a:t> – предполагает снятие всех </a:t>
            </a:r>
            <a:r>
              <a:rPr lang="ru-RU" dirty="0" err="1"/>
              <a:t>стрессообразующих</a:t>
            </a:r>
            <a:r>
              <a:rPr lang="ru-RU" dirty="0"/>
              <a:t> факторов учебного процесса, создание в учебном заведении доброжелательной атмосферы, ориентированной на реализацию идей педагогики сотрудничества, развитие диалоговых форм общения. </a:t>
            </a:r>
            <a:endParaRPr lang="ru-RU" dirty="0"/>
          </a:p>
          <a:p>
            <a:r>
              <a:rPr lang="ru-RU" b="1" i="1" dirty="0"/>
              <a:t>Принцип вариативности</a:t>
            </a:r>
            <a:r>
              <a:rPr lang="ru-RU" dirty="0"/>
              <a:t> – предполагает формирование </a:t>
            </a:r>
            <a:r>
              <a:rPr lang="ru-RU" dirty="0" err="1"/>
              <a:t>обучащимися</a:t>
            </a:r>
            <a:r>
              <a:rPr lang="ru-RU" dirty="0"/>
              <a:t> способностей к систематическому перебору вариантов и адекватному принятию решений в ситуациях выбора. </a:t>
            </a:r>
            <a:endParaRPr lang="ru-RU" dirty="0"/>
          </a:p>
          <a:p>
            <a:r>
              <a:rPr lang="ru-RU" b="1" i="1" dirty="0"/>
              <a:t>Принцип творчества</a:t>
            </a:r>
            <a:r>
              <a:rPr lang="ru-RU" dirty="0"/>
              <a:t> – означает максимальную ориентацию на творческое начало в образовательном процессе, приобретение учащимся собственного опыта творческой деятельности. </a:t>
            </a:r>
            <a:endParaRPr lang="ru-RU" dirty="0"/>
          </a:p>
          <a:p>
            <a:r>
              <a:rPr lang="ru-RU" dirty="0"/>
              <a:t>Системно-</a:t>
            </a:r>
            <a:r>
              <a:rPr lang="ru-RU" dirty="0" err="1"/>
              <a:t>деятельностный</a:t>
            </a:r>
            <a:r>
              <a:rPr lang="ru-RU" dirty="0"/>
              <a:t> подход нацелен на развитие личности, на формирование гражданской идентичности. Он подразумевает использование в следующих технологий:</a:t>
            </a:r>
            <a:endParaRPr lang="ru-RU" dirty="0"/>
          </a:p>
          <a:p>
            <a:r>
              <a:rPr lang="ru-RU" dirty="0"/>
              <a:t>- проблемно-диалогическая технология;</a:t>
            </a:r>
            <a:endParaRPr lang="ru-RU" dirty="0"/>
          </a:p>
          <a:p>
            <a:r>
              <a:rPr lang="ru-RU" dirty="0"/>
              <a:t>- технология оценивания;</a:t>
            </a:r>
            <a:endParaRPr lang="ru-RU" dirty="0"/>
          </a:p>
          <a:p>
            <a:r>
              <a:rPr lang="ru-RU" dirty="0"/>
              <a:t>- технология продуктивного чтения;</a:t>
            </a:r>
            <a:endParaRPr lang="ru-RU" dirty="0"/>
          </a:p>
          <a:p>
            <a:r>
              <a:rPr lang="ru-RU" dirty="0"/>
              <a:t>- коллективные способы обучения (КСО);</a:t>
            </a:r>
            <a:endParaRPr lang="ru-RU" dirty="0"/>
          </a:p>
          <a:p>
            <a:r>
              <a:rPr lang="ru-RU" dirty="0"/>
              <a:t>- технология развития критического мышления;</a:t>
            </a:r>
            <a:endParaRPr lang="ru-RU" dirty="0"/>
          </a:p>
          <a:p>
            <a:r>
              <a:rPr lang="ru-RU" dirty="0"/>
              <a:t>- информационно-коммуникационные технологии;</a:t>
            </a:r>
            <a:endParaRPr lang="ru-RU" dirty="0"/>
          </a:p>
          <a:p>
            <a:r>
              <a:rPr lang="ru-RU" dirty="0"/>
              <a:t>- технология проектного обучения.</a:t>
            </a:r>
            <a:endParaRPr lang="ru-RU" dirty="0"/>
          </a:p>
          <a:p>
            <a:r>
              <a:rPr lang="ru-RU" dirty="0"/>
              <a:t>Любое обучение по своей сути есть создание условий для развития личности. </a:t>
            </a:r>
            <a:r>
              <a:rPr lang="ru-RU" b="1" i="1" dirty="0"/>
              <a:t>В своей работе я ставлю конкретные цели</a:t>
            </a:r>
            <a:r>
              <a:rPr lang="ru-RU" dirty="0"/>
              <a:t> – развитие индивидуальных способностей  обучающихся, стимулирование их активности, тем самым помогаю приблизить учебу к практике повседневной жизни, формированию не только знаний, умений и практического опыта, но и активной жизненной позиции.</a:t>
            </a:r>
          </a:p>
          <a:p>
            <a:endParaRPr lang="ru-RU" dirty="0"/>
          </a:p>
        </p:txBody>
      </p:sp>
    </p:spTree>
    <p:extLst>
      <p:ext uri="{BB962C8B-B14F-4D97-AF65-F5344CB8AC3E}">
        <p14:creationId xmlns:p14="http://schemas.microsoft.com/office/powerpoint/2010/main" val="36296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360040"/>
          </a:xfrm>
        </p:spPr>
        <p:txBody>
          <a:bodyPr>
            <a:normAutofit/>
          </a:bodyPr>
          <a:lstStyle/>
          <a:p>
            <a:pPr algn="ctr"/>
            <a:r>
              <a:rPr lang="ru-RU" sz="2000" b="1" dirty="0">
                <a:latin typeface="Times New Roman" panose="02020603050405020304" pitchFamily="18" charset="0"/>
                <a:cs typeface="Times New Roman" panose="02020603050405020304" pitchFamily="18" charset="0"/>
              </a:rPr>
              <a:t>СТРУКТУРА УЧЕБНОЙ ДЕЯТЕЛЬНОСТИ</a:t>
            </a:r>
            <a:endParaRPr lang="ru-RU" sz="2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980728"/>
            <a:ext cx="8229600" cy="5343872"/>
          </a:xfrm>
        </p:spPr>
        <p:txBody>
          <a:bodyPr>
            <a:normAutofit fontScale="40000" lnSpcReduction="20000"/>
          </a:bodyPr>
          <a:lstStyle/>
          <a:p>
            <a:r>
              <a:rPr lang="ru-RU" b="1" dirty="0"/>
              <a:t>Основным структурным компонентом учебной деятельности является</a:t>
            </a:r>
            <a:r>
              <a:rPr lang="ru-RU" dirty="0"/>
              <a:t> учебная задача - обобщенная цель деятельности, поставленная (сформулированная) перед </a:t>
            </a:r>
            <a:r>
              <a:rPr lang="ru-RU" dirty="0" err="1"/>
              <a:t>обучащимися</a:t>
            </a:r>
            <a:r>
              <a:rPr lang="ru-RU" dirty="0"/>
              <a:t> в виде учебного задания, выполняя которое учащиеся овладевают соответствующими знаниями и умениями, учатся учиться. Постановка учебной задачи составляет мотивационно-ориентировочное звено - первое звено учебной деятельности; осознание триады мотив-цель-результат является важной предпосылкой учебной деятельности. Вторым (центральным) ее звеном является исполнительское, то есть учебные действия по решению учебной задачи.</a:t>
            </a:r>
            <a:endParaRPr lang="ru-RU" dirty="0"/>
          </a:p>
          <a:p>
            <a:r>
              <a:rPr lang="ru-RU" dirty="0"/>
              <a:t>Формирование каждого приема учебной деятельности учащихся содержит ряд этапов: </a:t>
            </a:r>
            <a:endParaRPr lang="ru-RU" dirty="0"/>
          </a:p>
          <a:p>
            <a:r>
              <a:rPr lang="ru-RU" dirty="0"/>
              <a:t>- диагностика </a:t>
            </a:r>
            <a:r>
              <a:rPr lang="ru-RU" dirty="0" err="1"/>
              <a:t>сформированности</a:t>
            </a:r>
            <a:r>
              <a:rPr lang="ru-RU" dirty="0"/>
              <a:t> приема; </a:t>
            </a:r>
            <a:endParaRPr lang="ru-RU" dirty="0"/>
          </a:p>
          <a:p>
            <a:r>
              <a:rPr lang="ru-RU" dirty="0"/>
              <a:t>- постановка целей (усвоения способа деятельности); </a:t>
            </a:r>
            <a:endParaRPr lang="ru-RU" dirty="0"/>
          </a:p>
          <a:p>
            <a:r>
              <a:rPr lang="ru-RU" dirty="0"/>
              <a:t>- введение приема (инструктаж); </a:t>
            </a:r>
            <a:endParaRPr lang="ru-RU" dirty="0"/>
          </a:p>
          <a:p>
            <a:r>
              <a:rPr lang="ru-RU" dirty="0"/>
              <a:t>- отработка приема; </a:t>
            </a:r>
            <a:endParaRPr lang="ru-RU" dirty="0"/>
          </a:p>
          <a:p>
            <a:r>
              <a:rPr lang="ru-RU" dirty="0"/>
              <a:t>- оперативный контроль; </a:t>
            </a:r>
            <a:endParaRPr lang="ru-RU" dirty="0"/>
          </a:p>
          <a:p>
            <a:r>
              <a:rPr lang="ru-RU" dirty="0"/>
              <a:t>- применение приема в стандартных ситуациях; </a:t>
            </a:r>
            <a:endParaRPr lang="ru-RU" dirty="0"/>
          </a:p>
          <a:p>
            <a:r>
              <a:rPr lang="ru-RU" dirty="0"/>
              <a:t>- обобщение приема и обучение переносу; </a:t>
            </a:r>
            <a:endParaRPr lang="ru-RU" dirty="0"/>
          </a:p>
          <a:p>
            <a:r>
              <a:rPr lang="ru-RU" dirty="0"/>
              <a:t>- закрепление обобщенных приемов (в различных ситуациях); </a:t>
            </a:r>
            <a:endParaRPr lang="ru-RU" dirty="0"/>
          </a:p>
          <a:p>
            <a:r>
              <a:rPr lang="ru-RU" dirty="0"/>
              <a:t>- обучение нахождению новых приемов учебной деятельности. </a:t>
            </a:r>
            <a:endParaRPr lang="ru-RU" dirty="0"/>
          </a:p>
          <a:p>
            <a:r>
              <a:rPr lang="ru-RU" dirty="0"/>
              <a:t>Заключительным звеном учебной деятельности является контрольно-оценочное, основанное на определенных критериях усвоения знаний и способов деятельности.</a:t>
            </a:r>
            <a:endParaRPr lang="ru-RU" dirty="0"/>
          </a:p>
          <a:p>
            <a:r>
              <a:rPr lang="ru-RU" dirty="0"/>
              <a:t>Целостный процесс формирования учебной деятельности означает также и формирование у человека готовности к деятельности. Различные трактовки понятия «готовность к деятельности» обусловлены спецификой структуры деятельности. Так, готовность к деятельности рассматривается как пусковое качество, позволяющее личности соединиться с процессом деятельности, так как его наличие задает определенное состояние человека к выполнению внутренних и внешних действий.</a:t>
            </a:r>
            <a:endParaRPr lang="ru-RU" dirty="0"/>
          </a:p>
          <a:p>
            <a:r>
              <a:rPr lang="ru-RU" dirty="0"/>
              <a:t>Китайская мудрость гласит: «Я слышу – я забываю, я вижу – я запоминаю, я делаю – я усваиваю». В системно-</a:t>
            </a:r>
            <a:r>
              <a:rPr lang="ru-RU" dirty="0" err="1"/>
              <a:t>деятельностном</a:t>
            </a:r>
            <a:r>
              <a:rPr lang="ru-RU" dirty="0"/>
              <a:t> подходе категория «деятельности» занимает одно из ключевых мест, а деятельность сама рассматривается как своего рода система.</a:t>
            </a:r>
            <a:endParaRPr lang="ru-RU" dirty="0"/>
          </a:p>
          <a:p>
            <a:r>
              <a:rPr lang="ru-RU" dirty="0"/>
              <a:t>Для того, чтобы знания учащихся были результатом их собственных поисков, необходимо организовать эти поиски, управлять </a:t>
            </a:r>
            <a:r>
              <a:rPr lang="ru-RU" dirty="0" err="1"/>
              <a:t>обучащими</a:t>
            </a:r>
            <a:r>
              <a:rPr lang="ru-RU" dirty="0"/>
              <a:t>,  развивать их познавательную деятельность.</a:t>
            </a:r>
            <a:endParaRPr lang="ru-RU" dirty="0"/>
          </a:p>
          <a:p>
            <a:r>
              <a:rPr lang="ru-RU" dirty="0"/>
              <a:t>Основной целью модульного обучения является активизация самостоятельной работы учащихся на протяжении всего периода обучения.       Реализация данной цели позволяет: повысить мотивацию изучения предмета, повысить качество знаний, повысить уровень образовательного процесса в целом.</a:t>
            </a:r>
          </a:p>
          <a:p>
            <a:r>
              <a:rPr lang="ru-RU" dirty="0"/>
              <a:t>Данная технология  обучения делает акцент на овладение обучающимися ключевыми компетенциями - ценностно-смысловой, учебно-познавательной, информационной, коммуникативной. Данные компетенции  необходимы в освоении любой профессии и при получении дальнейшего образования.</a:t>
            </a:r>
          </a:p>
          <a:p>
            <a:r>
              <a:rPr lang="ru-RU" dirty="0"/>
              <a:t>          </a:t>
            </a:r>
            <a:r>
              <a:rPr lang="ru-RU" b="1" i="1" dirty="0"/>
              <a:t>Я, на своих учебных занятиях использую данную технологию</a:t>
            </a:r>
            <a:r>
              <a:rPr lang="ru-RU" dirty="0"/>
              <a:t> для изучения важного и сложного материала или в заключительном занятии по определенной теме. Об особенностях ее применения в своей практической деятельности</a:t>
            </a:r>
          </a:p>
          <a:p>
            <a:endParaRPr lang="ru-RU" dirty="0"/>
          </a:p>
        </p:txBody>
      </p:sp>
    </p:spTree>
    <p:extLst>
      <p:ext uri="{BB962C8B-B14F-4D97-AF65-F5344CB8AC3E}">
        <p14:creationId xmlns:p14="http://schemas.microsoft.com/office/powerpoint/2010/main" val="6515445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1008112"/>
          </a:xfrm>
        </p:spPr>
        <p:txBody>
          <a:bodyPr>
            <a:normAutofit fontScale="90000"/>
          </a:bodyPr>
          <a:lstStyle/>
          <a:p>
            <a:pPr algn="ctr"/>
            <a:r>
              <a:rPr lang="ru-RU" sz="2200" b="1" dirty="0">
                <a:latin typeface="Times New Roman" panose="02020603050405020304" pitchFamily="18" charset="0"/>
                <a:cs typeface="Times New Roman" panose="02020603050405020304" pitchFamily="18" charset="0"/>
              </a:rPr>
              <a:t>ПРИМЕНЕНИЕ СИСТЕМНО-ДЕЯТЕЛЬСТНОГО ПОДХОДА</a:t>
            </a:r>
            <a:r>
              <a:rPr lang="ru-RU" dirty="0"/>
              <a:t/>
            </a:r>
            <a:br>
              <a:rPr lang="ru-RU" dirty="0"/>
            </a:br>
            <a:endParaRPr lang="ru-RU" dirty="0"/>
          </a:p>
        </p:txBody>
      </p:sp>
      <p:sp>
        <p:nvSpPr>
          <p:cNvPr id="3" name="Объект 2"/>
          <p:cNvSpPr>
            <a:spLocks noGrp="1"/>
          </p:cNvSpPr>
          <p:nvPr>
            <p:ph idx="1"/>
          </p:nvPr>
        </p:nvSpPr>
        <p:spPr>
          <a:xfrm>
            <a:off x="457200" y="908720"/>
            <a:ext cx="8229600" cy="5415880"/>
          </a:xfrm>
        </p:spPr>
        <p:txBody>
          <a:bodyPr>
            <a:normAutofit fontScale="25000" lnSpcReduction="20000"/>
          </a:bodyPr>
          <a:lstStyle/>
          <a:p>
            <a:r>
              <a:rPr lang="ru-RU" sz="4000" dirty="0"/>
              <a:t>Системно-</a:t>
            </a:r>
            <a:r>
              <a:rPr lang="ru-RU" sz="4000" dirty="0" err="1"/>
              <a:t>деятельностный</a:t>
            </a:r>
            <a:r>
              <a:rPr lang="ru-RU" sz="4000" dirty="0"/>
              <a:t> подход обеспечивает достижение планируемых результатов освоения основной образовательной программы и создает основу для самостоятельного эффективного усвоения обучающимися новых видов и способов деятельности. Основными результатами обучения и воспитания в новых образовательных Стандартах </a:t>
            </a:r>
            <a:r>
              <a:rPr lang="ru-RU" sz="4000" dirty="0" err="1"/>
              <a:t>деятельностный</a:t>
            </a:r>
            <a:r>
              <a:rPr lang="ru-RU" sz="4000" dirty="0"/>
              <a:t> подход позволяет выделить личностное, познавательное, коммуникативное, социальное развитие обучающихся.</a:t>
            </a:r>
            <a:endParaRPr lang="ru-RU" sz="4000" dirty="0"/>
          </a:p>
          <a:p>
            <a:r>
              <a:rPr lang="ru-RU" sz="4000" b="1" dirty="0"/>
              <a:t>Преимуществом данного подхода является</a:t>
            </a:r>
            <a:r>
              <a:rPr lang="ru-RU" sz="4000" dirty="0"/>
              <a:t> то, что он органично сочетается с различными современными образовательными технологиями. В связи с этим, педагогам необходимо овладевать педагогическими технологиями проблемного, проектного обучения, технологией учения на основе «учебных ситуаций», на основе уровневой дифференциации, проблемно-диалогической технологией, игровыми технологиями (деловые, ретроспективные игры, интеллектуальные турниры), технологией критического мышления, технологией «Дебаты», технологией исследовательской и проектной деятельности и др. Возможности этих технологий могут быть существенно усилены при одновременном использовании информационных и коммуникационных технологий обучения. Все они также способствуют формированию у обучающихся универсальных учебных действий.</a:t>
            </a:r>
            <a:endParaRPr lang="ru-RU" sz="4000" dirty="0"/>
          </a:p>
          <a:p>
            <a:r>
              <a:rPr lang="ru-RU" sz="4000" dirty="0"/>
              <a:t>Правильный выбор технологий обучения обусловлен стратегиями формирования и развития образования. Стратегия развития предполагает раскрытие потенциала обучаемого как личности в процессе обучения, развития заложенных в нем возможностей.</a:t>
            </a:r>
            <a:endParaRPr lang="ru-RU" sz="4000" dirty="0"/>
          </a:p>
          <a:p>
            <a:r>
              <a:rPr lang="ru-RU" sz="4000" dirty="0"/>
              <a:t>На технологическом уровне происходит включение учащихся в самостоятельную учебно-познавательную деятельность. Педагог организует «открытие» нового знания самими обучаемыми. С его участием реализуется система дидактических принципов и целостная структура учебной деятельности. В творческом процессе развиваются не только психологические характеристики личности обучаемых, но и их </a:t>
            </a:r>
            <a:r>
              <a:rPr lang="ru-RU" sz="4000" dirty="0" err="1"/>
              <a:t>деятельностные</a:t>
            </a:r>
            <a:r>
              <a:rPr lang="ru-RU" sz="4000" dirty="0"/>
              <a:t> качества, которые во многом определяют успешность самореализации ученика: это умение ставить перед собой цели и самостоятельно находить пути их достижения, умение планировать и организовывать свою деятельность, адекватно оценивать и корректировать её результаты, умение работать в команде и вырабатывать согласованные решения, обосновывать свою позицию и понимать позицию других.</a:t>
            </a:r>
            <a:endParaRPr lang="ru-RU" sz="4000" dirty="0"/>
          </a:p>
          <a:p>
            <a:r>
              <a:rPr lang="ru-RU" sz="4000" dirty="0"/>
              <a:t>Технология </a:t>
            </a:r>
            <a:r>
              <a:rPr lang="ru-RU" sz="4000" dirty="0" err="1"/>
              <a:t>деятельностного</a:t>
            </a:r>
            <a:r>
              <a:rPr lang="ru-RU" sz="4000" dirty="0"/>
              <a:t> метода носит интегративный характер: не отрицает традиционную дидактику, а напротив, развивает её в соответствии современных образовательных целей. </a:t>
            </a:r>
            <a:endParaRPr lang="ru-RU" sz="4000" dirty="0"/>
          </a:p>
          <a:p>
            <a:r>
              <a:rPr lang="ru-RU" sz="4000" dirty="0"/>
              <a:t>Педагогический коллектив филиала №5 ведёт поиск и отбор дополнительной информации для обучения с использованием Интернет-ресурсов;  участвует в работе сетевых объединений преподавателей, Интернет-конференциях с целью повышения своего профессионального уровня;  создает учебные пособия и материалы на электронных носителях с использованием стандартных приложений и инструментальных средств;  применяет готовые мультимедийные разработки в образовательных и воспитательных целях. </a:t>
            </a:r>
          </a:p>
          <a:p>
            <a:r>
              <a:rPr lang="ru-RU" sz="4000" b="1" i="1" dirty="0"/>
              <a:t> «Если ученик в школе не научился сам ничего творить, то в жизни он всегда будет только подражать, копировать, так как мало таких, которые бы, научившись копировать, умели сделать самостоятельное приложение этих сведений».</a:t>
            </a:r>
            <a:endParaRPr lang="ru-RU" sz="4000" dirty="0"/>
          </a:p>
          <a:p>
            <a:pPr algn="r"/>
            <a:r>
              <a:rPr lang="ru-RU" sz="4000" dirty="0"/>
              <a:t>Л.Н. </a:t>
            </a:r>
            <a:r>
              <a:rPr lang="ru-RU" sz="4000" dirty="0" smtClean="0"/>
              <a:t>Толстой</a:t>
            </a:r>
          </a:p>
          <a:p>
            <a:r>
              <a:rPr lang="ru-RU" sz="4000" dirty="0"/>
              <a:t>Каждый раз, составляя проект очередного урока, мы задаем себе одни и те же вопросы:</a:t>
            </a:r>
            <a:endParaRPr lang="ru-RU" sz="4000" dirty="0"/>
          </a:p>
          <a:p>
            <a:r>
              <a:rPr lang="ru-RU" sz="4000" dirty="0"/>
              <a:t>А) как сформулировать цели урока и обеспечить их достижение;</a:t>
            </a:r>
            <a:endParaRPr lang="ru-RU" sz="4000" dirty="0"/>
          </a:p>
          <a:p>
            <a:r>
              <a:rPr lang="ru-RU" sz="4000" dirty="0"/>
              <a:t>Б) какой учебный материал подобрать и какой дидактической обработке его подвергнуть;</a:t>
            </a:r>
            <a:endParaRPr lang="ru-RU" sz="4000" dirty="0"/>
          </a:p>
          <a:p>
            <a:r>
              <a:rPr lang="ru-RU" sz="4000" dirty="0"/>
              <a:t>В) какие методы и средства обучения выбрать;</a:t>
            </a:r>
            <a:endParaRPr lang="ru-RU" sz="4000" dirty="0"/>
          </a:p>
          <a:p>
            <a:r>
              <a:rPr lang="ru-RU" sz="4000" dirty="0"/>
              <a:t>Г) как организовать собственную деятельность и деятельность учеников;</a:t>
            </a:r>
            <a:endParaRPr lang="ru-RU" sz="4000" dirty="0"/>
          </a:p>
          <a:p>
            <a:r>
              <a:rPr lang="ru-RU" sz="4000" dirty="0"/>
              <a:t>Д) как сделать, чтобы взаимодействие всех компонентов привело к системе знаний, умений и навыков</a:t>
            </a:r>
            <a:r>
              <a:rPr lang="ru-RU" sz="4000" dirty="0" smtClean="0"/>
              <a:t>.</a:t>
            </a:r>
          </a:p>
          <a:p>
            <a:r>
              <a:rPr lang="ru-RU" sz="4000" dirty="0"/>
              <a:t>Многое зависит от таланта и мастерства учителя, его умение организовать «поиски» на уроке, умение управлять, и не натаскивать.</a:t>
            </a:r>
            <a:endParaRPr lang="ru-RU" sz="4000" dirty="0"/>
          </a:p>
          <a:p>
            <a:r>
              <a:rPr lang="ru-RU" sz="4000" b="1" i="1" dirty="0"/>
              <a:t>Поэтому педагогический состав нашего филиала  стремится овладевать педагогическими технологиями, с помощью которых можно реализовать новые требования.</a:t>
            </a:r>
            <a:endParaRPr lang="ru-RU" sz="4000" dirty="0"/>
          </a:p>
          <a:p>
            <a:pPr marL="0" indent="0">
              <a:buNone/>
            </a:pPr>
            <a:endParaRPr lang="ru-RU" dirty="0"/>
          </a:p>
          <a:p>
            <a:endParaRPr lang="ru-RU" dirty="0"/>
          </a:p>
        </p:txBody>
      </p:sp>
    </p:spTree>
    <p:extLst>
      <p:ext uri="{BB962C8B-B14F-4D97-AF65-F5344CB8AC3E}">
        <p14:creationId xmlns:p14="http://schemas.microsoft.com/office/powerpoint/2010/main" val="41590259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936104"/>
          </a:xfrm>
        </p:spPr>
        <p:txBody>
          <a:bodyPr>
            <a:normAutofit fontScale="90000"/>
          </a:bodyPr>
          <a:lstStyle/>
          <a:p>
            <a:pPr algn="ctr"/>
            <a:r>
              <a:rPr lang="ru-RU" sz="2000" b="1" dirty="0">
                <a:latin typeface="Times New Roman" panose="02020603050405020304" pitchFamily="18" charset="0"/>
                <a:cs typeface="Times New Roman" panose="02020603050405020304" pitchFamily="18" charset="0"/>
              </a:rPr>
              <a:t>ПЕДАГОГИЧЕСКОЕ ТВОРЧЕСТВО</a:t>
            </a:r>
            <a:r>
              <a:rPr lang="ru-RU" dirty="0"/>
              <a:t/>
            </a:r>
            <a:br>
              <a:rPr lang="ru-RU" dirty="0"/>
            </a:br>
            <a:endParaRPr lang="ru-RU" dirty="0"/>
          </a:p>
        </p:txBody>
      </p:sp>
      <p:sp>
        <p:nvSpPr>
          <p:cNvPr id="3" name="Объект 2"/>
          <p:cNvSpPr>
            <a:spLocks noGrp="1"/>
          </p:cNvSpPr>
          <p:nvPr>
            <p:ph idx="1"/>
          </p:nvPr>
        </p:nvSpPr>
        <p:spPr>
          <a:xfrm>
            <a:off x="457200" y="836712"/>
            <a:ext cx="8229600" cy="5487888"/>
          </a:xfrm>
        </p:spPr>
        <p:txBody>
          <a:bodyPr>
            <a:normAutofit fontScale="92500" lnSpcReduction="20000"/>
          </a:bodyPr>
          <a:lstStyle/>
          <a:p>
            <a:r>
              <a:rPr lang="ru-RU" sz="2400" dirty="0"/>
              <a:t>Педагогическое творчество - это процесс решения педагогических задач в меняющихся условиях. Педагогическое творчество - это следствие мастерства. Творческие способности педагога формируются на базе накопленного им общественного опыта, педагогических и психологических знаний, позволяющих находить новые решения и методы, улучшать свои профессиональные навыки. Педагогическое творчество охватывает все стороны педагогической деятельности: планирование, организацию, осуществление и анализ результатов. </a:t>
            </a:r>
            <a:endParaRPr lang="ru-RU" sz="2400" dirty="0"/>
          </a:p>
          <a:p>
            <a:r>
              <a:rPr lang="ru-RU" sz="2400" dirty="0"/>
              <a:t>В творческой деятельности в целостности выражаются познавательная, эмоционально-волевая и мотивационно-</a:t>
            </a:r>
            <a:r>
              <a:rPr lang="ru-RU" sz="2400" dirty="0" err="1"/>
              <a:t>потребностная</a:t>
            </a:r>
            <a:r>
              <a:rPr lang="ru-RU" sz="2400" dirty="0"/>
              <a:t> составляющие личности. Чтобы обучиться творческой деятельности, необходимо присутствие устойчивой мыслительной активности и творческой познавательной мотивации у будущих учителей. В область проявления творчества педагога входит решение как педагогических задач, так и коммуникативных, которые служат фоном для педагогической деятельности.</a:t>
            </a:r>
            <a:endParaRPr lang="ru-RU" sz="2400" dirty="0"/>
          </a:p>
          <a:p>
            <a:endParaRPr lang="ru-RU" dirty="0"/>
          </a:p>
        </p:txBody>
      </p:sp>
    </p:spTree>
    <p:extLst>
      <p:ext uri="{BB962C8B-B14F-4D97-AF65-F5344CB8AC3E}">
        <p14:creationId xmlns:p14="http://schemas.microsoft.com/office/powerpoint/2010/main" val="39873873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1080120"/>
          </a:xfrm>
        </p:spPr>
        <p:txBody>
          <a:bodyPr>
            <a:normAutofit fontScale="90000"/>
          </a:bodyPr>
          <a:lstStyle/>
          <a:p>
            <a:pPr algn="ctr"/>
            <a:r>
              <a:rPr lang="ru-RU" sz="2200" b="1" dirty="0">
                <a:latin typeface="Times New Roman" panose="02020603050405020304" pitchFamily="18" charset="0"/>
                <a:cs typeface="Times New Roman" panose="02020603050405020304" pitchFamily="18" charset="0"/>
              </a:rPr>
              <a:t>ТВОРЧЕСКИЙ ПОТЕНЦИАЛ ЛИЧНОСТИ</a:t>
            </a:r>
            <a:r>
              <a:rPr lang="ru-RU" dirty="0"/>
              <a:t/>
            </a:r>
            <a:br>
              <a:rPr lang="ru-RU" dirty="0"/>
            </a:br>
            <a:endParaRPr lang="ru-RU" dirty="0"/>
          </a:p>
        </p:txBody>
      </p:sp>
      <p:sp>
        <p:nvSpPr>
          <p:cNvPr id="3" name="Объект 2"/>
          <p:cNvSpPr>
            <a:spLocks noGrp="1"/>
          </p:cNvSpPr>
          <p:nvPr>
            <p:ph idx="1"/>
          </p:nvPr>
        </p:nvSpPr>
        <p:spPr>
          <a:xfrm>
            <a:off x="457200" y="908720"/>
            <a:ext cx="8229600" cy="5415880"/>
          </a:xfrm>
        </p:spPr>
        <p:txBody>
          <a:bodyPr>
            <a:normAutofit fontScale="55000" lnSpcReduction="20000"/>
          </a:bodyPr>
          <a:lstStyle/>
          <a:p>
            <a:r>
              <a:rPr lang="ru-RU" dirty="0"/>
              <a:t>Каждый человек рождается с уникальными способностями, определенными склонностями к каким-то видам деятельности и талантам. Творческий потенциал личности есть в каждом, но не все стремятся на протяжении всей жизни его развивать. Творческое начало рождает в сознании человека воображение, фантазию. Это начало есть ничто иное, как стремление всегда развиваться, идти вперед, достигать совершенства. Развитие творческого потенциала личности способно привести к </a:t>
            </a:r>
            <a:r>
              <a:rPr lang="ru-RU" dirty="0" err="1"/>
              <a:t>гиперактивности</a:t>
            </a:r>
            <a:r>
              <a:rPr lang="ru-RU" dirty="0"/>
              <a:t> человеческого мозга, преобладания бессознательного над сознанием и вследствие сочетания креативности и интеллекта способно породить гениальность в человеке. Творческий потенциал личности является неким ядром его внутренних сил, помогающие ему </a:t>
            </a:r>
            <a:r>
              <a:rPr lang="ru-RU" dirty="0" err="1"/>
              <a:t>самореализоваться</a:t>
            </a:r>
            <a:r>
              <a:rPr lang="ru-RU" dirty="0"/>
              <a:t>.</a:t>
            </a:r>
            <a:endParaRPr lang="ru-RU" dirty="0"/>
          </a:p>
          <a:p>
            <a:r>
              <a:rPr lang="ru-RU" dirty="0"/>
              <a:t>Последние десятилетия для российского образования стали периодом кардинальных трансформаций. Если развитие предполагало сохранение прежнего качества системы образования при осуществлении ряда внутренних изменений на основе инноваций, то модернизация потребовала его глубокой содержательной трансформации. Сущность инновационной деятельности состоит в обеспечении возможности создания как новой продукции, удовлетворяющей растущие потребности общества, так и новых технологий в области не только производства товаров и услуг, но и культуры и образования, способствующих их развитию путем повышения качества.</a:t>
            </a:r>
            <a:endParaRPr lang="ru-RU" dirty="0"/>
          </a:p>
          <a:p>
            <a:r>
              <a:rPr lang="ru-RU" dirty="0"/>
              <a:t>Эффективность занятия зависит от деятельности педагога, который должен отдавать предпочтение методам и приемам, стимулирующим сложные познавательные процессы (анализ, обобщение, оценку явлений), способствовать самостоятельной деятельности учащихся, ориентированной на творчество; не давать готовую информацию, а предоставлять учащимся право самим формулировать понятия, правила, задания к упражнениям, вопросы; создавать доброжелательную творческую атмосферу партнерства и сотрудничества.</a:t>
            </a:r>
            <a:endParaRPr lang="ru-RU" dirty="0"/>
          </a:p>
          <a:p>
            <a:endParaRPr lang="ru-RU" dirty="0"/>
          </a:p>
        </p:txBody>
      </p:sp>
    </p:spTree>
    <p:extLst>
      <p:ext uri="{BB962C8B-B14F-4D97-AF65-F5344CB8AC3E}">
        <p14:creationId xmlns:p14="http://schemas.microsoft.com/office/powerpoint/2010/main" val="8493822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1008112"/>
          </a:xfrm>
        </p:spPr>
        <p:txBody>
          <a:bodyPr>
            <a:normAutofit fontScale="90000"/>
          </a:bodyPr>
          <a:lstStyle/>
          <a:p>
            <a:pPr algn="ctr"/>
            <a:r>
              <a:rPr lang="ru-RU" sz="2200" b="1" dirty="0">
                <a:latin typeface="Times New Roman" panose="02020603050405020304" pitchFamily="18" charset="0"/>
                <a:cs typeface="Times New Roman" panose="02020603050405020304" pitchFamily="18" charset="0"/>
              </a:rPr>
              <a:t>КУЛЬТУРА ПЕДАГОГА</a:t>
            </a:r>
            <a:r>
              <a:rPr lang="ru-RU" dirty="0"/>
              <a:t/>
            </a:r>
            <a:br>
              <a:rPr lang="ru-RU" dirty="0"/>
            </a:br>
            <a:endParaRPr lang="ru-RU" dirty="0"/>
          </a:p>
        </p:txBody>
      </p:sp>
      <p:sp>
        <p:nvSpPr>
          <p:cNvPr id="3" name="Объект 2"/>
          <p:cNvSpPr>
            <a:spLocks noGrp="1"/>
          </p:cNvSpPr>
          <p:nvPr>
            <p:ph idx="1"/>
          </p:nvPr>
        </p:nvSpPr>
        <p:spPr>
          <a:xfrm>
            <a:off x="457200" y="980728"/>
            <a:ext cx="8229600" cy="5343872"/>
          </a:xfrm>
        </p:spPr>
        <p:txBody>
          <a:bodyPr>
            <a:normAutofit fontScale="47500" lnSpcReduction="20000"/>
          </a:bodyPr>
          <a:lstStyle/>
          <a:p>
            <a:r>
              <a:rPr lang="ru-RU" b="1" i="1" dirty="0"/>
              <a:t>Культура педагога</a:t>
            </a:r>
            <a:r>
              <a:rPr lang="ru-RU" b="1" dirty="0"/>
              <a:t> - </a:t>
            </a:r>
            <a:r>
              <a:rPr lang="ru-RU" b="1" i="1" dirty="0"/>
              <a:t>условие успешной профессиональной деятельности</a:t>
            </a:r>
            <a:r>
              <a:rPr lang="ru-RU" b="1" dirty="0"/>
              <a:t>.</a:t>
            </a:r>
            <a:endParaRPr lang="ru-RU" dirty="0"/>
          </a:p>
          <a:p>
            <a:r>
              <a:rPr lang="ru-RU" dirty="0"/>
              <a:t>«Педагог - человек высокой культуры, ее носитель. К нему предъявляются высокие требования, так как именно он воспитывает культуру личности, создает культуру последующих поколений. С этих позиций воспитание следует рассматривать как способ приобщения человека к культуре».</a:t>
            </a:r>
            <a:endParaRPr lang="ru-RU" dirty="0"/>
          </a:p>
          <a:p>
            <a:r>
              <a:rPr lang="ru-RU" dirty="0"/>
              <a:t>В современном обществе проблемы образования становятся приоритетными и от их решения зависят перспективы развития общества и личности. Цель национального проекта «Образование», объявленного Президентом России - это достижение нового, более высокого качества образования, путем внедрения инновационных образовательных программ, повышения уровня профессиональной компетенции педагога. Время требует от нас мобильности, инициативы, желания учиться.</a:t>
            </a:r>
            <a:endParaRPr lang="ru-RU" dirty="0"/>
          </a:p>
          <a:p>
            <a:r>
              <a:rPr lang="ru-RU" dirty="0"/>
              <a:t>Современная педагогика провозглашает своей целью развитие личности обучающегося, и поскольку воспитать личность может только другая личность, то огромное значение приобретает </a:t>
            </a:r>
            <a:r>
              <a:rPr lang="ru-RU" b="1" dirty="0"/>
              <a:t>развитие личности педагога</a:t>
            </a:r>
            <a:r>
              <a:rPr lang="ru-RU" dirty="0"/>
              <a:t>.</a:t>
            </a:r>
            <a:endParaRPr lang="ru-RU" dirty="0"/>
          </a:p>
          <a:p>
            <a:r>
              <a:rPr lang="ru-RU" b="1" i="1" dirty="0"/>
              <a:t>«Учитель - это человек, который учится всю жизнь, только в этом случае он обретает право учить»</a:t>
            </a:r>
            <a:r>
              <a:rPr lang="ru-RU" dirty="0"/>
              <a:t> – писал В.М. </a:t>
            </a:r>
            <a:r>
              <a:rPr lang="ru-RU" dirty="0" err="1"/>
              <a:t>Лизинский</a:t>
            </a:r>
            <a:r>
              <a:rPr lang="ru-RU" dirty="0"/>
              <a:t>.</a:t>
            </a:r>
            <a:endParaRPr lang="ru-RU" dirty="0"/>
          </a:p>
          <a:p>
            <a:r>
              <a:rPr lang="ru-RU" b="1" dirty="0"/>
              <a:t>Педагогический профессионализм</a:t>
            </a:r>
            <a:r>
              <a:rPr lang="ru-RU" dirty="0"/>
              <a:t> определяется через понятие «педагогическое мастерство», которое несет большую смысловую нагрузку.</a:t>
            </a:r>
            <a:endParaRPr lang="ru-RU" dirty="0"/>
          </a:p>
          <a:p>
            <a:r>
              <a:rPr lang="ru-RU" b="1" i="1" dirty="0"/>
              <a:t> </a:t>
            </a:r>
            <a:endParaRPr lang="ru-RU" dirty="0"/>
          </a:p>
          <a:p>
            <a:r>
              <a:rPr lang="ru-RU" b="1" i="1" dirty="0"/>
              <a:t>«Мастерство - это то, чего можно добиться, и как могут быть известны мастер - токарь, прекрасный мастер - врач, так должен и может быть прекрасным мастером педагог»</a:t>
            </a:r>
            <a:endParaRPr lang="ru-RU" dirty="0"/>
          </a:p>
          <a:p>
            <a:r>
              <a:rPr lang="ru-RU" dirty="0"/>
              <a:t>А.С. Макаренко.</a:t>
            </a:r>
            <a:endParaRPr lang="ru-RU" dirty="0"/>
          </a:p>
          <a:p>
            <a:r>
              <a:rPr lang="ru-RU" dirty="0"/>
              <a:t> </a:t>
            </a:r>
            <a:endParaRPr lang="ru-RU" dirty="0"/>
          </a:p>
          <a:p>
            <a:r>
              <a:rPr lang="ru-RU" dirty="0"/>
              <a:t>Одним из важнейших критериев педагогического мастерства в современной педагогике считается </a:t>
            </a:r>
            <a:r>
              <a:rPr lang="ru-RU" b="1" dirty="0"/>
              <a:t>результативность работы педагога</a:t>
            </a:r>
            <a:r>
              <a:rPr lang="ru-RU" dirty="0"/>
              <a:t>, проявляющаяся в хорошей успеваемости, воспитанности школьников, т.е. педагог - мастер, если умеет учить всех без исключения детей. </a:t>
            </a:r>
            <a:r>
              <a:rPr lang="ru-RU" b="1" dirty="0"/>
              <a:t>Профессионализм педагога</a:t>
            </a:r>
            <a:r>
              <a:rPr lang="ru-RU" dirty="0"/>
              <a:t> наиболее ярко проявляется в хороших результатах тех учеников, которых принято </a:t>
            </a:r>
            <a:r>
              <a:rPr lang="ru-RU" b="1" dirty="0"/>
              <a:t>считать не желающими, не умеющими, не способными учиться.</a:t>
            </a:r>
            <a:endParaRPr lang="ru-RU" dirty="0"/>
          </a:p>
          <a:p>
            <a:r>
              <a:rPr lang="ru-RU" b="1" i="1" dirty="0"/>
              <a:t>Основная цель воспитательной деятельности нашего педагогического коллектива -</a:t>
            </a:r>
            <a:r>
              <a:rPr lang="ru-RU" dirty="0"/>
              <a:t> создание целостной системы содержания, форм и методов воспитания. Система воспитательной деятельности направлена на формирование профессионально-личностных качеств и способностей обучающихся, на создание условий для их развития, самореализации и самосовершенствования с установкой на будущую профессиональную деятельность, отрицательное отношения к «блатной романтике».  </a:t>
            </a:r>
          </a:p>
          <a:p>
            <a:endParaRPr lang="ru-RU" dirty="0"/>
          </a:p>
        </p:txBody>
      </p:sp>
    </p:spTree>
    <p:extLst>
      <p:ext uri="{BB962C8B-B14F-4D97-AF65-F5344CB8AC3E}">
        <p14:creationId xmlns:p14="http://schemas.microsoft.com/office/powerpoint/2010/main" val="3490654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TotalTime>
  <Words>2745</Words>
  <Application>Microsoft Office PowerPoint</Application>
  <PresentationFormat>Экран (4:3)</PresentationFormat>
  <Paragraphs>133</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Поток</vt:lpstr>
      <vt:lpstr>Презентация PowerPoint</vt:lpstr>
      <vt:lpstr>ВВЕДЕНИЕ</vt:lpstr>
      <vt:lpstr>СУЩНОСТЬ ДЕЯТЕЛЬНОСТНОГО ПОДХОДА </vt:lpstr>
      <vt:lpstr>Презентация PowerPoint</vt:lpstr>
      <vt:lpstr>СТРУКТУРА УЧЕБНОЙ ДЕЯТЕЛЬНОСТИ</vt:lpstr>
      <vt:lpstr>ПРИМЕНЕНИЕ СИСТЕМНО-ДЕЯТЕЛЬСТНОГО ПОДХОДА </vt:lpstr>
      <vt:lpstr>ПЕДАГОГИЧЕСКОЕ ТВОРЧЕСТВО </vt:lpstr>
      <vt:lpstr>ТВОРЧЕСКИЙ ПОТЕНЦИАЛ ЛИЧНОСТИ </vt:lpstr>
      <vt:lpstr>КУЛЬТУРА ПЕДАГОГА </vt:lpstr>
      <vt:lpstr>ПРОФЕССИОНАЛЬНО-ЛИЧНОСТНЫЕ КРИТЕРИИ  УСПЕШНОСТИ ПЕДАГОГА</vt:lpstr>
      <vt:lpstr>ЗАКЛЮЧЕНИЕ </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Сварщики</dc:creator>
  <cp:lastModifiedBy>Сварщики</cp:lastModifiedBy>
  <cp:revision>2</cp:revision>
  <dcterms:created xsi:type="dcterms:W3CDTF">2022-05-18T09:16:10Z</dcterms:created>
  <dcterms:modified xsi:type="dcterms:W3CDTF">2022-05-18T09:34:52Z</dcterms:modified>
</cp:coreProperties>
</file>