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35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00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2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65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39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890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3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236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88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87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7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ED994-DEBC-4771-93CB-78F161CEBCB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F89E3-7EBC-40BD-A259-9ADA0DB91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151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4.jpe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983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DCCC8"/>
              </a:clrFrom>
              <a:clrTo>
                <a:srgbClr val="FDCCC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96952"/>
            <a:ext cx="6931471" cy="35760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800000"/>
                </a:solidFill>
                <a:effectLst/>
                <a:latin typeface="Times New Roman"/>
                <a:ea typeface="Calibri"/>
                <a:cs typeface="Times New Roman"/>
              </a:rPr>
              <a:t>Родительское </a:t>
            </a:r>
            <a:r>
              <a:rPr lang="ru-RU" b="1" dirty="0" smtClean="0">
                <a:solidFill>
                  <a:srgbClr val="800000"/>
                </a:solidFill>
                <a:effectLst/>
                <a:latin typeface="Times New Roman"/>
                <a:ea typeface="Calibri"/>
                <a:cs typeface="Times New Roman"/>
              </a:rPr>
              <a:t>собрание деловая игра «Я – патриот, а это значит…»</a:t>
            </a:r>
            <a:r>
              <a:rPr lang="ru-RU" sz="3600" dirty="0">
                <a:solidFill>
                  <a:srgbClr val="80000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80000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19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293096"/>
            <a:ext cx="3571875" cy="22753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4401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Раунд №</a:t>
            </a:r>
            <a: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1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Задача каждой команды: за небольшой промежуток времени дать как можно больше правильных ответов, побеждает та команда, в которой будет больше верных ответов.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30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140968"/>
            <a:ext cx="352196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            </a:t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            </a:t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            </a:t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           </a:t>
            </a:r>
            <a:r>
              <a:rPr lang="ru-RU" b="1" dirty="0" smtClean="0">
                <a:solidFill>
                  <a:srgbClr val="800000"/>
                </a:solidFill>
                <a:effectLst/>
                <a:latin typeface="Times New Roman"/>
                <a:ea typeface="Calibri"/>
                <a:cs typeface="Times New Roman"/>
              </a:rPr>
              <a:t>Раунд </a:t>
            </a:r>
            <a:r>
              <a:rPr lang="ru-RU" b="1" dirty="0" smtClean="0">
                <a:solidFill>
                  <a:srgbClr val="800000"/>
                </a:solidFill>
                <a:effectLst/>
                <a:latin typeface="Times New Roman"/>
                <a:ea typeface="Calibri"/>
                <a:cs typeface="Times New Roman"/>
              </a:rPr>
              <a:t>№ </a:t>
            </a:r>
            <a:r>
              <a:rPr lang="ru-RU" b="1" dirty="0" smtClean="0">
                <a:solidFill>
                  <a:srgbClr val="800000"/>
                </a:solidFill>
                <a:effectLst/>
                <a:latin typeface="Times New Roman"/>
                <a:ea typeface="Calibri"/>
                <a:cs typeface="Times New Roman"/>
              </a:rPr>
              <a:t>2</a:t>
            </a:r>
            <a:br>
              <a:rPr lang="ru-RU" b="1" dirty="0" smtClean="0">
                <a:solidFill>
                  <a:srgbClr val="8000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Надо собрать из фрагментов пословицы. На трёх столах разложены фрагменты</a:t>
            </a:r>
            <a:r>
              <a:rPr lang="ru-RU" sz="2700" dirty="0">
                <a:solidFill>
                  <a:srgbClr val="000000"/>
                </a:solidFill>
                <a:ea typeface="Times New Roman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2700" dirty="0" smtClean="0">
                <a:solidFill>
                  <a:srgbClr val="000000"/>
                </a:solidFill>
                <a:ea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пословиц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Чья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команда первой 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справится</a:t>
            </a:r>
            <a:b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с заданием, побеждает 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этом раунде.</a:t>
            </a:r>
            <a:r>
              <a:rPr lang="ru-RU" sz="3100" dirty="0">
                <a:latin typeface="Times New Roman"/>
                <a:ea typeface="Times New Roman"/>
              </a:rPr>
              <a:t/>
            </a:r>
            <a:br>
              <a:rPr lang="ru-RU" sz="3100" dirty="0"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80000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80000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3" y="3645024"/>
            <a:ext cx="5472607" cy="2797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              </a:t>
            </a:r>
            <a: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Раунд </a:t>
            </a:r>
            <a:r>
              <a:rPr lang="ru-RU" b="1" dirty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№</a:t>
            </a:r>
            <a: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3</a:t>
            </a:r>
            <a:b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6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Русские народные песни, потешки, сказки.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r>
              <a:rPr lang="ru-RU" sz="3100" dirty="0" smtClean="0">
                <a:latin typeface="Times New Roman"/>
                <a:ea typeface="Calibri"/>
                <a:cs typeface="Times New Roman"/>
              </a:rPr>
              <a:t>Команды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отвечаю по очереди, чья команда затрудняется в ответе более чем на 3 секунды, проигрывает в </a:t>
            </a:r>
            <a:r>
              <a:rPr lang="ru-RU" sz="31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100" dirty="0" smtClean="0">
                <a:latin typeface="Times New Roman"/>
                <a:ea typeface="Calibri"/>
                <a:cs typeface="Times New Roman"/>
              </a:rPr>
            </a:br>
            <a:r>
              <a:rPr lang="ru-RU" sz="3100" dirty="0" smtClean="0">
                <a:latin typeface="Times New Roman"/>
                <a:ea typeface="Calibri"/>
                <a:cs typeface="Times New Roman"/>
              </a:rPr>
              <a:t>этом </a:t>
            </a:r>
            <a:r>
              <a:rPr lang="ru-RU" sz="3100" dirty="0">
                <a:latin typeface="Times New Roman"/>
                <a:ea typeface="Calibri"/>
                <a:cs typeface="Times New Roman"/>
              </a:rPr>
              <a:t>раунде.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17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              </a:t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            </a:t>
            </a:r>
            <a: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Раунд </a:t>
            </a:r>
            <a:r>
              <a:rPr lang="ru-RU" b="1" dirty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№</a:t>
            </a:r>
            <a: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4</a:t>
            </a:r>
            <a:b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600" dirty="0">
                <a:latin typeface="Times New Roman"/>
                <a:ea typeface="Calibri"/>
              </a:rPr>
              <a:t>В четвёртом раунде одержит победу, та команда, которая отгадает </a:t>
            </a:r>
            <a:r>
              <a:rPr lang="ru-RU" sz="3600" dirty="0" smtClean="0">
                <a:latin typeface="Times New Roman"/>
                <a:ea typeface="Calibri"/>
              </a:rPr>
              <a:t/>
            </a:r>
            <a:br>
              <a:rPr lang="ru-RU" sz="3600" dirty="0" smtClean="0">
                <a:latin typeface="Times New Roman"/>
                <a:ea typeface="Calibri"/>
              </a:rPr>
            </a:br>
            <a:r>
              <a:rPr lang="ru-RU" sz="3600" dirty="0" smtClean="0">
                <a:latin typeface="Times New Roman"/>
                <a:ea typeface="Calibri"/>
              </a:rPr>
              <a:t>больше русских</a:t>
            </a:r>
            <a:br>
              <a:rPr lang="ru-RU" sz="3600" dirty="0" smtClean="0">
                <a:latin typeface="Times New Roman"/>
                <a:ea typeface="Calibri"/>
              </a:rPr>
            </a:br>
            <a:r>
              <a:rPr lang="ru-RU" sz="3600" dirty="0" smtClean="0">
                <a:latin typeface="Times New Roman"/>
                <a:ea typeface="Calibri"/>
              </a:rPr>
              <a:t> </a:t>
            </a:r>
            <a:r>
              <a:rPr lang="ru-RU" sz="3600" dirty="0">
                <a:latin typeface="Times New Roman"/>
                <a:ea typeface="Calibri"/>
              </a:rPr>
              <a:t>загадок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852936"/>
            <a:ext cx="50239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05"/>
            <a:ext cx="9143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13" y="4869160"/>
            <a:ext cx="8136904" cy="17755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Раунд </a:t>
            </a:r>
            <a:r>
              <a:rPr lang="ru-RU" b="1" dirty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№</a:t>
            </a:r>
            <a: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5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600" dirty="0">
                <a:latin typeface="Times New Roman"/>
                <a:ea typeface="Calibri"/>
                <a:cs typeface="Times New Roman"/>
              </a:rPr>
              <a:t>В этом раунде мы проверим ваш словарный запас и внимание. Из букв слова </a:t>
            </a:r>
            <a:r>
              <a:rPr lang="ru-RU" sz="3600" b="1" dirty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ПАТРИОТИЗМ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, нужно составить новые слова. Чья команда быстрее и больше составит слов, та и побеждает в этом раунде.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64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28" y="3717032"/>
            <a:ext cx="5389115" cy="281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Мастер </a:t>
            </a:r>
            <a:r>
              <a:rPr lang="ru-RU" b="1" dirty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–класс .</a:t>
            </a:r>
            <a:r>
              <a:rPr lang="ru-RU" sz="3600" dirty="0">
                <a:solidFill>
                  <a:srgbClr val="80000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800000"/>
                </a:solidFill>
                <a:ea typeface="Calibri"/>
                <a:cs typeface="Times New Roman"/>
              </a:rPr>
            </a:br>
            <a:r>
              <a:rPr lang="ru-RU" sz="3600" dirty="0">
                <a:latin typeface="Times New Roman"/>
                <a:ea typeface="Calibri"/>
              </a:rPr>
              <a:t>Прежде чем, жюри подведет итоги. Я хочу вам предложить изготовить Флаг России</a:t>
            </a:r>
            <a:r>
              <a:rPr lang="ru-RU" sz="3600" dirty="0" smtClean="0">
                <a:latin typeface="Times New Roman"/>
                <a:ea typeface="Calibri"/>
              </a:rPr>
              <a:t>.</a:t>
            </a:r>
            <a:br>
              <a:rPr lang="ru-RU" sz="3600" dirty="0" smtClean="0">
                <a:latin typeface="Times New Roman"/>
                <a:ea typeface="Calibri"/>
              </a:rPr>
            </a:br>
            <a:r>
              <a:rPr lang="ru-RU" sz="3600" dirty="0">
                <a:latin typeface="Times New Roman"/>
                <a:ea typeface="Calibri"/>
              </a:rPr>
              <a:t>В качестве материала для поделки, хочу предложить обыкновенные бумажные салфетки. </a:t>
            </a:r>
            <a:r>
              <a:rPr lang="ru-RU" sz="3600" dirty="0" smtClean="0">
                <a:latin typeface="Times New Roman"/>
                <a:ea typeface="Calibri"/>
              </a:rPr>
              <a:t> </a:t>
            </a:r>
            <a:endParaRPr lang="ru-RU" sz="3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sz="2200" dirty="0" smtClean="0">
                <a:latin typeface="Times New Roman"/>
                <a:ea typeface="Calibri"/>
              </a:rPr>
              <a:t>1</a:t>
            </a:r>
            <a:r>
              <a:rPr lang="ru-RU" sz="2200" dirty="0">
                <a:latin typeface="Times New Roman"/>
                <a:ea typeface="Calibri"/>
              </a:rPr>
              <a:t>. На синем картоне рисуем карандашом линии</a:t>
            </a:r>
            <a:r>
              <a:rPr lang="ru-RU" sz="2200" dirty="0" smtClean="0">
                <a:latin typeface="Times New Roman"/>
                <a:ea typeface="Calibri"/>
              </a:rPr>
              <a:t>.</a:t>
            </a:r>
            <a:br>
              <a:rPr lang="ru-RU" sz="2200" dirty="0" smtClean="0">
                <a:latin typeface="Times New Roman"/>
                <a:ea typeface="Calibri"/>
              </a:rPr>
            </a:br>
            <a:r>
              <a:rPr lang="ru-RU" sz="2200" dirty="0">
                <a:latin typeface="Times New Roman"/>
                <a:ea typeface="Calibri"/>
                <a:cs typeface="Times New Roman"/>
              </a:rPr>
              <a:t>2. Родители берут готовые заготовки: квадраты белого, синего и красного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>
                <a:latin typeface="Times New Roman"/>
                <a:ea typeface="Calibri"/>
                <a:cs typeface="Times New Roman"/>
              </a:rPr>
              <a:t>цвета.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>
                <a:latin typeface="Times New Roman"/>
                <a:ea typeface="Calibri"/>
                <a:cs typeface="Times New Roman"/>
              </a:rPr>
              <a:t>3. Из квадратов салфетки скатываем шарики (комочки), но не слишком плотно.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>
                <a:latin typeface="Times New Roman"/>
                <a:ea typeface="Calibri"/>
                <a:cs typeface="Times New Roman"/>
              </a:rPr>
              <a:t>4. Обмакнуть в клей, либо при помощи кисти наклеить на полотно флага.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>
                <a:latin typeface="Times New Roman"/>
                <a:ea typeface="Calibri"/>
                <a:cs typeface="Times New Roman"/>
              </a:rPr>
              <a:t>5. Таким образом заполнить все пространство флага.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endParaRPr lang="ru-RU" sz="1700" dirty="0"/>
          </a:p>
        </p:txBody>
      </p:sp>
      <p:pic>
        <p:nvPicPr>
          <p:cNvPr id="6" name="Рисунок 5" descr="C:\Users\Любовь\Desktop\КОЛОКОЛЬЧИКИ 2017\МАСТЕР КЛАСС ФЛАГ РОССИИ-2018\IMG_05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958417"/>
            <a:ext cx="468051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272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80" y="2996952"/>
            <a:ext cx="7992888" cy="3596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ArchDown">
              <a:avLst/>
            </a:prstTxWarp>
            <a:normAutofit fontScale="90000"/>
          </a:bodyPr>
          <a:lstStyle/>
          <a:p>
            <a:r>
              <a:rPr lang="ru-RU" dirty="0" smtClean="0">
                <a:latin typeface="Times New Roman"/>
                <a:ea typeface="Calibri"/>
              </a:rPr>
              <a:t/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sz="4900" dirty="0" smtClean="0">
                <a:solidFill>
                  <a:srgbClr val="800000"/>
                </a:solidFill>
                <a:latin typeface="Times New Roman"/>
                <a:ea typeface="Calibri"/>
              </a:rPr>
              <a:t>Молодцы!</a:t>
            </a:r>
            <a:r>
              <a:rPr lang="ru-RU" dirty="0" smtClean="0">
                <a:solidFill>
                  <a:srgbClr val="800000"/>
                </a:solidFill>
                <a:latin typeface="Times New Roman"/>
                <a:ea typeface="Calibri"/>
              </a:rPr>
              <a:t/>
            </a:r>
            <a:br>
              <a:rPr lang="ru-RU" dirty="0" smtClean="0">
                <a:solidFill>
                  <a:srgbClr val="800000"/>
                </a:solidFill>
                <a:latin typeface="Times New Roman"/>
                <a:ea typeface="Calibri"/>
              </a:rPr>
            </a:br>
            <a:r>
              <a:rPr lang="ru-RU" dirty="0" smtClean="0">
                <a:solidFill>
                  <a:srgbClr val="800000"/>
                </a:solidFill>
                <a:latin typeface="Times New Roman"/>
                <a:ea typeface="Calibri"/>
              </a:rPr>
              <a:t>СПАСИБО ЗА ВНИМАНИЕ!</a:t>
            </a:r>
            <a:br>
              <a:rPr lang="ru-RU" dirty="0" smtClean="0">
                <a:solidFill>
                  <a:srgbClr val="800000"/>
                </a:solidFill>
                <a:latin typeface="Times New Roman"/>
                <a:ea typeface="Calibri"/>
              </a:rPr>
            </a:br>
            <a:endParaRPr lang="ru-RU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3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1400"/>
            <a:ext cx="9178248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sz="3100" b="1" dirty="0" smtClean="0">
                <a:solidFill>
                  <a:srgbClr val="800000"/>
                </a:solidFill>
                <a:effectLst/>
                <a:latin typeface="Times New Roman"/>
                <a:ea typeface="Calibri"/>
                <a:cs typeface="Times New Roman"/>
              </a:rPr>
              <a:t>Цель:</a:t>
            </a:r>
            <a:r>
              <a:rPr lang="ru-RU" sz="31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привлечь родителей к обмену мнениями о нравственно-патриотическом воспитании в семье.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</a:br>
            <a:r>
              <a:rPr lang="ru-RU" sz="3100" b="1" dirty="0" smtClean="0">
                <a:solidFill>
                  <a:srgbClr val="800000"/>
                </a:solidFill>
                <a:effectLst/>
                <a:latin typeface="Times New Roman"/>
                <a:ea typeface="Calibri"/>
                <a:cs typeface="Times New Roman"/>
              </a:rPr>
              <a:t>Задачи:  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7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помочь родителям овладеть знаниями о нравственном и патриотическом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воспитании;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- объединить усилия детского сада и семьи в вопросе формирования нравственно патриотических качеств у детей.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-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познакомить родителей с методами и приемами нравственно-патриотического воспитания в семье и в детском саду.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- вызвать интерес родителей к данной теме.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7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-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Мы бы хотели, чтобы все были активны, инициативны,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придерживались следующих правил: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2700" b="1" dirty="0">
                <a:solidFill>
                  <a:schemeClr val="tx1">
                    <a:lumMod val="95000"/>
                    <a:lumOff val="5000"/>
                  </a:schemeClr>
                </a:solidFill>
                <a:ea typeface="Times New Roman"/>
              </a:rPr>
              <a:t> </a:t>
            </a:r>
            <a:r>
              <a:rPr lang="ru-RU" sz="31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1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800000"/>
                </a:solidFill>
                <a:effectLst/>
                <a:latin typeface="Times New Roman"/>
                <a:ea typeface="Times New Roman"/>
              </a:rPr>
              <a:t>1. Время свято – говори ясно и сжато.</a:t>
            </a:r>
            <a:r>
              <a:rPr lang="ru-RU" sz="3100" dirty="0" smtClean="0">
                <a:solidFill>
                  <a:srgbClr val="8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rgbClr val="8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800000"/>
                </a:solidFill>
                <a:effectLst/>
                <a:latin typeface="Times New Roman"/>
                <a:ea typeface="Times New Roman"/>
              </a:rPr>
              <a:t>2. Закон один: все слушают, когда говорит один.</a:t>
            </a:r>
            <a:r>
              <a:rPr lang="ru-RU" sz="3100" dirty="0" smtClean="0">
                <a:solidFill>
                  <a:srgbClr val="8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rgbClr val="8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800000"/>
                </a:solidFill>
                <a:effectLst/>
                <a:latin typeface="Times New Roman"/>
                <a:ea typeface="Times New Roman"/>
              </a:rPr>
              <a:t>3. Не согласен – возражай, возражаешь – предлагай, предлагаешь – действуй.</a:t>
            </a:r>
            <a:r>
              <a:rPr lang="ru-RU" sz="3100" dirty="0" smtClean="0">
                <a:solidFill>
                  <a:srgbClr val="8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rgbClr val="8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0000"/>
                </a:solidFill>
                <a:ea typeface="Times New Roman"/>
              </a:rPr>
              <a:t> </a:t>
            </a:r>
            <a:r>
              <a:rPr lang="ru-RU" sz="4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4000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23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l" defTabSz="457200">
              <a:spcBef>
                <a:spcPts val="1000"/>
              </a:spcBef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8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ДОУ с государственными символами Российской Федерации </a:t>
            </a:r>
            <a:r>
              <a:rPr lang="ru-RU" sz="3200" dirty="0">
                <a:solidFill>
                  <a:srgbClr val="800000"/>
                </a:solidFill>
                <a:latin typeface="Trebuchet MS"/>
              </a:rPr>
              <a:t/>
            </a:r>
            <a:br>
              <a:rPr lang="ru-RU" sz="3200" dirty="0">
                <a:solidFill>
                  <a:srgbClr val="800000"/>
                </a:solidFill>
                <a:latin typeface="Trebuchet MS"/>
              </a:rPr>
            </a:b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ea typeface="+mn-ea"/>
                <a:cs typeface="+mn-cs"/>
              </a:rPr>
              <a:t>"Об использовании государственных символов Российской Федерации" </a:t>
            </a:r>
            <a:b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ea typeface="+mn-ea"/>
                <a:cs typeface="+mn-cs"/>
              </a:rPr>
            </a:br>
            <a:r>
              <a:rPr lang="ru-RU" sz="21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ea typeface="+mn-ea"/>
                <a:cs typeface="+mn-cs"/>
              </a:rPr>
              <a:t>Письмо </a:t>
            </a:r>
            <a:r>
              <a:rPr lang="ru-RU" sz="21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ea typeface="+mn-ea"/>
                <a:cs typeface="+mn-cs"/>
              </a:rPr>
              <a:t>Минпросвещения</a:t>
            </a:r>
            <a:r>
              <a:rPr lang="ru-RU" sz="21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ea typeface="+mn-ea"/>
                <a:cs typeface="+mn-cs"/>
              </a:rPr>
              <a:t> России от 15.04.2022 N СК-295/06 (вместе с "Методическими рекомендациями "Об использовании государственных символов Российской Федерации при обучении и воспитании детей и молодежи в образовательных организациях, а также организациях отдыха детей и их оздоровления</a:t>
            </a:r>
            <a:r>
              <a:rPr lang="ru-RU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ea typeface="+mn-ea"/>
                <a:cs typeface="+mn-cs"/>
              </a:rPr>
              <a:t>")</a:t>
            </a:r>
            <a:br>
              <a:rPr lang="ru-RU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ea typeface="+mn-ea"/>
                <a:cs typeface="+mn-cs"/>
              </a:rPr>
            </a:br>
            <a:r>
              <a:rPr lang="ru-RU" sz="21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ea typeface="+mn-ea"/>
                <a:cs typeface="+mn-cs"/>
              </a:rPr>
              <a:t/>
            </a:r>
            <a:br>
              <a:rPr lang="ru-RU" sz="21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</a:t>
            </a:r>
            <a:r>
              <a:rPr lang="ru-RU" sz="2400" b="1" dirty="0">
                <a:solidFill>
                  <a:srgbClr val="8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8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формирование у дошкольников ценностного отношения к государственным символам через присвоения ими общекультурных норм, заложенных в предметах, способах деятельности, отношениях, общении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17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 fontAlgn="base"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8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8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8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altLang="ru-RU" sz="28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ru-RU" altLang="ru-RU" sz="2800" b="1" dirty="0" smtClean="0">
                <a:solidFill>
                  <a:srgbClr val="800000"/>
                </a:solidFill>
                <a:latin typeface="Calibri" pitchFamily="34" charset="0"/>
                <a:ea typeface="+mn-ea"/>
                <a:cs typeface="Arial" pitchFamily="34" charset="0"/>
              </a:rPr>
              <a:t>Включение </a:t>
            </a:r>
            <a:r>
              <a:rPr lang="ru-RU" altLang="ru-RU" sz="2800" b="1" dirty="0">
                <a:solidFill>
                  <a:srgbClr val="800000"/>
                </a:solidFill>
                <a:latin typeface="Calibri" pitchFamily="34" charset="0"/>
                <a:ea typeface="+mn-ea"/>
                <a:cs typeface="Arial" pitchFamily="34" charset="0"/>
              </a:rPr>
              <a:t>государственных символов России в пространственную образовательную среду детского сада</a:t>
            </a:r>
            <a:br>
              <a:rPr lang="ru-RU" altLang="ru-RU" sz="2800" b="1" dirty="0">
                <a:solidFill>
                  <a:srgbClr val="800000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5" name="Picture 2" descr="C:\Users\user\Desktop\DSCN9220-scaled.jpg"/>
          <p:cNvPicPr>
            <a:picLocks noChangeAspect="1" noChangeArrowheads="1"/>
          </p:cNvPicPr>
          <p:nvPr/>
        </p:nvPicPr>
        <p:blipFill>
          <a:blip r:embed="rId3">
            <a:lum bright="10000"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50" t="5811"/>
          <a:stretch>
            <a:fillRect/>
          </a:stretch>
        </p:blipFill>
        <p:spPr bwMode="auto">
          <a:xfrm>
            <a:off x="978050" y="2420888"/>
            <a:ext cx="3377925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user\Desktop\detsad-300886-1512560278.jpg"/>
          <p:cNvPicPr>
            <a:picLocks noChangeAspect="1" noChangeArrowheads="1"/>
          </p:cNvPicPr>
          <p:nvPr/>
        </p:nvPicPr>
        <p:blipFill>
          <a:blip r:embed="rId5">
            <a:lum bright="10000" contrast="1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212976"/>
            <a:ext cx="342741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49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latin typeface="Trebuchet MS"/>
              </a:rPr>
            </a:br>
            <a:r>
              <a:rPr lang="ru-RU" altLang="ru-RU" sz="3200" b="1" dirty="0">
                <a:solidFill>
                  <a:srgbClr val="C00000"/>
                </a:solidFill>
                <a:latin typeface="Trebuchet MS"/>
              </a:rPr>
              <a:t/>
            </a:r>
            <a:br>
              <a:rPr lang="ru-RU" altLang="ru-RU" sz="3200" b="1" dirty="0">
                <a:solidFill>
                  <a:srgbClr val="C00000"/>
                </a:solidFill>
                <a:latin typeface="Trebuchet MS"/>
              </a:rPr>
            </a:br>
            <a:r>
              <a:rPr lang="ru-RU" altLang="ru-RU" sz="3100" b="1" dirty="0" smtClean="0">
                <a:solidFill>
                  <a:srgbClr val="800000"/>
                </a:solidFill>
                <a:latin typeface="Trebuchet MS"/>
              </a:rPr>
              <a:t>Задачи </a:t>
            </a:r>
            <a:r>
              <a:rPr lang="ru-RU" altLang="ru-RU" sz="3100" b="1" dirty="0">
                <a:solidFill>
                  <a:srgbClr val="800000"/>
                </a:solidFill>
                <a:latin typeface="Trebuchet MS"/>
              </a:rPr>
              <a:t>образовательной </a:t>
            </a:r>
            <a:r>
              <a:rPr lang="ru-RU" altLang="ru-RU" sz="3100" b="1" dirty="0" smtClean="0">
                <a:solidFill>
                  <a:srgbClr val="800000"/>
                </a:solidFill>
                <a:latin typeface="Trebuchet MS"/>
              </a:rPr>
              <a:t>деятельности</a:t>
            </a:r>
            <a:r>
              <a:rPr lang="ru-RU" altLang="ru-RU" sz="3200" b="1" dirty="0" smtClean="0">
                <a:solidFill>
                  <a:srgbClr val="800000"/>
                </a:solidFill>
                <a:latin typeface="Trebuchet MS"/>
              </a:rPr>
              <a:t/>
            </a:r>
            <a:br>
              <a:rPr lang="ru-RU" altLang="ru-RU" sz="3200" b="1" dirty="0" smtClean="0">
                <a:solidFill>
                  <a:srgbClr val="800000"/>
                </a:solidFill>
                <a:latin typeface="Trebuchet MS"/>
              </a:rPr>
            </a:br>
            <a:r>
              <a:rPr lang="ru-RU" altLang="ru-RU" sz="2000" b="1" dirty="0" smtClean="0">
                <a:solidFill>
                  <a:srgbClr val="C00000"/>
                </a:solidFill>
                <a:latin typeface="Trebuchet MS"/>
              </a:rPr>
              <a:t> </a:t>
            </a:r>
            <a:r>
              <a:rPr lang="ru-RU" sz="2700" b="1" dirty="0" smtClean="0">
                <a:effectLst/>
                <a:latin typeface="Times New Roman"/>
                <a:ea typeface="Calibri"/>
                <a:cs typeface="Times New Roman"/>
              </a:rPr>
              <a:t>Познавательное развитие</a:t>
            </a:r>
            <a:r>
              <a:rPr lang="ru-RU" sz="2000" dirty="0" smtClean="0">
                <a:ea typeface="Calibri"/>
                <a:cs typeface="Times New Roman"/>
              </a:rPr>
              <a:t/>
            </a:r>
            <a:br>
              <a:rPr lang="ru-RU" sz="2000" dirty="0" smtClean="0">
                <a:ea typeface="Calibri"/>
                <a:cs typeface="Times New Roman"/>
              </a:rPr>
            </a:br>
            <a:r>
              <a:rPr lang="ru-RU" sz="27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Информирование об окружающем мире, малой родине, Отечестве, социокультурных ценностях нашего народа, отечественных традициях и праздниках, о государственных символах, олицетворяющих Родину, государственном устройстве России, армии, флоте, авиации.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</a:br>
            <a:r>
              <a:rPr lang="ru-RU" sz="2700" b="1" dirty="0" smtClean="0">
                <a:effectLst/>
                <a:latin typeface="Times New Roman"/>
                <a:ea typeface="Calibri"/>
                <a:cs typeface="Times New Roman"/>
              </a:rPr>
              <a:t>Социально-коммуникативное развитие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700" dirty="0">
                <a:latin typeface="Times New Roman"/>
                <a:ea typeface="Calibri"/>
              </a:rPr>
              <a:t>У</a:t>
            </a:r>
            <a:r>
              <a:rPr lang="ru-RU" sz="2700" dirty="0" smtClean="0">
                <a:effectLst/>
                <a:latin typeface="Times New Roman"/>
                <a:ea typeface="Calibri"/>
              </a:rPr>
              <a:t>своение норм и ценностей, принятых в обществе, включая моральные и нравственные ценности, формирование чувства принадлежности к своей семье, сообществу детей и взрослых</a:t>
            </a:r>
            <a:endParaRPr lang="ru-RU" sz="4900" dirty="0"/>
          </a:p>
        </p:txBody>
      </p:sp>
    </p:spTree>
    <p:extLst>
      <p:ext uri="{BB962C8B-B14F-4D97-AF65-F5344CB8AC3E}">
        <p14:creationId xmlns:p14="http://schemas.microsoft.com/office/powerpoint/2010/main" val="309754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Речевое развитие</a:t>
            </a:r>
            <a:r>
              <a:rPr lang="ru-RU" sz="1800" dirty="0" smtClean="0">
                <a:ea typeface="Calibri"/>
                <a:cs typeface="Times New Roman"/>
              </a:rPr>
              <a:t/>
            </a:r>
            <a:br>
              <a:rPr lang="ru-RU" sz="1800" dirty="0" smtClean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З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накомство дошкольников с книжной культурой, детской литературой, расширяя представления о государственных символах страны и ее истории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Художественно-эстетическое развитие</a:t>
            </a:r>
            <a:r>
              <a:rPr lang="ru-RU" sz="1800" dirty="0" smtClean="0">
                <a:ea typeface="Calibri"/>
                <a:cs typeface="Times New Roman"/>
              </a:rPr>
              <a:t/>
            </a:r>
            <a:br>
              <a:rPr lang="ru-RU" sz="1800" dirty="0" smtClean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Ч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ерез творческие формы работы (рисование, лепка, художественное слово, конструирование и др.) дошкольники ассоциативно связывают государственные символы с важными историческими событиями страны. Развивать способность детей ассоциативно связывать </a:t>
            </a:r>
            <a:r>
              <a:rPr lang="ru-RU" sz="2400" dirty="0" err="1" smtClean="0">
                <a:effectLst/>
                <a:latin typeface="Times New Roman"/>
                <a:ea typeface="Calibri"/>
                <a:cs typeface="Times New Roman"/>
              </a:rPr>
              <a:t>госсимволы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с важными историческими событиями страны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Физическое развитие</a:t>
            </a:r>
            <a:r>
              <a:rPr lang="ru-RU" sz="1800" dirty="0" smtClean="0">
                <a:ea typeface="Calibri"/>
                <a:cs typeface="Times New Roman"/>
              </a:rPr>
              <a:t/>
            </a:r>
            <a:br>
              <a:rPr lang="ru-RU" sz="1800" dirty="0" smtClean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И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спользовать </a:t>
            </a:r>
            <a:r>
              <a:rPr lang="ru-RU" sz="2400" dirty="0" err="1" smtClean="0">
                <a:effectLst/>
                <a:latin typeface="Times New Roman"/>
                <a:ea typeface="Calibri"/>
                <a:cs typeface="Times New Roman"/>
              </a:rPr>
              <a:t>госсимволы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в спортивных мероприятиях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1875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200" b="1" dirty="0" smtClean="0">
                <a:effectLst/>
                <a:latin typeface="Times New Roman"/>
                <a:ea typeface="Calibri"/>
                <a:cs typeface="Times New Roman"/>
              </a:rPr>
              <a:t>Как вы понимаете слово патриотизм?. (Ответы родителей.)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 smtClean="0">
                <a:effectLst/>
                <a:latin typeface="Times New Roman"/>
                <a:ea typeface="Calibri"/>
                <a:cs typeface="Times New Roman"/>
              </a:rPr>
              <a:t>Каждый из вас по своему понимает это слово, но все вы согласились с тем, что </a:t>
            </a:r>
            <a:r>
              <a:rPr lang="ru-RU" sz="2200" b="1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sz="2200" b="1" dirty="0" smtClean="0">
                <a:effectLst/>
                <a:latin typeface="Times New Roman"/>
                <a:ea typeface="Calibri"/>
                <a:cs typeface="Times New Roman"/>
              </a:rPr>
              <a:t>атриотизм </a:t>
            </a:r>
            <a:r>
              <a:rPr lang="ru-RU" sz="2200" dirty="0" smtClean="0">
                <a:effectLst/>
                <a:latin typeface="Times New Roman"/>
                <a:ea typeface="Calibri"/>
                <a:cs typeface="Times New Roman"/>
              </a:rPr>
              <a:t>– это любовь к Родине, а Родина - понятие глубокое. Это и улица, и город или село, где ты родился и вырос, и место, где живёт сейчас твоя семья, и вся огромная наша страна Россия!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b="1" dirty="0" smtClean="0">
                <a:effectLst/>
                <a:latin typeface="Times New Roman"/>
                <a:ea typeface="Calibri"/>
                <a:cs typeface="Times New Roman"/>
              </a:rPr>
              <a:t>Патриотическое воспитание</a:t>
            </a:r>
            <a:r>
              <a:rPr lang="ru-RU" sz="2200" dirty="0" smtClean="0">
                <a:effectLst/>
                <a:latin typeface="Times New Roman"/>
                <a:ea typeface="Calibri"/>
                <a:cs typeface="Times New Roman"/>
              </a:rPr>
              <a:t> – это процесс формирования личности, воздействие на личность, которая будет любить свою Родину.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b="1" dirty="0" smtClean="0">
                <a:effectLst/>
                <a:latin typeface="Times New Roman"/>
                <a:ea typeface="Calibri"/>
                <a:cs typeface="Times New Roman"/>
              </a:rPr>
              <a:t>Патриотические качества</a:t>
            </a:r>
            <a:r>
              <a:rPr lang="ru-RU" sz="2200" dirty="0" smtClean="0">
                <a:effectLst/>
                <a:latin typeface="Times New Roman"/>
                <a:ea typeface="Calibri"/>
                <a:cs typeface="Times New Roman"/>
              </a:rPr>
              <a:t> – гордость, забота, гуманизм, милосердие,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 smtClean="0">
                <a:effectLst/>
                <a:latin typeface="Times New Roman"/>
                <a:ea typeface="Calibri"/>
                <a:cs typeface="Times New Roman"/>
              </a:rPr>
              <a:t>общечеловеческие ценности и т.д.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 smtClean="0">
                <a:effectLst/>
                <a:latin typeface="Times New Roman"/>
                <a:ea typeface="Calibri"/>
                <a:cs typeface="Times New Roman"/>
              </a:rPr>
              <a:t>В первую очередь мы должны позаботиться о том, чтобы маленький человек стал «Человеком» с большой буквы.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32098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/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 smtClean="0">
                <a:solidFill>
                  <a:srgbClr val="800000"/>
                </a:solidFill>
                <a:latin typeface="Times New Roman"/>
                <a:ea typeface="Calibri"/>
              </a:rPr>
              <a:t>Игра </a:t>
            </a:r>
            <a:r>
              <a:rPr lang="ru-RU" dirty="0" smtClean="0">
                <a:solidFill>
                  <a:srgbClr val="800000"/>
                </a:solidFill>
                <a:effectLst/>
                <a:latin typeface="Times New Roman"/>
                <a:ea typeface="Calibri"/>
              </a:rPr>
              <a:t>«Я патриот, а это значит…».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047" y="2581635"/>
            <a:ext cx="3648287" cy="41044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55576" y="2204864"/>
            <a:ext cx="4608512" cy="448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Предлагаем участникам игры разделиться на три команды, жюри представители администрации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800000"/>
                </a:solidFill>
                <a:latin typeface="Times New Roman"/>
                <a:ea typeface="Calibri"/>
              </a:rPr>
              <a:t>В корзине у воспитателя находятся круги красного, </a:t>
            </a:r>
            <a:r>
              <a:rPr lang="ru-RU" b="1" i="1" dirty="0">
                <a:solidFill>
                  <a:srgbClr val="800000"/>
                </a:solidFill>
                <a:latin typeface="Times New Roman"/>
                <a:ea typeface="Calibri"/>
              </a:rPr>
              <a:t>белого</a:t>
            </a:r>
            <a:r>
              <a:rPr lang="ru-RU" sz="2000" b="1" i="1" dirty="0">
                <a:solidFill>
                  <a:srgbClr val="800000"/>
                </a:solidFill>
                <a:latin typeface="Times New Roman"/>
                <a:ea typeface="Calibri"/>
              </a:rPr>
              <a:t> и синего  цвета. Родители по очереди достают из корзины круги и делятся на 3 команды</a:t>
            </a:r>
            <a:r>
              <a:rPr lang="ru-RU" sz="2000" i="1" dirty="0">
                <a:latin typeface="Times New Roman"/>
                <a:ea typeface="Calibri"/>
              </a:rPr>
              <a:t>. 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583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51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Родительское собрание деловая игра «Я – патриот, а это значит…» </vt:lpstr>
      <vt:lpstr>         Цель: привлечь родителей к обмену мнениями о нравственно-патриотическом воспитании в семье. Задачи:   - помочь родителям овладеть знаниями о нравственном и патриотическом воспитании; - объединить усилия детского сада и семьи в вопросе формирования нравственно патриотических качеств у детей. - познакомить родителей с методами и приемами нравственно-патриотического воспитания в семье и в детском саду. - вызвать интерес родителей к данной теме. </vt:lpstr>
      <vt:lpstr>              - Мы бы хотели, чтобы все были активны, инициативны, придерживались следующих правил:   1. Время свято – говори ясно и сжато. 2. Закон один: все слушают, когда говорит один. 3. Не согласен – возражай, возражаешь – предлагай, предлагаешь – действуй.   </vt:lpstr>
      <vt:lpstr>                 Знакомство воспитанников ДОУ с государственными символами Российской Федерации  "Об использовании государственных символов Российской Федерации"  Письмо Минпросвещения России от 15.04.2022 N СК-295/06 (вместе с "Методическими рекомендациями "Об использовании государственных символов Российской Федерации при обучении и воспитании детей и молодежи в образовательных организациях, а также организациях отдыха детей и их оздоровления")  Цель: формирование у дошкольников ценностного отношения к государственным символам через присвоения ими общекультурных норм, заложенных в предметах, способах деятельности, отношениях, общении </vt:lpstr>
      <vt:lpstr>       Включение государственных символов России в пространственную образовательную среду детского сада </vt:lpstr>
      <vt:lpstr>            Задачи образовательной деятельности  Познавательное развитие  Информирование об окружающем мире, малой родине, Отечестве, социокультурных ценностях нашего народа, отечественных традициях и праздниках, о государственных символах, олицетворяющих Родину, государственном устройстве России, армии, флоте, авиации.  Социально-коммуникативное развитие Усвоение норм и ценностей, принятых в обществе, включая моральные и нравственные ценности, формирование чувства принадлежности к своей семье, сообществу детей и взрослых</vt:lpstr>
      <vt:lpstr>               Речевое развитие Знакомство дошкольников с книжной культурой, детской литературой, расширяя представления о государственных символах страны и ее истории Художественно-эстетическое развитие Через творческие формы работы (рисование, лепка, художественное слово, конструирование и др.) дошкольники ассоциативно связывают государственные символы с важными историческими событиями страны. Развивать способность детей ассоциативно связывать госсимволы с важными историческими событиями страны Физическое развитие Использовать госсимволы в спортивных мероприятиях </vt:lpstr>
      <vt:lpstr>                 Как вы понимаете слово патриотизм?. (Ответы родителей.) Каждый из вас по своему понимает это слово, но все вы согласились с тем, что патриотизм – это любовь к Родине, а Родина - понятие глубокое. Это и улица, и город или село, где ты родился и вырос, и место, где живёт сейчас твоя семья, и вся огромная наша страна Россия! Патриотическое воспитание – это процесс формирования личности, воздействие на личность, которая будет любить свою Родину. Патриотические качества – гордость, забота, гуманизм, милосердие, общечеловеческие ценности и т.д. В первую очередь мы должны позаботиться о том, чтобы маленький человек стал «Человеком» с большой буквы. </vt:lpstr>
      <vt:lpstr>   Игра «Я патриот, а это значит…».</vt:lpstr>
      <vt:lpstr>    Раунд №1 Задача каждой команды: за небольшой промежуток времени дать как можно больше правильных ответов, побеждает та команда, в которой будет больше верных ответов. </vt:lpstr>
      <vt:lpstr>                                                                                                Раунд № 2 Надо собрать из фрагментов пословицы. На трёх столах разложены фрагменты  пословиц.   Чья команда первой  справится  с заданием, побеждает  в этом раунде.  </vt:lpstr>
      <vt:lpstr>                             Раунд №3 Русские народные песни, потешки, сказки. Команды отвечаю по очереди, чья команда затрудняется в ответе более чем на 3 секунды, проигрывает в  этом раунде. </vt:lpstr>
      <vt:lpstr>                                                    Раунд №4 В четвёртом раунде одержит победу, та команда, которая отгадает  больше русских  загадок </vt:lpstr>
      <vt:lpstr>         Раунд №5 В этом раунде мы проверим ваш словарный запас и внимание. Из букв слова ПАТРИОТИЗМ, нужно составить новые слова. Чья команда быстрее и больше составит слов, та и побеждает в этом раунде. </vt:lpstr>
      <vt:lpstr>      Мастер –класс . Прежде чем, жюри подведет итоги. Я хочу вам предложить изготовить Флаг России. В качестве материала для поделки, хочу предложить обыкновенные бумажные салфетки.  </vt:lpstr>
      <vt:lpstr>      1. На синем картоне рисуем карандашом линии. 2. Родители берут готовые заготовки: квадраты белого, синего и красного цвета. 3. Из квадратов салфетки скатываем шарики (комочки), но не слишком плотно. 4. Обмакнуть в клей, либо при помощи кисти наклеить на полотно флага. 5. Таким образом заполнить все пространство флага.   </vt:lpstr>
      <vt:lpstr> Молодцы! СПАСИБО ЗА ВНИМАНИЕ!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деловая игра «Я – патриот, а это значит…»</dc:title>
  <dc:creator>Иван</dc:creator>
  <cp:lastModifiedBy>Иван</cp:lastModifiedBy>
  <cp:revision>14</cp:revision>
  <dcterms:created xsi:type="dcterms:W3CDTF">2022-11-12T14:07:29Z</dcterms:created>
  <dcterms:modified xsi:type="dcterms:W3CDTF">2022-11-13T15:53:42Z</dcterms:modified>
</cp:coreProperties>
</file>