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60" r:id="rId4"/>
    <p:sldId id="259" r:id="rId5"/>
    <p:sldId id="269" r:id="rId6"/>
    <p:sldId id="268" r:id="rId7"/>
    <p:sldId id="270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8A788-7D97-4CD1-A632-FCC1CE76020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203FF-CAE3-4126-AA8A-437186D2F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4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6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63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714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5515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89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53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65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34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96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9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7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0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9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0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3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015AAE-23C6-4ABF-8367-A41081D2DECE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116DFFA-C3CF-451A-827F-3323F9FD2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7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5FDE96-8651-4842-A709-D2206040EDE4}"/>
              </a:ext>
            </a:extLst>
          </p:cNvPr>
          <p:cNvSpPr txBox="1"/>
          <p:nvPr/>
        </p:nvSpPr>
        <p:spPr>
          <a:xfrm>
            <a:off x="3296478" y="496261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EFBDBC-E50A-44EE-94E4-2DA585B8D2A7}"/>
              </a:ext>
            </a:extLst>
          </p:cNvPr>
          <p:cNvSpPr txBox="1"/>
          <p:nvPr/>
        </p:nvSpPr>
        <p:spPr>
          <a:xfrm>
            <a:off x="7536873" y="5161410"/>
            <a:ext cx="4370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воспитатель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И.Ю.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Мурадзаде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2611EA5-8AA8-44A6-99BB-0DF54225F5ED}"/>
              </a:ext>
            </a:extLst>
          </p:cNvPr>
          <p:cNvSpPr/>
          <p:nvPr/>
        </p:nvSpPr>
        <p:spPr>
          <a:xfrm>
            <a:off x="1232452" y="2710671"/>
            <a:ext cx="10674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формы и методы нравственного воспитания дошкольников в ДОУ</a:t>
            </a:r>
            <a:endParaRPr lang="ru-RU" sz="3600" b="1" i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00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3CA3231-EECF-4C94-92A7-7F0C78192499}"/>
              </a:ext>
            </a:extLst>
          </p:cNvPr>
          <p:cNvSpPr/>
          <p:nvPr/>
        </p:nvSpPr>
        <p:spPr>
          <a:xfrm>
            <a:off x="367747" y="335846"/>
            <a:ext cx="113504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u="sng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Нравственное воспитание </a:t>
            </a:r>
            <a:r>
              <a:rPr lang="ru-RU" sz="2400" b="1" i="0" dirty="0" smtClean="0">
                <a:solidFill>
                  <a:srgbClr val="FF66FF"/>
                </a:solidFill>
                <a:effectLst/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–</a:t>
            </a:r>
            <a:r>
              <a:rPr lang="ru-RU" sz="2400" b="1" dirty="0" smtClean="0">
                <a:solidFill>
                  <a:srgbClr val="FF66FF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66FF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это: целенаправленный процесс приобщения детей к моральным ценностям человечества и конкретного общества</a:t>
            </a:r>
            <a:r>
              <a:rPr lang="ru-RU" sz="2400" b="1" dirty="0" smtClean="0">
                <a:solidFill>
                  <a:srgbClr val="FF66FF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FF66FF"/>
              </a:solidFill>
              <a:latin typeface="Monotype Corsiva" panose="03010101010201010101" pitchFamily="66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FF66FF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Стержнем и показателем нравственной воспитанности человека является характер его отношения к людям, природе, к самому себе.</a:t>
            </a:r>
          </a:p>
          <a:p>
            <a:pPr algn="just"/>
            <a:r>
              <a:rPr lang="ru-RU" sz="2400" b="1" dirty="0">
                <a:solidFill>
                  <a:srgbClr val="FF66FF"/>
                </a:solidFill>
                <a:latin typeface="Monotype Corsiva" panose="03010101010201010101" pitchFamily="66" charset="0"/>
                <a:ea typeface="SimSun" panose="02010600030101010101" pitchFamily="2" charset="-122"/>
                <a:cs typeface="Times New Roman" panose="02020603050405020304" pitchFamily="18" charset="0"/>
              </a:rPr>
              <a:t>Процесс нравственного воспитания многогранный, длительный и сложный. Он реализуется в различных формах и методах.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A060E4-101A-4415-9BD1-DF5BEAAE6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82" y="2644171"/>
            <a:ext cx="5893791" cy="405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6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39D179-C286-4525-98FF-7C8B688E5491}"/>
              </a:ext>
            </a:extLst>
          </p:cNvPr>
          <p:cNvSpPr/>
          <p:nvPr/>
        </p:nvSpPr>
        <p:spPr>
          <a:xfrm>
            <a:off x="188843" y="258418"/>
            <a:ext cx="596257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и средства нравственного воспитания</a:t>
            </a:r>
          </a:p>
          <a:p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специальных занятий и ежедневного взаимодействия с детьми – сформировать их личность, в том числе личность в коллективе, научить отстаивать свою позицию. Помимо формирования качеств, есть </a:t>
            </a:r>
            <a:r>
              <a:rPr lang="ru-RU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i="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взаимодействовать с другими через отношение и гуманизм;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</a:t>
            </a:r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духовные ценности, нравственные качества и представления;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правила этикета;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религиозной, межнациональной и другой терпимости;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навыки общения в коллективе, сохраняя собственное достоинство;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патриотические чувства.</a:t>
            </a:r>
          </a:p>
          <a:p>
            <a:r>
              <a:rPr lang="ru-RU" b="0" i="0" dirty="0">
                <a:solidFill>
                  <a:srgbClr val="3E3E3E"/>
                </a:solidFill>
                <a:effectLst/>
                <a:latin typeface="PT Sans"/>
              </a:rPr>
              <a:t/>
            </a:r>
            <a:br>
              <a:rPr lang="ru-RU" b="0" i="0" dirty="0">
                <a:solidFill>
                  <a:srgbClr val="3E3E3E"/>
                </a:solidFill>
                <a:effectLst/>
                <a:latin typeface="PT Sans"/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26D9DE-726B-466A-85DC-C8005C6D45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8" y="1108364"/>
            <a:ext cx="6147200" cy="574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4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FF9EF07-6145-4058-8187-A8B17A662BA2}"/>
              </a:ext>
            </a:extLst>
          </p:cNvPr>
          <p:cNvSpPr/>
          <p:nvPr/>
        </p:nvSpPr>
        <p:spPr>
          <a:xfrm>
            <a:off x="185531" y="432569"/>
            <a:ext cx="12006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0" i="0" dirty="0" smtClean="0">
                <a:solidFill>
                  <a:srgbClr val="FF66FF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Фо</a:t>
            </a:r>
            <a:r>
              <a:rPr lang="ru-RU" sz="2400" dirty="0" smtClean="0">
                <a:solidFill>
                  <a:srgbClr val="FF66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рмы нравственного воспитания</a:t>
            </a:r>
            <a:endParaRPr lang="ru-RU" sz="2400" b="0" i="0" dirty="0">
              <a:solidFill>
                <a:srgbClr val="FF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7215" y="1066800"/>
            <a:ext cx="2888673" cy="13901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фронтальная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6596" y="3153171"/>
            <a:ext cx="2617123" cy="1280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групповая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98318" y="5182082"/>
            <a:ext cx="3300845" cy="12053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индивидуальная</a:t>
            </a:r>
            <a:endParaRPr lang="ru-RU" dirty="0">
              <a:latin typeface="Arial Black" panose="020B0A04020102020204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791691" y="894234"/>
            <a:ext cx="2251364" cy="315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4"/>
            <a:endCxn id="6" idx="0"/>
          </p:cNvCxnSpPr>
          <p:nvPr/>
        </p:nvCxnSpPr>
        <p:spPr>
          <a:xfrm>
            <a:off x="1671552" y="2456986"/>
            <a:ext cx="113606" cy="696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низ 14"/>
          <p:cNvSpPr/>
          <p:nvPr/>
        </p:nvSpPr>
        <p:spPr>
          <a:xfrm>
            <a:off x="1581843" y="2495825"/>
            <a:ext cx="198120" cy="575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616132" y="4514873"/>
            <a:ext cx="225830" cy="667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356764" y="1209907"/>
            <a:ext cx="2826327" cy="124234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словесные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610599" y="2891147"/>
            <a:ext cx="2957946" cy="11756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практические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356765" y="4795531"/>
            <a:ext cx="2971798" cy="1227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наглядные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6359236" y="894234"/>
            <a:ext cx="1801091" cy="172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трелка вниз 32"/>
          <p:cNvSpPr/>
          <p:nvPr/>
        </p:nvSpPr>
        <p:spPr>
          <a:xfrm flipH="1">
            <a:off x="8610599" y="2452255"/>
            <a:ext cx="266009" cy="438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8743603" y="4066767"/>
            <a:ext cx="275706" cy="7287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23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E64A4AA-DF37-41AB-BD64-13B90C960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906" y="1"/>
            <a:ext cx="9085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93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F6B7CE-5957-4A4B-ABA7-798C481B5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65" y="151572"/>
            <a:ext cx="8941904" cy="670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9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313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Форма работы с </a:t>
            </a:r>
            <a:r>
              <a:rPr lang="ru-RU" sz="2000" dirty="0">
                <a:latin typeface="Arial Black" panose="020B0A04020102020204" pitchFamily="34" charset="0"/>
              </a:rPr>
              <a:t>с</a:t>
            </a:r>
            <a:r>
              <a:rPr lang="ru-RU" sz="2000" dirty="0" smtClean="0">
                <a:latin typeface="Arial Black" panose="020B0A04020102020204" pitchFamily="34" charset="0"/>
              </a:rPr>
              <a:t>емьей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с двумя усеченными противолежащими углами 2"/>
          <p:cNvSpPr/>
          <p:nvPr/>
        </p:nvSpPr>
        <p:spPr>
          <a:xfrm>
            <a:off x="1243444" y="1510147"/>
            <a:ext cx="2358737" cy="914400"/>
          </a:xfrm>
          <a:prstGeom prst="snip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Посещение семьи ребенка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с двумя усеченными противолежащими углами 3"/>
          <p:cNvSpPr/>
          <p:nvPr/>
        </p:nvSpPr>
        <p:spPr>
          <a:xfrm>
            <a:off x="838199" y="3325091"/>
            <a:ext cx="2085109" cy="914400"/>
          </a:xfrm>
          <a:prstGeom prst="snip2Diag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День открытых дверей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2189020" y="5153891"/>
            <a:ext cx="2022763" cy="914400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Black" panose="020B0A04020102020204" pitchFamily="34" charset="0"/>
              </a:rPr>
              <a:t>Б</a:t>
            </a:r>
            <a:r>
              <a:rPr lang="ru-RU" sz="2000" dirty="0" smtClean="0">
                <a:latin typeface="Arial Black" panose="020B0A04020102020204" pitchFamily="34" charset="0"/>
              </a:rPr>
              <a:t>еседы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4707081" y="1212273"/>
            <a:ext cx="2389909" cy="914400"/>
          </a:xfrm>
          <a:prstGeom prst="snip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К</a:t>
            </a:r>
            <a:r>
              <a:rPr lang="ru-RU" b="1" dirty="0" smtClean="0">
                <a:latin typeface="Arial Black" panose="020B0A04020102020204" pitchFamily="34" charset="0"/>
              </a:rPr>
              <a:t>онсультации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8049491" y="1288472"/>
            <a:ext cx="2549236" cy="914400"/>
          </a:xfrm>
          <a:prstGeom prst="snip2Diag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Семинары - практикумы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8880762" y="3442855"/>
            <a:ext cx="2473037" cy="914400"/>
          </a:xfrm>
          <a:prstGeom prst="snip2Diag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Родительские собрания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4731327" y="3345872"/>
            <a:ext cx="2618510" cy="914400"/>
          </a:xfrm>
          <a:prstGeom prst="snip2Diag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Семейные клубы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с двумя усеченными противолежащими углами 9"/>
          <p:cNvSpPr/>
          <p:nvPr/>
        </p:nvSpPr>
        <p:spPr>
          <a:xfrm>
            <a:off x="5902036" y="5250873"/>
            <a:ext cx="3602182" cy="914400"/>
          </a:xfrm>
          <a:prstGeom prst="snip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Родительская почта и </a:t>
            </a:r>
            <a:r>
              <a:rPr lang="ru-RU" dirty="0">
                <a:latin typeface="Arial Black" panose="020B0A04020102020204" pitchFamily="34" charset="0"/>
              </a:rPr>
              <a:t>Т</a:t>
            </a:r>
            <a:r>
              <a:rPr lang="ru-RU" dirty="0" smtClean="0">
                <a:latin typeface="Arial Black" panose="020B0A04020102020204" pitchFamily="34" charset="0"/>
              </a:rPr>
              <a:t>елефон доверия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791200" y="2202872"/>
            <a:ext cx="387927" cy="10668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414655" y="4357255"/>
            <a:ext cx="374072" cy="817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7117772" y="1596735"/>
            <a:ext cx="952501" cy="297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7573240" y="3657739"/>
            <a:ext cx="1260762" cy="318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190307">
            <a:off x="4007530" y="1326577"/>
            <a:ext cx="270113" cy="1045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2178627" y="2424547"/>
            <a:ext cx="244185" cy="8451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422812" y="4274128"/>
            <a:ext cx="264970" cy="865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9504218" y="2279071"/>
            <a:ext cx="290943" cy="11637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230831" y="5694218"/>
            <a:ext cx="1560369" cy="374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2482221">
            <a:off x="8889096" y="4396816"/>
            <a:ext cx="415637" cy="895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952748" y="3647210"/>
            <a:ext cx="1749139" cy="329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00A1D5-6A07-4E46-AE43-5A265F49B0D0}"/>
              </a:ext>
            </a:extLst>
          </p:cNvPr>
          <p:cNvSpPr/>
          <p:nvPr/>
        </p:nvSpPr>
        <p:spPr>
          <a:xfrm>
            <a:off x="2642175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1522708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214</TotalTime>
  <Words>195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SimSun</vt:lpstr>
      <vt:lpstr>Arial</vt:lpstr>
      <vt:lpstr>Arial Black</vt:lpstr>
      <vt:lpstr>Calibri</vt:lpstr>
      <vt:lpstr>Monotype Corsiva</vt:lpstr>
      <vt:lpstr>PT Sans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работы с семьей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User</cp:lastModifiedBy>
  <cp:revision>33</cp:revision>
  <dcterms:created xsi:type="dcterms:W3CDTF">2021-02-24T09:39:37Z</dcterms:created>
  <dcterms:modified xsi:type="dcterms:W3CDTF">2022-10-18T09:21:03Z</dcterms:modified>
</cp:coreProperties>
</file>