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68" r:id="rId4"/>
    <p:sldId id="275" r:id="rId5"/>
    <p:sldId id="269" r:id="rId6"/>
    <p:sldId id="270" r:id="rId7"/>
    <p:sldId id="271" r:id="rId8"/>
    <p:sldId id="273" r:id="rId9"/>
    <p:sldId id="274" r:id="rId10"/>
    <p:sldId id="257" r:id="rId11"/>
    <p:sldId id="261" r:id="rId12"/>
    <p:sldId id="263" r:id="rId13"/>
    <p:sldId id="266" r:id="rId14"/>
  </p:sldIdLst>
  <p:sldSz cx="10693400" cy="7561263"/>
  <p:notesSz cx="6858000" cy="9144000"/>
  <p:defaultTextStyle>
    <a:defPPr>
      <a:defRPr lang="ru-RU"/>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1428" y="-90"/>
      </p:cViewPr>
      <p:guideLst>
        <p:guide orient="horz" pos="2382"/>
        <p:guide pos="3368"/>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02005" y="2348893"/>
            <a:ext cx="9089390" cy="1620771"/>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604010" y="4284716"/>
            <a:ext cx="7485380" cy="1932323"/>
          </a:xfrm>
        </p:spPr>
        <p:txBody>
          <a:bodyPr/>
          <a:lstStyle>
            <a:lvl1pPr marL="0" indent="0" algn="ctr">
              <a:buNone/>
              <a:defRPr>
                <a:solidFill>
                  <a:schemeClr val="tx1">
                    <a:tint val="75000"/>
                  </a:schemeClr>
                </a:solidFill>
              </a:defRPr>
            </a:lvl1pPr>
            <a:lvl2pPr marL="521528" indent="0" algn="ctr">
              <a:buNone/>
              <a:defRPr>
                <a:solidFill>
                  <a:schemeClr val="tx1">
                    <a:tint val="75000"/>
                  </a:schemeClr>
                </a:solidFill>
              </a:defRPr>
            </a:lvl2pPr>
            <a:lvl3pPr marL="1043056" indent="0" algn="ctr">
              <a:buNone/>
              <a:defRPr>
                <a:solidFill>
                  <a:schemeClr val="tx1">
                    <a:tint val="75000"/>
                  </a:schemeClr>
                </a:solidFill>
              </a:defRPr>
            </a:lvl3pPr>
            <a:lvl4pPr marL="1564584" indent="0" algn="ctr">
              <a:buNone/>
              <a:defRPr>
                <a:solidFill>
                  <a:schemeClr val="tx1">
                    <a:tint val="75000"/>
                  </a:schemeClr>
                </a:solidFill>
              </a:defRPr>
            </a:lvl4pPr>
            <a:lvl5pPr marL="2086112" indent="0" algn="ctr">
              <a:buNone/>
              <a:defRPr>
                <a:solidFill>
                  <a:schemeClr val="tx1">
                    <a:tint val="75000"/>
                  </a:schemeClr>
                </a:solidFill>
              </a:defRPr>
            </a:lvl5pPr>
            <a:lvl6pPr marL="2607640" indent="0" algn="ctr">
              <a:buNone/>
              <a:defRPr>
                <a:solidFill>
                  <a:schemeClr val="tx1">
                    <a:tint val="75000"/>
                  </a:schemeClr>
                </a:solidFill>
              </a:defRPr>
            </a:lvl6pPr>
            <a:lvl7pPr marL="3129168" indent="0" algn="ctr">
              <a:buNone/>
              <a:defRPr>
                <a:solidFill>
                  <a:schemeClr val="tx1">
                    <a:tint val="75000"/>
                  </a:schemeClr>
                </a:solidFill>
              </a:defRPr>
            </a:lvl7pPr>
            <a:lvl8pPr marL="3650696" indent="0" algn="ctr">
              <a:buNone/>
              <a:defRPr>
                <a:solidFill>
                  <a:schemeClr val="tx1">
                    <a:tint val="75000"/>
                  </a:schemeClr>
                </a:solidFill>
              </a:defRPr>
            </a:lvl8pPr>
            <a:lvl9pPr marL="4172224"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AAECFE5-AB67-4CD8-87D2-89590DDB4C5D}" type="datetimeFigureOut">
              <a:rPr lang="ru-RU" smtClean="0"/>
              <a:pPr/>
              <a:t>29.10.2022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639DBA-64D1-4426-8549-22233656878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AAECFE5-AB67-4CD8-87D2-89590DDB4C5D}" type="datetimeFigureOut">
              <a:rPr lang="ru-RU" smtClean="0"/>
              <a:pPr/>
              <a:t>29.10.2022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639DBA-64D1-4426-8549-22233656878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067112" y="334306"/>
            <a:ext cx="2812588" cy="711318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25639" y="334306"/>
            <a:ext cx="8263250" cy="711318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AAECFE5-AB67-4CD8-87D2-89590DDB4C5D}" type="datetimeFigureOut">
              <a:rPr lang="ru-RU" smtClean="0"/>
              <a:pPr/>
              <a:t>29.10.2022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639DBA-64D1-4426-8549-22233656878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AAECFE5-AB67-4CD8-87D2-89590DDB4C5D}" type="datetimeFigureOut">
              <a:rPr lang="ru-RU" smtClean="0"/>
              <a:pPr/>
              <a:t>29.10.2022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639DBA-64D1-4426-8549-22233656878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44705" y="4858812"/>
            <a:ext cx="9089390" cy="1501751"/>
          </a:xfrm>
        </p:spPr>
        <p:txBody>
          <a:bodyPr anchor="t"/>
          <a:lstStyle>
            <a:lvl1pPr algn="l">
              <a:defRPr sz="4600" b="1" cap="all"/>
            </a:lvl1pPr>
          </a:lstStyle>
          <a:p>
            <a:r>
              <a:rPr lang="ru-RU" smtClean="0"/>
              <a:t>Образец заголовка</a:t>
            </a:r>
            <a:endParaRPr lang="ru-RU"/>
          </a:p>
        </p:txBody>
      </p:sp>
      <p:sp>
        <p:nvSpPr>
          <p:cNvPr id="3" name="Текст 2"/>
          <p:cNvSpPr>
            <a:spLocks noGrp="1"/>
          </p:cNvSpPr>
          <p:nvPr>
            <p:ph type="body" idx="1"/>
          </p:nvPr>
        </p:nvSpPr>
        <p:spPr>
          <a:xfrm>
            <a:off x="844705" y="3204786"/>
            <a:ext cx="9089390" cy="1654026"/>
          </a:xfrm>
        </p:spPr>
        <p:txBody>
          <a:bodyPr anchor="b"/>
          <a:lstStyle>
            <a:lvl1pPr marL="0" indent="0">
              <a:buNone/>
              <a:defRPr sz="2300">
                <a:solidFill>
                  <a:schemeClr val="tx1">
                    <a:tint val="75000"/>
                  </a:schemeClr>
                </a:solidFill>
              </a:defRPr>
            </a:lvl1pPr>
            <a:lvl2pPr marL="521528" indent="0">
              <a:buNone/>
              <a:defRPr sz="2100">
                <a:solidFill>
                  <a:schemeClr val="tx1">
                    <a:tint val="75000"/>
                  </a:schemeClr>
                </a:solidFill>
              </a:defRPr>
            </a:lvl2pPr>
            <a:lvl3pPr marL="1043056" indent="0">
              <a:buNone/>
              <a:defRPr sz="1800">
                <a:solidFill>
                  <a:schemeClr val="tx1">
                    <a:tint val="75000"/>
                  </a:schemeClr>
                </a:solidFill>
              </a:defRPr>
            </a:lvl3pPr>
            <a:lvl4pPr marL="1564584" indent="0">
              <a:buNone/>
              <a:defRPr sz="1600">
                <a:solidFill>
                  <a:schemeClr val="tx1">
                    <a:tint val="75000"/>
                  </a:schemeClr>
                </a:solidFill>
              </a:defRPr>
            </a:lvl4pPr>
            <a:lvl5pPr marL="2086112" indent="0">
              <a:buNone/>
              <a:defRPr sz="1600">
                <a:solidFill>
                  <a:schemeClr val="tx1">
                    <a:tint val="75000"/>
                  </a:schemeClr>
                </a:solidFill>
              </a:defRPr>
            </a:lvl5pPr>
            <a:lvl6pPr marL="2607640" indent="0">
              <a:buNone/>
              <a:defRPr sz="1600">
                <a:solidFill>
                  <a:schemeClr val="tx1">
                    <a:tint val="75000"/>
                  </a:schemeClr>
                </a:solidFill>
              </a:defRPr>
            </a:lvl6pPr>
            <a:lvl7pPr marL="3129168" indent="0">
              <a:buNone/>
              <a:defRPr sz="1600">
                <a:solidFill>
                  <a:schemeClr val="tx1">
                    <a:tint val="75000"/>
                  </a:schemeClr>
                </a:solidFill>
              </a:defRPr>
            </a:lvl7pPr>
            <a:lvl8pPr marL="3650696" indent="0">
              <a:buNone/>
              <a:defRPr sz="1600">
                <a:solidFill>
                  <a:schemeClr val="tx1">
                    <a:tint val="75000"/>
                  </a:schemeClr>
                </a:solidFill>
              </a:defRPr>
            </a:lvl8pPr>
            <a:lvl9pPr marL="4172224"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AAECFE5-AB67-4CD8-87D2-89590DDB4C5D}" type="datetimeFigureOut">
              <a:rPr lang="ru-RU" smtClean="0"/>
              <a:pPr/>
              <a:t>29.10.2022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639DBA-64D1-4426-8549-22233656878C}"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25639" y="1944575"/>
            <a:ext cx="5537918" cy="5502919"/>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341781" y="1944575"/>
            <a:ext cx="5537919" cy="5502919"/>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AAECFE5-AB67-4CD8-87D2-89590DDB4C5D}" type="datetimeFigureOut">
              <a:rPr lang="ru-RU" smtClean="0"/>
              <a:pPr/>
              <a:t>29.10.2022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639DBA-64D1-4426-8549-22233656878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0" y="302801"/>
            <a:ext cx="9624060" cy="1260211"/>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534670" y="1692533"/>
            <a:ext cx="4724775" cy="705367"/>
          </a:xfrm>
        </p:spPr>
        <p:txBody>
          <a:bodyPr anchor="b"/>
          <a:lstStyle>
            <a:lvl1pPr marL="0" indent="0">
              <a:buNone/>
              <a:defRPr sz="2700" b="1"/>
            </a:lvl1pPr>
            <a:lvl2pPr marL="521528" indent="0">
              <a:buNone/>
              <a:defRPr sz="2300" b="1"/>
            </a:lvl2pPr>
            <a:lvl3pPr marL="1043056" indent="0">
              <a:buNone/>
              <a:defRPr sz="2100" b="1"/>
            </a:lvl3pPr>
            <a:lvl4pPr marL="1564584" indent="0">
              <a:buNone/>
              <a:defRPr sz="1800" b="1"/>
            </a:lvl4pPr>
            <a:lvl5pPr marL="2086112" indent="0">
              <a:buNone/>
              <a:defRPr sz="1800" b="1"/>
            </a:lvl5pPr>
            <a:lvl6pPr marL="2607640" indent="0">
              <a:buNone/>
              <a:defRPr sz="1800" b="1"/>
            </a:lvl6pPr>
            <a:lvl7pPr marL="3129168" indent="0">
              <a:buNone/>
              <a:defRPr sz="1800" b="1"/>
            </a:lvl7pPr>
            <a:lvl8pPr marL="3650696" indent="0">
              <a:buNone/>
              <a:defRPr sz="1800" b="1"/>
            </a:lvl8pPr>
            <a:lvl9pPr marL="4172224" indent="0">
              <a:buNone/>
              <a:defRPr sz="1800" b="1"/>
            </a:lvl9pPr>
          </a:lstStyle>
          <a:p>
            <a:pPr lvl="0"/>
            <a:r>
              <a:rPr lang="ru-RU" smtClean="0"/>
              <a:t>Образец текста</a:t>
            </a:r>
          </a:p>
        </p:txBody>
      </p:sp>
      <p:sp>
        <p:nvSpPr>
          <p:cNvPr id="4" name="Содержимое 3"/>
          <p:cNvSpPr>
            <a:spLocks noGrp="1"/>
          </p:cNvSpPr>
          <p:nvPr>
            <p:ph sz="half" idx="2"/>
          </p:nvPr>
        </p:nvSpPr>
        <p:spPr>
          <a:xfrm>
            <a:off x="534670" y="2397901"/>
            <a:ext cx="4724775"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432099" y="1692533"/>
            <a:ext cx="4726631" cy="705367"/>
          </a:xfrm>
        </p:spPr>
        <p:txBody>
          <a:bodyPr anchor="b"/>
          <a:lstStyle>
            <a:lvl1pPr marL="0" indent="0">
              <a:buNone/>
              <a:defRPr sz="2700" b="1"/>
            </a:lvl1pPr>
            <a:lvl2pPr marL="521528" indent="0">
              <a:buNone/>
              <a:defRPr sz="2300" b="1"/>
            </a:lvl2pPr>
            <a:lvl3pPr marL="1043056" indent="0">
              <a:buNone/>
              <a:defRPr sz="2100" b="1"/>
            </a:lvl3pPr>
            <a:lvl4pPr marL="1564584" indent="0">
              <a:buNone/>
              <a:defRPr sz="1800" b="1"/>
            </a:lvl4pPr>
            <a:lvl5pPr marL="2086112" indent="0">
              <a:buNone/>
              <a:defRPr sz="1800" b="1"/>
            </a:lvl5pPr>
            <a:lvl6pPr marL="2607640" indent="0">
              <a:buNone/>
              <a:defRPr sz="1800" b="1"/>
            </a:lvl6pPr>
            <a:lvl7pPr marL="3129168" indent="0">
              <a:buNone/>
              <a:defRPr sz="1800" b="1"/>
            </a:lvl7pPr>
            <a:lvl8pPr marL="3650696" indent="0">
              <a:buNone/>
              <a:defRPr sz="1800" b="1"/>
            </a:lvl8pPr>
            <a:lvl9pPr marL="4172224" indent="0">
              <a:buNone/>
              <a:defRPr sz="1800" b="1"/>
            </a:lvl9pPr>
          </a:lstStyle>
          <a:p>
            <a:pPr lvl="0"/>
            <a:r>
              <a:rPr lang="ru-RU" smtClean="0"/>
              <a:t>Образец текста</a:t>
            </a:r>
          </a:p>
        </p:txBody>
      </p:sp>
      <p:sp>
        <p:nvSpPr>
          <p:cNvPr id="6" name="Содержимое 5"/>
          <p:cNvSpPr>
            <a:spLocks noGrp="1"/>
          </p:cNvSpPr>
          <p:nvPr>
            <p:ph sz="quarter" idx="4"/>
          </p:nvPr>
        </p:nvSpPr>
        <p:spPr>
          <a:xfrm>
            <a:off x="5432099" y="2397901"/>
            <a:ext cx="4726631"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AAECFE5-AB67-4CD8-87D2-89590DDB4C5D}" type="datetimeFigureOut">
              <a:rPr lang="ru-RU" smtClean="0"/>
              <a:pPr/>
              <a:t>29.10.2022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8639DBA-64D1-4426-8549-22233656878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AAECFE5-AB67-4CD8-87D2-89590DDB4C5D}" type="datetimeFigureOut">
              <a:rPr lang="ru-RU" smtClean="0"/>
              <a:pPr/>
              <a:t>29.10.2022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8639DBA-64D1-4426-8549-22233656878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AAECFE5-AB67-4CD8-87D2-89590DDB4C5D}" type="datetimeFigureOut">
              <a:rPr lang="ru-RU" smtClean="0"/>
              <a:pPr/>
              <a:t>29.10.2022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8639DBA-64D1-4426-8549-22233656878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1" y="301050"/>
            <a:ext cx="3518055" cy="1281214"/>
          </a:xfrm>
        </p:spPr>
        <p:txBody>
          <a:bodyPr anchor="b"/>
          <a:lstStyle>
            <a:lvl1pPr algn="l">
              <a:defRPr sz="2300" b="1"/>
            </a:lvl1pPr>
          </a:lstStyle>
          <a:p>
            <a:r>
              <a:rPr lang="ru-RU" smtClean="0"/>
              <a:t>Образец заголовка</a:t>
            </a:r>
            <a:endParaRPr lang="ru-RU"/>
          </a:p>
        </p:txBody>
      </p:sp>
      <p:sp>
        <p:nvSpPr>
          <p:cNvPr id="3" name="Содержимое 2"/>
          <p:cNvSpPr>
            <a:spLocks noGrp="1"/>
          </p:cNvSpPr>
          <p:nvPr>
            <p:ph idx="1"/>
          </p:nvPr>
        </p:nvSpPr>
        <p:spPr>
          <a:xfrm>
            <a:off x="4180822" y="301051"/>
            <a:ext cx="5977908" cy="6453328"/>
          </a:xfrm>
        </p:spPr>
        <p:txBody>
          <a:bodyPr/>
          <a:lstStyle>
            <a:lvl1pPr>
              <a:defRPr sz="37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534671" y="1582265"/>
            <a:ext cx="3518055" cy="5172114"/>
          </a:xfrm>
        </p:spPr>
        <p:txBody>
          <a:bodyPr/>
          <a:lstStyle>
            <a:lvl1pPr marL="0" indent="0">
              <a:buNone/>
              <a:defRPr sz="1600"/>
            </a:lvl1pPr>
            <a:lvl2pPr marL="521528" indent="0">
              <a:buNone/>
              <a:defRPr sz="1400"/>
            </a:lvl2pPr>
            <a:lvl3pPr marL="1043056" indent="0">
              <a:buNone/>
              <a:defRPr sz="1100"/>
            </a:lvl3pPr>
            <a:lvl4pPr marL="1564584" indent="0">
              <a:buNone/>
              <a:defRPr sz="1000"/>
            </a:lvl4pPr>
            <a:lvl5pPr marL="2086112" indent="0">
              <a:buNone/>
              <a:defRPr sz="1000"/>
            </a:lvl5pPr>
            <a:lvl6pPr marL="2607640" indent="0">
              <a:buNone/>
              <a:defRPr sz="1000"/>
            </a:lvl6pPr>
            <a:lvl7pPr marL="3129168" indent="0">
              <a:buNone/>
              <a:defRPr sz="1000"/>
            </a:lvl7pPr>
            <a:lvl8pPr marL="3650696" indent="0">
              <a:buNone/>
              <a:defRPr sz="1000"/>
            </a:lvl8pPr>
            <a:lvl9pPr marL="4172224"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AAAECFE5-AB67-4CD8-87D2-89590DDB4C5D}" type="datetimeFigureOut">
              <a:rPr lang="ru-RU" smtClean="0"/>
              <a:pPr/>
              <a:t>29.10.2022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639DBA-64D1-4426-8549-22233656878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95981" y="5292884"/>
            <a:ext cx="6416040" cy="624855"/>
          </a:xfrm>
        </p:spPr>
        <p:txBody>
          <a:bodyPr anchor="b"/>
          <a:lstStyle>
            <a:lvl1pPr algn="l">
              <a:defRPr sz="2300" b="1"/>
            </a:lvl1pPr>
          </a:lstStyle>
          <a:p>
            <a:r>
              <a:rPr lang="ru-RU" smtClean="0"/>
              <a:t>Образец заголовка</a:t>
            </a:r>
            <a:endParaRPr lang="ru-RU"/>
          </a:p>
        </p:txBody>
      </p:sp>
      <p:sp>
        <p:nvSpPr>
          <p:cNvPr id="3" name="Рисунок 2"/>
          <p:cNvSpPr>
            <a:spLocks noGrp="1"/>
          </p:cNvSpPr>
          <p:nvPr>
            <p:ph type="pic" idx="1"/>
          </p:nvPr>
        </p:nvSpPr>
        <p:spPr>
          <a:xfrm>
            <a:off x="2095981" y="675613"/>
            <a:ext cx="6416040" cy="4536758"/>
          </a:xfrm>
        </p:spPr>
        <p:txBody>
          <a:bodyPr/>
          <a:lstStyle>
            <a:lvl1pPr marL="0" indent="0">
              <a:buNone/>
              <a:defRPr sz="3700"/>
            </a:lvl1pPr>
            <a:lvl2pPr marL="521528" indent="0">
              <a:buNone/>
              <a:defRPr sz="3200"/>
            </a:lvl2pPr>
            <a:lvl3pPr marL="1043056" indent="0">
              <a:buNone/>
              <a:defRPr sz="2700"/>
            </a:lvl3pPr>
            <a:lvl4pPr marL="1564584" indent="0">
              <a:buNone/>
              <a:defRPr sz="2300"/>
            </a:lvl4pPr>
            <a:lvl5pPr marL="2086112" indent="0">
              <a:buNone/>
              <a:defRPr sz="2300"/>
            </a:lvl5pPr>
            <a:lvl6pPr marL="2607640" indent="0">
              <a:buNone/>
              <a:defRPr sz="2300"/>
            </a:lvl6pPr>
            <a:lvl7pPr marL="3129168" indent="0">
              <a:buNone/>
              <a:defRPr sz="2300"/>
            </a:lvl7pPr>
            <a:lvl8pPr marL="3650696" indent="0">
              <a:buNone/>
              <a:defRPr sz="2300"/>
            </a:lvl8pPr>
            <a:lvl9pPr marL="4172224" indent="0">
              <a:buNone/>
              <a:defRPr sz="2300"/>
            </a:lvl9pPr>
          </a:lstStyle>
          <a:p>
            <a:endParaRPr lang="ru-RU"/>
          </a:p>
        </p:txBody>
      </p:sp>
      <p:sp>
        <p:nvSpPr>
          <p:cNvPr id="4" name="Текст 3"/>
          <p:cNvSpPr>
            <a:spLocks noGrp="1"/>
          </p:cNvSpPr>
          <p:nvPr>
            <p:ph type="body" sz="half" idx="2"/>
          </p:nvPr>
        </p:nvSpPr>
        <p:spPr>
          <a:xfrm>
            <a:off x="2095981" y="5917739"/>
            <a:ext cx="6416040" cy="887398"/>
          </a:xfrm>
        </p:spPr>
        <p:txBody>
          <a:bodyPr/>
          <a:lstStyle>
            <a:lvl1pPr marL="0" indent="0">
              <a:buNone/>
              <a:defRPr sz="1600"/>
            </a:lvl1pPr>
            <a:lvl2pPr marL="521528" indent="0">
              <a:buNone/>
              <a:defRPr sz="1400"/>
            </a:lvl2pPr>
            <a:lvl3pPr marL="1043056" indent="0">
              <a:buNone/>
              <a:defRPr sz="1100"/>
            </a:lvl3pPr>
            <a:lvl4pPr marL="1564584" indent="0">
              <a:buNone/>
              <a:defRPr sz="1000"/>
            </a:lvl4pPr>
            <a:lvl5pPr marL="2086112" indent="0">
              <a:buNone/>
              <a:defRPr sz="1000"/>
            </a:lvl5pPr>
            <a:lvl6pPr marL="2607640" indent="0">
              <a:buNone/>
              <a:defRPr sz="1000"/>
            </a:lvl6pPr>
            <a:lvl7pPr marL="3129168" indent="0">
              <a:buNone/>
              <a:defRPr sz="1000"/>
            </a:lvl7pPr>
            <a:lvl8pPr marL="3650696" indent="0">
              <a:buNone/>
              <a:defRPr sz="1000"/>
            </a:lvl8pPr>
            <a:lvl9pPr marL="4172224"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AAAECFE5-AB67-4CD8-87D2-89590DDB4C5D}" type="datetimeFigureOut">
              <a:rPr lang="ru-RU" smtClean="0"/>
              <a:pPr/>
              <a:t>29.10.2022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639DBA-64D1-4426-8549-22233656878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0" y="302801"/>
            <a:ext cx="9624060" cy="1260211"/>
          </a:xfrm>
          <a:prstGeom prst="rect">
            <a:avLst/>
          </a:prstGeom>
        </p:spPr>
        <p:txBody>
          <a:bodyPr vert="horz" lIns="104306" tIns="52153" rIns="104306" bIns="52153"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534670" y="1764295"/>
            <a:ext cx="9624060" cy="4990084"/>
          </a:xfrm>
          <a:prstGeom prst="rect">
            <a:avLst/>
          </a:prstGeom>
        </p:spPr>
        <p:txBody>
          <a:bodyPr vert="horz" lIns="104306" tIns="52153" rIns="104306" bIns="52153"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534670" y="7008171"/>
            <a:ext cx="2495127" cy="402567"/>
          </a:xfrm>
          <a:prstGeom prst="rect">
            <a:avLst/>
          </a:prstGeom>
        </p:spPr>
        <p:txBody>
          <a:bodyPr vert="horz" lIns="104306" tIns="52153" rIns="104306" bIns="52153" rtlCol="0" anchor="ctr"/>
          <a:lstStyle>
            <a:lvl1pPr algn="l">
              <a:defRPr sz="1400">
                <a:solidFill>
                  <a:schemeClr val="tx1">
                    <a:tint val="75000"/>
                  </a:schemeClr>
                </a:solidFill>
              </a:defRPr>
            </a:lvl1pPr>
          </a:lstStyle>
          <a:p>
            <a:fld id="{AAAECFE5-AB67-4CD8-87D2-89590DDB4C5D}" type="datetimeFigureOut">
              <a:rPr lang="ru-RU" smtClean="0"/>
              <a:pPr/>
              <a:t>29.10.2022</a:t>
            </a:fld>
            <a:endParaRPr lang="ru-RU"/>
          </a:p>
        </p:txBody>
      </p:sp>
      <p:sp>
        <p:nvSpPr>
          <p:cNvPr id="5" name="Нижний колонтитул 4"/>
          <p:cNvSpPr>
            <a:spLocks noGrp="1"/>
          </p:cNvSpPr>
          <p:nvPr>
            <p:ph type="ftr" sz="quarter" idx="3"/>
          </p:nvPr>
        </p:nvSpPr>
        <p:spPr>
          <a:xfrm>
            <a:off x="3653579" y="7008171"/>
            <a:ext cx="3386243" cy="402567"/>
          </a:xfrm>
          <a:prstGeom prst="rect">
            <a:avLst/>
          </a:prstGeom>
        </p:spPr>
        <p:txBody>
          <a:bodyPr vert="horz" lIns="104306" tIns="52153" rIns="104306" bIns="52153" rtlCol="0" anchor="ctr"/>
          <a:lstStyle>
            <a:lvl1pPr algn="ctr">
              <a:defRPr sz="14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7663603" y="7008171"/>
            <a:ext cx="2495127" cy="402567"/>
          </a:xfrm>
          <a:prstGeom prst="rect">
            <a:avLst/>
          </a:prstGeom>
        </p:spPr>
        <p:txBody>
          <a:bodyPr vert="horz" lIns="104306" tIns="52153" rIns="104306" bIns="52153" rtlCol="0" anchor="ctr"/>
          <a:lstStyle>
            <a:lvl1pPr algn="r">
              <a:defRPr sz="1400">
                <a:solidFill>
                  <a:schemeClr val="tx1">
                    <a:tint val="75000"/>
                  </a:schemeClr>
                </a:solidFill>
              </a:defRPr>
            </a:lvl1pPr>
          </a:lstStyle>
          <a:p>
            <a:fld id="{A8639DBA-64D1-4426-8549-22233656878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43056" rtl="0" eaLnBrk="1" latinLnBrk="0" hangingPunct="1">
        <a:spcBef>
          <a:spcPct val="0"/>
        </a:spcBef>
        <a:buNone/>
        <a:defRPr sz="5000" kern="1200">
          <a:solidFill>
            <a:schemeClr val="tx1"/>
          </a:solidFill>
          <a:latin typeface="+mj-lt"/>
          <a:ea typeface="+mj-ea"/>
          <a:cs typeface="+mj-cs"/>
        </a:defRPr>
      </a:lvl1pPr>
    </p:titleStyle>
    <p:bodyStyle>
      <a:lvl1pPr marL="391146" indent="-391146" algn="l" defTabSz="1043056" rtl="0" eaLnBrk="1" latinLnBrk="0" hangingPunct="1">
        <a:spcBef>
          <a:spcPct val="20000"/>
        </a:spcBef>
        <a:buFont typeface="Arial" pitchFamily="34" charset="0"/>
        <a:buChar char="•"/>
        <a:defRPr sz="3700" kern="1200">
          <a:solidFill>
            <a:schemeClr val="tx1"/>
          </a:solidFill>
          <a:latin typeface="+mn-lt"/>
          <a:ea typeface="+mn-ea"/>
          <a:cs typeface="+mn-cs"/>
        </a:defRPr>
      </a:lvl1pPr>
      <a:lvl2pPr marL="847483" indent="-325955" algn="l" defTabSz="1043056" rtl="0" eaLnBrk="1" latinLnBrk="0" hangingPunct="1">
        <a:spcBef>
          <a:spcPct val="20000"/>
        </a:spcBef>
        <a:buFont typeface="Arial" pitchFamily="34" charset="0"/>
        <a:buChar char="–"/>
        <a:defRPr sz="3200" kern="1200">
          <a:solidFill>
            <a:schemeClr val="tx1"/>
          </a:solidFill>
          <a:latin typeface="+mn-lt"/>
          <a:ea typeface="+mn-ea"/>
          <a:cs typeface="+mn-cs"/>
        </a:defRPr>
      </a:lvl2pPr>
      <a:lvl3pPr marL="1303820" indent="-260764" algn="l" defTabSz="1043056"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825348"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4pPr>
      <a:lvl5pPr marL="2346876"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5pPr>
      <a:lvl6pPr marL="2868404"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389932"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11460"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32988"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ru-RU"/>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ChangeArrowheads="1"/>
          </p:cNvSpPr>
          <p:nvPr/>
        </p:nvSpPr>
        <p:spPr bwMode="auto">
          <a:xfrm>
            <a:off x="408040" y="575083"/>
            <a:ext cx="9877319"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ja-JP" sz="3200" b="1" i="1"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Консультация для родителей</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ja-JP" sz="36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MS Mincho" pitchFamily="49" charset="-128"/>
                <a:cs typeface="Times New Roman" pitchFamily="18" charset="0"/>
              </a:rPr>
              <a:t>Приёмы управления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ja-JP" sz="36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MS Mincho" pitchFamily="49" charset="-128"/>
                <a:cs typeface="Times New Roman" pitchFamily="18" charset="0"/>
              </a:rPr>
              <a:t>«трудным» детским поведением</a:t>
            </a:r>
            <a:endParaRPr kumimoji="0" lang="ru-RU" altLang="ja-JP" sz="36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endParaRPr>
          </a:p>
        </p:txBody>
      </p:sp>
      <p:pic>
        <p:nvPicPr>
          <p:cNvPr id="11267" name="Picture 3" descr="https://i.pinimg.com/originals/c6/1a/b4/c61ab4e555d594addc54a24450876b5a.jpg"/>
          <p:cNvPicPr>
            <a:picLocks noChangeAspect="1" noChangeArrowheads="1"/>
          </p:cNvPicPr>
          <p:nvPr/>
        </p:nvPicPr>
        <p:blipFill>
          <a:blip r:embed="rId2" cstate="print"/>
          <a:srcRect/>
          <a:stretch>
            <a:fillRect/>
          </a:stretch>
        </p:blipFill>
        <p:spPr bwMode="auto">
          <a:xfrm>
            <a:off x="2466380" y="2556495"/>
            <a:ext cx="5150348" cy="3436772"/>
          </a:xfrm>
          <a:prstGeom prst="rect">
            <a:avLst/>
          </a:prstGeom>
          <a:noFill/>
        </p:spPr>
      </p:pic>
      <p:sp>
        <p:nvSpPr>
          <p:cNvPr id="7" name="TextBox 6"/>
          <p:cNvSpPr txBox="1"/>
          <p:nvPr/>
        </p:nvSpPr>
        <p:spPr>
          <a:xfrm>
            <a:off x="5850756" y="6876975"/>
            <a:ext cx="4032448" cy="338554"/>
          </a:xfrm>
          <a:prstGeom prst="rect">
            <a:avLst/>
          </a:prstGeom>
          <a:noFill/>
        </p:spPr>
        <p:txBody>
          <a:bodyPr wrap="square" rtlCol="0">
            <a:spAutoFit/>
          </a:bodyPr>
          <a:lstStyle/>
          <a:p>
            <a:pPr algn="r"/>
            <a:r>
              <a:rPr lang="ru-RU" sz="1600" b="1" dirty="0" smtClean="0">
                <a:latin typeface="Times New Roman" pitchFamily="18" charset="0"/>
                <a:cs typeface="Times New Roman" pitchFamily="18" charset="0"/>
              </a:rPr>
              <a:t>Выполнила Кузьмина Т.Е.</a:t>
            </a:r>
            <a:endParaRPr lang="ru-RU" sz="1600" b="1"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catherineasquithgallery.com/uploads/posts/2021-03/1614805130_189-p-fon-dlya-prezentatsii-detskii-sad-200.png"/>
          <p:cNvPicPr>
            <a:picLocks noChangeAspect="1" noChangeArrowheads="1"/>
          </p:cNvPicPr>
          <p:nvPr/>
        </p:nvPicPr>
        <p:blipFill>
          <a:blip r:embed="rId2" cstate="print"/>
          <a:srcRect l="13045" t="-412" r="7076"/>
          <a:stretch>
            <a:fillRect/>
          </a:stretch>
        </p:blipFill>
        <p:spPr bwMode="auto">
          <a:xfrm>
            <a:off x="-1" y="0"/>
            <a:ext cx="10693401" cy="7561264"/>
          </a:xfrm>
          <a:prstGeom prst="rect">
            <a:avLst/>
          </a:prstGeom>
          <a:noFill/>
        </p:spPr>
      </p:pic>
      <p:sp>
        <p:nvSpPr>
          <p:cNvPr id="14337" name="Rectangle 1"/>
          <p:cNvSpPr>
            <a:spLocks noChangeArrowheads="1"/>
          </p:cNvSpPr>
          <p:nvPr/>
        </p:nvSpPr>
        <p:spPr bwMode="auto">
          <a:xfrm>
            <a:off x="666180" y="387974"/>
            <a:ext cx="9145016"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defTabSz="914400" fontAlgn="base">
              <a:spcBef>
                <a:spcPct val="0"/>
              </a:spcBef>
              <a:spcAft>
                <a:spcPct val="0"/>
              </a:spcAft>
            </a:pPr>
            <a:r>
              <a:rPr kumimoji="0" lang="ru-RU" altLang="ja-JP" sz="20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Где мы разговариваем с ребенком, сидим мы или стоим, кто сидит рядом - все это является частями структуры окружающей среды. Это может создавать теплую, неформальную, дружелюбную или холодную, деловую, авторитарную атмосферу общения. </a:t>
            </a:r>
          </a:p>
          <a:p>
            <a:pPr lvl="0" algn="ctr" defTabSz="914400" fontAlgn="base">
              <a:spcBef>
                <a:spcPct val="0"/>
              </a:spcBef>
              <a:spcAft>
                <a:spcPct val="0"/>
              </a:spcAft>
            </a:pPr>
            <a:r>
              <a:rPr kumimoji="0" lang="ru-RU" altLang="ja-JP" sz="20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Намеренное игнорирование </a:t>
            </a:r>
            <a:endParaRPr kumimoji="0" lang="ru-RU" altLang="ja-JP" sz="2000" b="0" i="0" u="none" strike="noStrike" cap="none" normalizeH="0" baseline="0" dirty="0" smtClean="0">
              <a:ln>
                <a:noFill/>
              </a:ln>
              <a:solidFill>
                <a:schemeClr val="tx1"/>
              </a:solidFill>
              <a:effectLst/>
              <a:latin typeface="Arial" pitchFamily="34" charset="0"/>
              <a:cs typeface="Arial" pitchFamily="34" charset="0"/>
            </a:endParaRPr>
          </a:p>
          <a:p>
            <a:pPr lvl="0" algn="just" defTabSz="914400" fontAlgn="base">
              <a:spcBef>
                <a:spcPct val="0"/>
              </a:spcBef>
              <a:spcAft>
                <a:spcPct val="0"/>
              </a:spcAft>
            </a:pPr>
            <a:r>
              <a:rPr kumimoji="0" lang="ru-RU" altLang="ja-JP" sz="20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Если мы не реагируем на неприятные аспекты поведения ребенка, а спокойно выслушиваем его, то это усиливает процесс воздействия. Надо не только не реагировать на эти аспекты поведения, но и поддержать ребенка, если он начинает вести себя правильно. </a:t>
            </a:r>
          </a:p>
          <a:p>
            <a:pPr lvl="0" algn="ctr" defTabSz="914400" fontAlgn="base">
              <a:spcBef>
                <a:spcPct val="0"/>
              </a:spcBef>
              <a:spcAft>
                <a:spcPct val="0"/>
              </a:spcAft>
            </a:pPr>
            <a:r>
              <a:rPr kumimoji="0" lang="ru-RU" altLang="ja-JP" sz="20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Подсказка </a:t>
            </a:r>
            <a:endParaRPr kumimoji="0" lang="ru-RU" altLang="ja-JP" sz="2000" b="0" i="0" u="none" strike="noStrike" cap="none" normalizeH="0" baseline="0" dirty="0" smtClean="0">
              <a:ln>
                <a:noFill/>
              </a:ln>
              <a:solidFill>
                <a:schemeClr val="tx1"/>
              </a:solidFill>
              <a:effectLst/>
              <a:latin typeface="Arial" pitchFamily="34" charset="0"/>
              <a:cs typeface="Arial" pitchFamily="34" charset="0"/>
            </a:endParaRPr>
          </a:p>
          <a:p>
            <a:pPr lvl="0" algn="just" defTabSz="914400" fontAlgn="base">
              <a:spcBef>
                <a:spcPct val="0"/>
              </a:spcBef>
              <a:spcAft>
                <a:spcPct val="0"/>
              </a:spcAft>
            </a:pPr>
            <a:r>
              <a:rPr kumimoji="0" lang="ru-RU" altLang="ja-JP" sz="20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Можно подсказать ребенку, как надо вести себя или какое поведение является неприемлемым, используя, например, слова "Пока заканчивать играть", или невербальные приемы: например, взгляд или кивок, напоминающий ребенку о его обязанностях. Это простое, некритичное замечание, которое помогает ребенку сделать следующий шаг. </a:t>
            </a:r>
          </a:p>
          <a:p>
            <a:pPr lvl="0" algn="just" defTabSz="914400" eaLnBrk="0" fontAlgn="base" hangingPunct="0">
              <a:spcBef>
                <a:spcPct val="0"/>
              </a:spcBef>
              <a:spcAft>
                <a:spcPct val="0"/>
              </a:spcAft>
            </a:pPr>
            <a:endParaRPr kumimoji="0" lang="ru-RU" altLang="ja-JP"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altLang="ja-JP"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catherineasquithgallery.com/uploads/posts/2021-03/1614805130_189-p-fon-dlya-prezentatsii-detskii-sad-200.png"/>
          <p:cNvPicPr>
            <a:picLocks noChangeAspect="1" noChangeArrowheads="1"/>
          </p:cNvPicPr>
          <p:nvPr/>
        </p:nvPicPr>
        <p:blipFill>
          <a:blip r:embed="rId2" cstate="print"/>
          <a:srcRect l="13045" t="-412" r="7076"/>
          <a:stretch>
            <a:fillRect/>
          </a:stretch>
        </p:blipFill>
        <p:spPr bwMode="auto">
          <a:xfrm>
            <a:off x="-1" y="0"/>
            <a:ext cx="10693401" cy="7561264"/>
          </a:xfrm>
          <a:prstGeom prst="rect">
            <a:avLst/>
          </a:prstGeom>
          <a:noFill/>
        </p:spPr>
      </p:pic>
      <p:sp>
        <p:nvSpPr>
          <p:cNvPr id="18433" name="Rectangle 1"/>
          <p:cNvSpPr>
            <a:spLocks noChangeArrowheads="1"/>
          </p:cNvSpPr>
          <p:nvPr/>
        </p:nvSpPr>
        <p:spPr bwMode="auto">
          <a:xfrm>
            <a:off x="666180" y="211964"/>
            <a:ext cx="9073008"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altLang="ja-JP" sz="20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endParaRPr>
          </a:p>
          <a:p>
            <a:pPr lvl="0" algn="ctr" defTabSz="914400" fontAlgn="base">
              <a:spcBef>
                <a:spcPct val="0"/>
              </a:spcBef>
              <a:spcAft>
                <a:spcPct val="0"/>
              </a:spcAft>
            </a:pPr>
            <a:r>
              <a:rPr kumimoji="0" lang="ru-RU" altLang="ja-JP" sz="20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Эмоциональная поддержка </a:t>
            </a:r>
            <a:endParaRPr kumimoji="0" lang="ru-RU" altLang="ja-JP" sz="2000" b="0" i="0" u="none" strike="noStrike" cap="none" normalizeH="0" baseline="0" dirty="0" smtClean="0">
              <a:ln>
                <a:noFill/>
              </a:ln>
              <a:solidFill>
                <a:schemeClr val="tx1"/>
              </a:solidFill>
              <a:effectLst/>
              <a:latin typeface="Arial" pitchFamily="34" charset="0"/>
              <a:cs typeface="Arial" pitchFamily="34" charset="0"/>
            </a:endParaRPr>
          </a:p>
          <a:p>
            <a:pPr lvl="0" algn="just" defTabSz="914400" eaLnBrk="0" fontAlgn="base" hangingPunct="0">
              <a:spcBef>
                <a:spcPct val="0"/>
              </a:spcBef>
              <a:spcAft>
                <a:spcPct val="0"/>
              </a:spcAft>
            </a:pPr>
            <a:r>
              <a:rPr kumimoji="0" lang="ru-RU" altLang="ja-JP" sz="20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Как и похвала, эмоциональная поддержка помогает повысить самооценку ребенка. Когда состояние ребенка вызвано чувством незащищенности, страхом или гневом по поводу какой-либо жизненной ситуации, возможно для решения проблемы ему особенно необходимо ваше внимание и забота.</a:t>
            </a:r>
            <a:endParaRPr kumimoji="0" lang="ru-RU" altLang="ja-JP"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ja-JP" sz="20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Помощь в затруднительных ситуациях </a:t>
            </a:r>
            <a:endParaRPr kumimoji="0" lang="ru-RU" altLang="ja-JP" sz="2000" b="0" i="0" u="none" strike="noStrike" cap="none" normalizeH="0" baseline="0" dirty="0" smtClean="0">
              <a:ln>
                <a:noFill/>
              </a:ln>
              <a:solidFill>
                <a:schemeClr val="tx1"/>
              </a:solidFill>
              <a:effectLst/>
              <a:latin typeface="Arial" pitchFamily="34" charset="0"/>
              <a:cs typeface="Arial" pitchFamily="34" charset="0"/>
            </a:endParaRPr>
          </a:p>
          <a:p>
            <a:pPr lvl="0" algn="just" defTabSz="914400" fontAlgn="base">
              <a:spcBef>
                <a:spcPct val="0"/>
              </a:spcBef>
              <a:spcAft>
                <a:spcPct val="0"/>
              </a:spcAft>
            </a:pPr>
            <a:r>
              <a:rPr kumimoji="0" lang="ru-RU" altLang="ja-JP" sz="20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Когда мы знаем, что ребенок не может начать или закончить задание без дополнительной помощи, мы можем помочь ему преодолеть первые трудные шаги. </a:t>
            </a:r>
          </a:p>
          <a:p>
            <a:pPr lvl="0" algn="ctr" defTabSz="914400" fontAlgn="base">
              <a:spcBef>
                <a:spcPct val="0"/>
              </a:spcBef>
              <a:spcAft>
                <a:spcPct val="0"/>
              </a:spcAft>
            </a:pPr>
            <a:r>
              <a:rPr kumimoji="0" lang="ru-RU" altLang="ja-JP" sz="20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Невербальные способы воздействия </a:t>
            </a:r>
            <a:endParaRPr kumimoji="0" lang="ru-RU" altLang="ja-JP" sz="2000" b="0" i="0" u="none" strike="noStrike" cap="none" normalizeH="0" baseline="0" dirty="0" smtClean="0">
              <a:ln>
                <a:noFill/>
              </a:ln>
              <a:solidFill>
                <a:schemeClr val="tx1"/>
              </a:solidFill>
              <a:effectLst/>
              <a:latin typeface="Arial" pitchFamily="34" charset="0"/>
              <a:cs typeface="Arial" pitchFamily="34" charset="0"/>
            </a:endParaRPr>
          </a:p>
          <a:p>
            <a:pPr lvl="0" algn="just" defTabSz="914400" eaLnBrk="0" fontAlgn="base" hangingPunct="0">
              <a:spcBef>
                <a:spcPct val="0"/>
              </a:spcBef>
              <a:spcAft>
                <a:spcPct val="0"/>
              </a:spcAft>
            </a:pPr>
            <a:r>
              <a:rPr kumimoji="0" lang="ru-RU" altLang="ja-JP" sz="20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Невербальное воздействие включает различные приемы: например, "нахождение рядом" и "физический контакт". Иногда, чтобы успокоиться, ребенку достаточно, чтобы взрослый просто находился рядом. Физический контакт - очень важный прием воздействия. Пожатие руки или похлопывание по плечу могут помочь ребенку успокоиться.</a:t>
            </a:r>
            <a:endParaRPr kumimoji="0" lang="ru-RU" altLang="ja-JP"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altLang="ja-JP"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catherineasquithgallery.com/uploads/posts/2021-03/1614805130_189-p-fon-dlya-prezentatsii-detskii-sad-200.png"/>
          <p:cNvPicPr>
            <a:picLocks noChangeAspect="1" noChangeArrowheads="1"/>
          </p:cNvPicPr>
          <p:nvPr/>
        </p:nvPicPr>
        <p:blipFill>
          <a:blip r:embed="rId2" cstate="print"/>
          <a:srcRect l="13045" t="-412" r="7076"/>
          <a:stretch>
            <a:fillRect/>
          </a:stretch>
        </p:blipFill>
        <p:spPr bwMode="auto">
          <a:xfrm>
            <a:off x="-1" y="0"/>
            <a:ext cx="10693401" cy="7561264"/>
          </a:xfrm>
          <a:prstGeom prst="rect">
            <a:avLst/>
          </a:prstGeom>
          <a:noFill/>
        </p:spPr>
      </p:pic>
      <p:sp>
        <p:nvSpPr>
          <p:cNvPr id="20481" name="Rectangle 1"/>
          <p:cNvSpPr>
            <a:spLocks noChangeArrowheads="1"/>
          </p:cNvSpPr>
          <p:nvPr/>
        </p:nvSpPr>
        <p:spPr bwMode="auto">
          <a:xfrm>
            <a:off x="882204" y="447365"/>
            <a:ext cx="8712968"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ja-JP" sz="20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Изменение направления </a:t>
            </a:r>
            <a:endParaRPr kumimoji="0" lang="ru-RU" altLang="ja-JP" sz="2000" b="0" i="0" u="none" strike="noStrike" cap="none" normalizeH="0" baseline="0" dirty="0" smtClean="0">
              <a:ln>
                <a:noFill/>
              </a:ln>
              <a:solidFill>
                <a:schemeClr val="tx1"/>
              </a:solidFill>
              <a:effectLst/>
              <a:latin typeface="Arial" pitchFamily="34" charset="0"/>
              <a:cs typeface="Arial" pitchFamily="34" charset="0"/>
            </a:endParaRPr>
          </a:p>
          <a:p>
            <a:pPr lvl="0" algn="just" defTabSz="914400" fontAlgn="base">
              <a:spcBef>
                <a:spcPct val="0"/>
              </a:spcBef>
              <a:spcAft>
                <a:spcPct val="0"/>
              </a:spcAft>
            </a:pPr>
            <a:r>
              <a:rPr kumimoji="0" lang="ru-RU" altLang="ja-JP" sz="20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Изменение направления деятельности ребенка помогает успокоиться и вернуться к обычному распорядку дня. При использовании этого метода энергия и внимание ребенка переключаются на другой вид деятельности, благодаря чему он начинает контролировать свое поведение. </a:t>
            </a:r>
          </a:p>
          <a:p>
            <a:pPr lvl="0" algn="just" defTabSz="914400" fontAlgn="base">
              <a:spcBef>
                <a:spcPct val="0"/>
              </a:spcBef>
              <a:spcAft>
                <a:spcPct val="0"/>
              </a:spcAft>
            </a:pPr>
            <a:endParaRPr lang="ru-RU" altLang="ja-JP" sz="2000" dirty="0">
              <a:latin typeface="Times New Roman" pitchFamily="18" charset="0"/>
              <a:ea typeface="MS Mincho" pitchFamily="49" charset="-128"/>
              <a:cs typeface="Times New Roman" pitchFamily="18" charset="0"/>
            </a:endParaRPr>
          </a:p>
          <a:p>
            <a:pPr lvl="0" algn="ctr" defTabSz="914400" fontAlgn="base">
              <a:spcBef>
                <a:spcPct val="0"/>
              </a:spcBef>
              <a:spcAft>
                <a:spcPct val="0"/>
              </a:spcAft>
            </a:pPr>
            <a:r>
              <a:rPr kumimoji="0" lang="ru-RU" altLang="ja-JP" sz="20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Прямое указание </a:t>
            </a:r>
            <a:endParaRPr kumimoji="0" lang="ru-RU" altLang="ja-JP" sz="2000" b="0" i="0" u="none" strike="noStrike" cap="none" normalizeH="0" baseline="0" dirty="0" smtClean="0">
              <a:ln>
                <a:noFill/>
              </a:ln>
              <a:solidFill>
                <a:schemeClr val="tx1"/>
              </a:solidFill>
              <a:effectLst/>
              <a:latin typeface="Arial" pitchFamily="34" charset="0"/>
              <a:cs typeface="Arial" pitchFamily="34" charset="0"/>
            </a:endParaRPr>
          </a:p>
          <a:p>
            <a:pPr lvl="0" algn="just" defTabSz="914400" fontAlgn="base">
              <a:spcBef>
                <a:spcPct val="0"/>
              </a:spcBef>
              <a:spcAft>
                <a:spcPct val="0"/>
              </a:spcAft>
            </a:pPr>
            <a:r>
              <a:rPr kumimoji="0" lang="ru-RU" altLang="ja-JP" sz="20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При дальнейшем развитии кризисного состояния ребенок все менее способен принимать разумные решения, поэтому ему необходимо дать прямые указания. Прямые указания четко и однозначно говорят ребенку о том, что он должен делать. Это могут быть замечания, напоминания о правилах поведения или распорядке дня и указания. </a:t>
            </a:r>
          </a:p>
          <a:p>
            <a:pPr lvl="0" algn="just" defTabSz="914400" fontAlgn="base">
              <a:spcBef>
                <a:spcPct val="0"/>
              </a:spcBef>
              <a:spcAft>
                <a:spcPct val="0"/>
              </a:spcAft>
            </a:pPr>
            <a:endParaRPr lang="ru-RU" altLang="ja-JP" sz="2000" dirty="0">
              <a:latin typeface="Times New Roman" pitchFamily="18" charset="0"/>
              <a:ea typeface="MS Mincho" pitchFamily="49" charset="-128"/>
              <a:cs typeface="Times New Roman" pitchFamily="18" charset="0"/>
            </a:endParaRPr>
          </a:p>
          <a:p>
            <a:pPr lvl="0" algn="ctr" defTabSz="914400" fontAlgn="base">
              <a:spcBef>
                <a:spcPct val="0"/>
              </a:spcBef>
              <a:spcAft>
                <a:spcPct val="0"/>
              </a:spcAft>
            </a:pPr>
            <a:r>
              <a:rPr kumimoji="0" lang="ru-RU" altLang="ja-JP" sz="20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Перерыв </a:t>
            </a:r>
            <a:endParaRPr kumimoji="0" lang="ru-RU" altLang="ja-JP" sz="2000" b="0" i="0" u="none" strike="noStrike" cap="none" normalizeH="0" baseline="0" dirty="0" smtClean="0">
              <a:ln>
                <a:noFill/>
              </a:ln>
              <a:solidFill>
                <a:schemeClr val="tx1"/>
              </a:solidFill>
              <a:effectLst/>
              <a:latin typeface="Arial" pitchFamily="34" charset="0"/>
              <a:cs typeface="Arial" pitchFamily="34" charset="0"/>
            </a:endParaRPr>
          </a:p>
          <a:p>
            <a:pPr lvl="0" algn="just" defTabSz="914400" eaLnBrk="0" fontAlgn="base" hangingPunct="0">
              <a:spcBef>
                <a:spcPct val="0"/>
              </a:spcBef>
              <a:spcAft>
                <a:spcPct val="0"/>
              </a:spcAft>
            </a:pPr>
            <a:r>
              <a:rPr kumimoji="0" lang="ru-RU" altLang="ja-JP" sz="20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Когда ребенок расстроен или раздражен, нужно попросить его уйти в спокойное или тихое место, чтобы он пришел в себя. </a:t>
            </a:r>
            <a:endParaRPr kumimoji="0" lang="ru-RU" altLang="ja-JP" sz="2000" b="0" i="0" u="none" strike="noStrike" cap="none" normalizeH="0" baseline="0" dirty="0" smtClean="0">
              <a:ln>
                <a:noFill/>
              </a:ln>
              <a:solidFill>
                <a:schemeClr val="tx1"/>
              </a:solidFill>
              <a:effectLst/>
              <a:latin typeface="Arial" pitchFamily="34" charset="0"/>
              <a:cs typeface="Arial" pitchFamily="34" charset="0"/>
            </a:endParaRPr>
          </a:p>
          <a:p>
            <a:pPr lvl="0" algn="just" defTabSz="914400" eaLnBrk="0" fontAlgn="base" hangingPunct="0">
              <a:spcBef>
                <a:spcPct val="0"/>
              </a:spcBef>
              <a:spcAft>
                <a:spcPct val="0"/>
              </a:spcAft>
            </a:pPr>
            <a:endParaRPr kumimoji="0" lang="ru-RU" altLang="ja-JP"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altLang="ja-JP" sz="20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altLang="ja-JP"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catherineasquithgallery.com/uploads/posts/2021-03/1614805130_189-p-fon-dlya-prezentatsii-detskii-sad-200.png"/>
          <p:cNvPicPr>
            <a:picLocks noChangeAspect="1" noChangeArrowheads="1"/>
          </p:cNvPicPr>
          <p:nvPr/>
        </p:nvPicPr>
        <p:blipFill>
          <a:blip r:embed="rId2" cstate="print"/>
          <a:srcRect l="13045" t="-412" r="7076"/>
          <a:stretch>
            <a:fillRect/>
          </a:stretch>
        </p:blipFill>
        <p:spPr bwMode="auto">
          <a:xfrm>
            <a:off x="-1" y="0"/>
            <a:ext cx="10693401" cy="7561264"/>
          </a:xfrm>
          <a:prstGeom prst="rect">
            <a:avLst/>
          </a:prstGeom>
          <a:noFill/>
        </p:spPr>
      </p:pic>
      <p:sp>
        <p:nvSpPr>
          <p:cNvPr id="23553" name="Rectangle 1"/>
          <p:cNvSpPr>
            <a:spLocks noChangeArrowheads="1"/>
          </p:cNvSpPr>
          <p:nvPr/>
        </p:nvSpPr>
        <p:spPr bwMode="auto">
          <a:xfrm>
            <a:off x="666180" y="263416"/>
            <a:ext cx="8856984" cy="62170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114300" algn="l"/>
              </a:tabLst>
            </a:pPr>
            <a:r>
              <a:rPr kumimoji="0" lang="ru-RU" altLang="ja-JP" sz="20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Советы родителям</a:t>
            </a:r>
            <a:endParaRPr kumimoji="0" lang="ru-RU" altLang="ja-JP"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14300" algn="l"/>
              </a:tabLst>
            </a:pPr>
            <a:r>
              <a:rPr kumimoji="0" lang="ru-RU" altLang="ja-JP" sz="18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Эти правила и советы выверенные жизнью, помогут Вам в воспитании ребенка, в налаживании добрых взаимоотношений с ним, в укреплении Вашего авторитета, взаимного уважения и любви. Это возможно, если в Вашей семье: </a:t>
            </a:r>
            <a:endParaRPr kumimoji="0" lang="ru-RU" altLang="ja-JP"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14300" algn="l"/>
              </a:tabLst>
            </a:pPr>
            <a:r>
              <a:rPr kumimoji="0" lang="ru-RU" altLang="ja-JP" sz="18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Доверие - основное правило. </a:t>
            </a:r>
            <a:endParaRPr kumimoji="0" lang="ru-RU" altLang="ja-JP"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14300" algn="l"/>
              </a:tabLst>
            </a:pPr>
            <a:r>
              <a:rPr kumimoji="0" lang="ru-RU" altLang="ja-JP" sz="18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Всегда ребенку Вы говорите правду. </a:t>
            </a:r>
            <a:endParaRPr kumimoji="0" lang="ru-RU" altLang="ja-JP"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14300" algn="l"/>
              </a:tabLst>
            </a:pPr>
            <a:r>
              <a:rPr kumimoji="0" lang="ru-RU" altLang="ja-JP" sz="18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Стараетесь быть примером для ребенка. </a:t>
            </a:r>
            <a:endParaRPr kumimoji="0" lang="ru-RU" altLang="ja-JP"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14300" algn="l"/>
              </a:tabLst>
            </a:pPr>
            <a:r>
              <a:rPr kumimoji="0" lang="ru-RU" altLang="ja-JP" sz="18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Уважаете ребенка как личность, имеющую право на свою точку зрения. </a:t>
            </a:r>
            <a:endParaRPr kumimoji="0" lang="ru-RU" altLang="ja-JP"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14300" algn="l"/>
              </a:tabLst>
            </a:pPr>
            <a:r>
              <a:rPr kumimoji="0" lang="ru-RU" altLang="ja-JP" sz="18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Советуйтесь с ребенком. </a:t>
            </a:r>
            <a:endParaRPr kumimoji="0" lang="ru-RU" altLang="ja-JP"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14300" algn="l"/>
              </a:tabLst>
            </a:pPr>
            <a:r>
              <a:rPr kumimoji="0" lang="ru-RU" altLang="ja-JP" sz="18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Не обманывайте ребенка. </a:t>
            </a:r>
            <a:endParaRPr kumimoji="0" lang="ru-RU" altLang="ja-JP"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14300" algn="l"/>
              </a:tabLst>
            </a:pPr>
            <a:r>
              <a:rPr kumimoji="0" lang="ru-RU" altLang="ja-JP" sz="18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Учите правильно оценивать свои поступки и поступки других людей. </a:t>
            </a:r>
            <a:endParaRPr kumimoji="0" lang="ru-RU" altLang="ja-JP"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14300" algn="l"/>
              </a:tabLst>
            </a:pPr>
            <a:r>
              <a:rPr kumimoji="0" lang="ru-RU" altLang="ja-JP" sz="18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Не ставьте целью добиться полного послушания с первого слова, дайте возможность убедиться ребенку в чем он прав или не прав. </a:t>
            </a:r>
            <a:endParaRPr kumimoji="0" lang="ru-RU" altLang="ja-JP"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14300" algn="l"/>
              </a:tabLst>
            </a:pPr>
            <a:r>
              <a:rPr kumimoji="0" lang="ru-RU" altLang="ja-JP" sz="18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Если ребенку нужна помощь, дела откладывайте на потом. </a:t>
            </a:r>
            <a:endParaRPr kumimoji="0" lang="ru-RU" altLang="ja-JP"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14300" algn="l"/>
              </a:tabLst>
            </a:pPr>
            <a:r>
              <a:rPr kumimoji="0" lang="ru-RU" altLang="ja-JP" sz="18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Выход из безвыходного положения - шутка. </a:t>
            </a:r>
            <a:endParaRPr kumimoji="0" lang="ru-RU" altLang="ja-JP"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14300" algn="l"/>
              </a:tabLst>
            </a:pPr>
            <a:r>
              <a:rPr kumimoji="0" lang="ru-RU" altLang="ja-JP" sz="18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Телевизор хорошо, а природа лучше. </a:t>
            </a:r>
            <a:endParaRPr kumimoji="0" lang="ru-RU" altLang="ja-JP"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14300" algn="l"/>
              </a:tabLst>
            </a:pPr>
            <a:r>
              <a:rPr kumimoji="0" lang="ru-RU" altLang="ja-JP" sz="18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Познание, чтение - радость для всей семьи. Постоянно читайте вслух. </a:t>
            </a:r>
            <a:endParaRPr kumimoji="0" lang="ru-RU" altLang="ja-JP"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14300" algn="l"/>
              </a:tabLst>
            </a:pPr>
            <a:r>
              <a:rPr kumimoji="0" lang="ru-RU" altLang="ja-JP" sz="18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Осуждая ребенка за поступок, вспоминайте себя в его возрасте. </a:t>
            </a:r>
            <a:endParaRPr kumimoji="0" lang="ru-RU" altLang="ja-JP"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14300" algn="l"/>
              </a:tabLst>
            </a:pPr>
            <a:r>
              <a:rPr kumimoji="0" lang="ru-RU" altLang="ja-JP" sz="18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Знайте друзей своего ребенка и приглашайте их в дом. </a:t>
            </a:r>
            <a:endParaRPr kumimoji="0" lang="ru-RU" altLang="ja-JP"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14300" algn="l"/>
              </a:tabLst>
            </a:pPr>
            <a:r>
              <a:rPr kumimoji="0" lang="ru-RU" altLang="ja-JP" sz="18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Вечером всей семьей обсуждайте, как прошел день. </a:t>
            </a:r>
            <a:endParaRPr kumimoji="0" lang="ru-RU" altLang="ja-JP"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14300" algn="l"/>
              </a:tabLst>
            </a:pPr>
            <a:r>
              <a:rPr kumimoji="0" lang="ru-RU" altLang="ja-JP" sz="18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a:t>
            </a:r>
            <a:endParaRPr kumimoji="0" lang="ru-RU" altLang="ja-JP"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14300" algn="l"/>
              </a:tabLst>
            </a:pPr>
            <a:endParaRPr kumimoji="0" lang="ru-RU" altLang="ja-JP"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s://catherineasquithgallery.com/uploads/posts/2021-03/1614805130_189-p-fon-dlya-prezentatsii-detskii-sad-200.png"/>
          <p:cNvPicPr>
            <a:picLocks noChangeAspect="1" noChangeArrowheads="1"/>
          </p:cNvPicPr>
          <p:nvPr/>
        </p:nvPicPr>
        <p:blipFill>
          <a:blip r:embed="rId2" cstate="print"/>
          <a:srcRect l="13045" t="-412" r="7076"/>
          <a:stretch>
            <a:fillRect/>
          </a:stretch>
        </p:blipFill>
        <p:spPr bwMode="auto">
          <a:xfrm>
            <a:off x="-1" y="0"/>
            <a:ext cx="10693401" cy="7561264"/>
          </a:xfrm>
          <a:prstGeom prst="rect">
            <a:avLst/>
          </a:prstGeom>
          <a:noFill/>
        </p:spPr>
      </p:pic>
      <p:sp>
        <p:nvSpPr>
          <p:cNvPr id="2" name="TextBox 1"/>
          <p:cNvSpPr txBox="1"/>
          <p:nvPr/>
        </p:nvSpPr>
        <p:spPr>
          <a:xfrm>
            <a:off x="810196" y="1044327"/>
            <a:ext cx="9073008" cy="3200876"/>
          </a:xfrm>
          <a:prstGeom prst="rect">
            <a:avLst/>
          </a:prstGeom>
          <a:noFill/>
        </p:spPr>
        <p:txBody>
          <a:bodyPr wrap="square" rtlCol="0">
            <a:spAutoFit/>
          </a:bodyPr>
          <a:lstStyle/>
          <a:p>
            <a:pPr algn="just"/>
            <a:r>
              <a:rPr lang="ru-RU" dirty="0" smtClean="0">
                <a:latin typeface="Times New Roman" pitchFamily="18" charset="0"/>
                <a:cs typeface="Times New Roman" pitchFamily="18" charset="0"/>
              </a:rPr>
              <a:t>     Психологи </a:t>
            </a:r>
            <a:r>
              <a:rPr lang="ru-RU" dirty="0">
                <a:latin typeface="Times New Roman" pitchFamily="18" charset="0"/>
                <a:cs typeface="Times New Roman" pitchFamily="18" charset="0"/>
              </a:rPr>
              <a:t>выделяют </a:t>
            </a:r>
            <a:r>
              <a:rPr lang="ru-RU" b="1" i="1" dirty="0">
                <a:latin typeface="Times New Roman" pitchFamily="18" charset="0"/>
                <a:cs typeface="Times New Roman" pitchFamily="18" charset="0"/>
              </a:rPr>
              <a:t>четыре основные причины нарушений поведения детей. </a:t>
            </a:r>
            <a:endParaRPr lang="ru-RU" b="1" i="1" dirty="0" smtClean="0">
              <a:latin typeface="Times New Roman" pitchFamily="18" charset="0"/>
              <a:cs typeface="Times New Roman" pitchFamily="18" charset="0"/>
            </a:endParaRPr>
          </a:p>
          <a:p>
            <a:pPr algn="just"/>
            <a:r>
              <a:rPr lang="ru-RU" sz="2000" b="1" i="1" dirty="0" smtClean="0">
                <a:latin typeface="Times New Roman" pitchFamily="18" charset="0"/>
                <a:cs typeface="Times New Roman" pitchFamily="18" charset="0"/>
              </a:rPr>
              <a:t>     Первая </a:t>
            </a:r>
            <a:r>
              <a:rPr lang="ru-RU" sz="2000" b="1" i="1" dirty="0">
                <a:latin typeface="Times New Roman" pitchFamily="18" charset="0"/>
                <a:cs typeface="Times New Roman" pitchFamily="18" charset="0"/>
              </a:rPr>
              <a:t>– борьба за внимание </a:t>
            </a:r>
            <a:r>
              <a:rPr lang="ru-RU" sz="2000" dirty="0">
                <a:latin typeface="Times New Roman" pitchFamily="18" charset="0"/>
                <a:cs typeface="Times New Roman" pitchFamily="18" charset="0"/>
              </a:rPr>
              <a:t>. Если ребенок не получает нужного количества внимания, которое ему так необходимо для нормального развития и эмоционального благополучия, то он находит свой способ его получить: непослушание. Лучше отрицательное внимание, чем никакого. </a:t>
            </a:r>
            <a:endParaRPr lang="ru-RU" sz="2000" dirty="0" smtClean="0">
              <a:latin typeface="Times New Roman" pitchFamily="18" charset="0"/>
              <a:cs typeface="Times New Roman" pitchFamily="18" charset="0"/>
            </a:endParaRPr>
          </a:p>
          <a:p>
            <a:pPr algn="just"/>
            <a:r>
              <a:rPr lang="ru-RU" sz="2000" b="1" i="1" dirty="0" smtClean="0">
                <a:latin typeface="Times New Roman" pitchFamily="18" charset="0"/>
                <a:cs typeface="Times New Roman" pitchFamily="18" charset="0"/>
              </a:rPr>
              <a:t>     Вторая </a:t>
            </a:r>
            <a:r>
              <a:rPr lang="ru-RU" sz="2000" b="1" i="1" dirty="0">
                <a:latin typeface="Times New Roman" pitchFamily="18" charset="0"/>
                <a:cs typeface="Times New Roman" pitchFamily="18" charset="0"/>
              </a:rPr>
              <a:t>причина – борьба за самоутверждение </a:t>
            </a:r>
            <a:r>
              <a:rPr lang="ru-RU" sz="2000" dirty="0">
                <a:latin typeface="Times New Roman" pitchFamily="18" charset="0"/>
                <a:cs typeface="Times New Roman" pitchFamily="18" charset="0"/>
              </a:rPr>
              <a:t>, в том числе и против чрезмерной родительской власти и опеки. Взрослый сталкивается с упрямством, своеволием, действиями наперекор. Смысл такого поведения для ребенка – отстоять право самому решать свои дела, и вообще, показать, что он личность</a:t>
            </a:r>
            <a:r>
              <a:rPr lang="ru-RU" sz="2000" dirty="0" smtClean="0">
                <a:latin typeface="Times New Roman" pitchFamily="18" charset="0"/>
                <a:cs typeface="Times New Roman" pitchFamily="18" charset="0"/>
              </a:rPr>
              <a:t>.</a:t>
            </a:r>
            <a:endParaRPr lang="ru-RU" sz="20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catherineasquithgallery.com/uploads/posts/2021-03/1614805130_189-p-fon-dlya-prezentatsii-detskii-sad-200.png"/>
          <p:cNvPicPr>
            <a:picLocks noChangeAspect="1" noChangeArrowheads="1"/>
          </p:cNvPicPr>
          <p:nvPr/>
        </p:nvPicPr>
        <p:blipFill>
          <a:blip r:embed="rId2" cstate="print"/>
          <a:srcRect l="13045" t="-412" r="7076"/>
          <a:stretch>
            <a:fillRect/>
          </a:stretch>
        </p:blipFill>
        <p:spPr bwMode="auto">
          <a:xfrm>
            <a:off x="-1" y="0"/>
            <a:ext cx="10693401" cy="7561264"/>
          </a:xfrm>
          <a:prstGeom prst="rect">
            <a:avLst/>
          </a:prstGeom>
          <a:noFill/>
        </p:spPr>
      </p:pic>
      <p:sp>
        <p:nvSpPr>
          <p:cNvPr id="2" name="TextBox 1"/>
          <p:cNvSpPr txBox="1"/>
          <p:nvPr/>
        </p:nvSpPr>
        <p:spPr>
          <a:xfrm>
            <a:off x="738188" y="324247"/>
            <a:ext cx="9289032" cy="4708981"/>
          </a:xfrm>
          <a:prstGeom prst="rect">
            <a:avLst/>
          </a:prstGeom>
          <a:noFill/>
        </p:spPr>
        <p:txBody>
          <a:bodyPr wrap="square" rtlCol="0">
            <a:spAutoFit/>
          </a:bodyPr>
          <a:lstStyle/>
          <a:p>
            <a:pPr algn="just"/>
            <a:r>
              <a:rPr lang="ru-RU" sz="2000" b="1" i="1" dirty="0" smtClean="0">
                <a:latin typeface="Times New Roman" pitchFamily="18" charset="0"/>
                <a:cs typeface="Times New Roman" pitchFamily="18" charset="0"/>
              </a:rPr>
              <a:t>        Третья </a:t>
            </a:r>
            <a:r>
              <a:rPr lang="ru-RU" sz="2000" b="1" i="1" dirty="0">
                <a:latin typeface="Times New Roman" pitchFamily="18" charset="0"/>
                <a:cs typeface="Times New Roman" pitchFamily="18" charset="0"/>
              </a:rPr>
              <a:t>причина – желание отомстить </a:t>
            </a:r>
            <a:r>
              <a:rPr lang="ru-RU" sz="2000" dirty="0">
                <a:latin typeface="Times New Roman" pitchFamily="18" charset="0"/>
                <a:cs typeface="Times New Roman" pitchFamily="18" charset="0"/>
              </a:rPr>
              <a:t>. Дети часто бывают обижены на родителей. Причины могут быть очень разные: родители более внимательны к младшему; мать разошлась с отцом, и в доме появился отчим; ребенка отлучили от семьи (положили в больницу, послали к бабушке); родители постоянно ссорятся, резкое замечание, невыполненное обещание, несправедливое наказание. Смысл «плохого» поведения в этом случае можно выразить так: «Вы сделали мне плохо – пусть и вам будет тоже плохо!» </a:t>
            </a:r>
            <a:endParaRPr lang="ru-RU" sz="2000" dirty="0" smtClean="0">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       Наконец</a:t>
            </a:r>
            <a:r>
              <a:rPr lang="ru-RU" sz="2000" dirty="0">
                <a:latin typeface="Times New Roman" pitchFamily="18" charset="0"/>
                <a:cs typeface="Times New Roman" pitchFamily="18" charset="0"/>
              </a:rPr>
              <a:t>, </a:t>
            </a:r>
            <a:r>
              <a:rPr lang="ru-RU" sz="2000" b="1" i="1" dirty="0">
                <a:latin typeface="Times New Roman" pitchFamily="18" charset="0"/>
                <a:cs typeface="Times New Roman" pitchFamily="18" charset="0"/>
              </a:rPr>
              <a:t>четвертая причина – потеря веры в собственный успех </a:t>
            </a:r>
            <a:r>
              <a:rPr lang="ru-RU" sz="2000" dirty="0">
                <a:latin typeface="Times New Roman" pitchFamily="18" charset="0"/>
                <a:cs typeface="Times New Roman" pitchFamily="18" charset="0"/>
              </a:rPr>
              <a:t>. Ребенок переживает свое неблагополучие в какой-то одной области жизни, а неудачи у него возникают совсем в другой. Например, у </a:t>
            </a:r>
            <a:r>
              <a:rPr lang="ru-RU" sz="2000" dirty="0" smtClean="0">
                <a:latin typeface="Times New Roman" pitchFamily="18" charset="0"/>
                <a:cs typeface="Times New Roman" pitchFamily="18" charset="0"/>
              </a:rPr>
              <a:t>ребенка </a:t>
            </a:r>
            <a:r>
              <a:rPr lang="ru-RU" sz="2000" dirty="0">
                <a:latin typeface="Times New Roman" pitchFamily="18" charset="0"/>
                <a:cs typeface="Times New Roman" pitchFamily="18" charset="0"/>
              </a:rPr>
              <a:t>могут не сложиться отношения в </a:t>
            </a:r>
            <a:r>
              <a:rPr lang="ru-RU" sz="2000" dirty="0" smtClean="0">
                <a:latin typeface="Times New Roman" pitchFamily="18" charset="0"/>
                <a:cs typeface="Times New Roman" pitchFamily="18" charset="0"/>
              </a:rPr>
              <a:t>коллективе, вызывающее поведение </a:t>
            </a:r>
            <a:r>
              <a:rPr lang="ru-RU" sz="2000" dirty="0">
                <a:latin typeface="Times New Roman" pitchFamily="18" charset="0"/>
                <a:cs typeface="Times New Roman" pitchFamily="18" charset="0"/>
              </a:rPr>
              <a:t>дома и т.д. Причина – низкая самооценка. Накопив горький опыт неудач и критики в свой адрес, он вообще теряет уверенность в себе. Он приходит к выводу: «Нечего стараться, все равно ничего не получится». В итоге внешним поведением он показывает: «Мне все равно», «И буду плохой!».</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catherineasquithgallery.com/uploads/posts/2021-03/1614805130_189-p-fon-dlya-prezentatsii-detskii-sad-200.png"/>
          <p:cNvPicPr>
            <a:picLocks noChangeAspect="1" noChangeArrowheads="1"/>
          </p:cNvPicPr>
          <p:nvPr/>
        </p:nvPicPr>
        <p:blipFill>
          <a:blip r:embed="rId2" cstate="print"/>
          <a:srcRect l="13045" t="-412" r="7076"/>
          <a:stretch>
            <a:fillRect/>
          </a:stretch>
        </p:blipFill>
        <p:spPr bwMode="auto">
          <a:xfrm>
            <a:off x="-1" y="0"/>
            <a:ext cx="10693401" cy="7561264"/>
          </a:xfrm>
          <a:prstGeom prst="rect">
            <a:avLst/>
          </a:prstGeom>
          <a:noFill/>
        </p:spPr>
      </p:pic>
      <p:sp>
        <p:nvSpPr>
          <p:cNvPr id="2" name="TextBox 1"/>
          <p:cNvSpPr txBox="1"/>
          <p:nvPr/>
        </p:nvSpPr>
        <p:spPr>
          <a:xfrm>
            <a:off x="1170236" y="540271"/>
            <a:ext cx="8424936" cy="5032147"/>
          </a:xfrm>
          <a:prstGeom prst="rect">
            <a:avLst/>
          </a:prstGeom>
          <a:noFill/>
        </p:spPr>
        <p:txBody>
          <a:bodyPr wrap="square" rtlCol="0">
            <a:spAutoFit/>
          </a:bodyPr>
          <a:lstStyle/>
          <a:p>
            <a:pPr algn="just"/>
            <a:r>
              <a:rPr lang="ru-RU" sz="2000" dirty="0" smtClean="0">
                <a:latin typeface="Times New Roman" pitchFamily="18" charset="0"/>
                <a:cs typeface="Times New Roman" pitchFamily="18" charset="0"/>
              </a:rPr>
              <a:t>      Очень часто можно понять, что движет ребенком, анализируя собственные чувства. Общаясь, мы всегда чувствуем состояние другого человека, и испытываем либо сходные, либо дополнительные чувства. Понаблюдайте за собой, какая эмоциональная реакция возникает у вас самих при повторном непослушании и неподчинении ребенка, и вы убедитесь, что это так и есть. Собственные чувства действительно помогут нам распознавать, что же движет ребенком. </a:t>
            </a:r>
          </a:p>
          <a:p>
            <a:pPr algn="just"/>
            <a:r>
              <a:rPr lang="ru-RU" sz="2000" dirty="0">
                <a:latin typeface="Times New Roman" pitchFamily="18" charset="0"/>
                <a:cs typeface="Times New Roman" pitchFamily="18" charset="0"/>
              </a:rPr>
              <a:t> </a:t>
            </a:r>
            <a:r>
              <a:rPr lang="ru-RU" sz="2000" dirty="0" smtClean="0">
                <a:latin typeface="Times New Roman" pitchFamily="18" charset="0"/>
                <a:cs typeface="Times New Roman" pitchFamily="18" charset="0"/>
              </a:rPr>
              <a:t>     Давайте посмотрим, какие же родительские чувства соответствуют каждой из четырех названных причин. </a:t>
            </a:r>
          </a:p>
          <a:p>
            <a:pPr algn="just">
              <a:buFont typeface="Wingdings" pitchFamily="2" charset="2"/>
              <a:buChar char="Ø"/>
            </a:pPr>
            <a:r>
              <a:rPr lang="ru-RU" sz="2000" dirty="0" smtClean="0">
                <a:latin typeface="Times New Roman" pitchFamily="18" charset="0"/>
                <a:cs typeface="Times New Roman" pitchFamily="18" charset="0"/>
              </a:rPr>
              <a:t>Борьба </a:t>
            </a:r>
            <a:r>
              <a:rPr lang="ru-RU" sz="2000" dirty="0">
                <a:latin typeface="Times New Roman" pitchFamily="18" charset="0"/>
                <a:cs typeface="Times New Roman" pitchFamily="18" charset="0"/>
              </a:rPr>
              <a:t>за внимание – в итоге родитель испытывает раздражение</a:t>
            </a:r>
            <a:r>
              <a:rPr lang="ru-RU" sz="2000" dirty="0" smtClean="0">
                <a:latin typeface="Times New Roman" pitchFamily="18" charset="0"/>
                <a:cs typeface="Times New Roman" pitchFamily="18" charset="0"/>
              </a:rPr>
              <a:t>.</a:t>
            </a:r>
          </a:p>
          <a:p>
            <a:pPr algn="just">
              <a:buFont typeface="Wingdings" pitchFamily="2" charset="2"/>
              <a:buChar char="Ø"/>
            </a:pPr>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Борьба за самоутверждение, противостояние – гнев, агрессию. </a:t>
            </a:r>
            <a:endParaRPr lang="ru-RU" sz="2000" dirty="0" smtClean="0">
              <a:latin typeface="Times New Roman" pitchFamily="18" charset="0"/>
              <a:cs typeface="Times New Roman" pitchFamily="18" charset="0"/>
            </a:endParaRPr>
          </a:p>
          <a:p>
            <a:pPr algn="just">
              <a:buFont typeface="Wingdings" pitchFamily="2" charset="2"/>
              <a:buChar char="Ø"/>
            </a:pPr>
            <a:r>
              <a:rPr lang="ru-RU" sz="2000" dirty="0" smtClean="0">
                <a:latin typeface="Times New Roman" pitchFamily="18" charset="0"/>
                <a:cs typeface="Times New Roman" pitchFamily="18" charset="0"/>
              </a:rPr>
              <a:t>Желание </a:t>
            </a:r>
            <a:r>
              <a:rPr lang="ru-RU" sz="2000" dirty="0">
                <a:latin typeface="Times New Roman" pitchFamily="18" charset="0"/>
                <a:cs typeface="Times New Roman" pitchFamily="18" charset="0"/>
              </a:rPr>
              <a:t>отомстить – ответное чувство родителя: обида. </a:t>
            </a:r>
            <a:endParaRPr lang="ru-RU" sz="2000" dirty="0" smtClean="0">
              <a:latin typeface="Times New Roman" pitchFamily="18" charset="0"/>
              <a:cs typeface="Times New Roman" pitchFamily="18" charset="0"/>
            </a:endParaRPr>
          </a:p>
          <a:p>
            <a:pPr algn="just">
              <a:buFont typeface="Wingdings" pitchFamily="2" charset="2"/>
              <a:buChar char="Ø"/>
            </a:pPr>
            <a:r>
              <a:rPr lang="ru-RU" sz="2000" dirty="0" smtClean="0">
                <a:latin typeface="Times New Roman" pitchFamily="18" charset="0"/>
                <a:cs typeface="Times New Roman" pitchFamily="18" charset="0"/>
              </a:rPr>
              <a:t>Если </a:t>
            </a:r>
            <a:r>
              <a:rPr lang="ru-RU" sz="2000" dirty="0">
                <a:latin typeface="Times New Roman" pitchFamily="18" charset="0"/>
                <a:cs typeface="Times New Roman" pitchFamily="18" charset="0"/>
              </a:rPr>
              <a:t>ребенок потерял веру в собственный успех, переживает свое неблагополучие – то родитель оказывается во власти чувства безнадежности, бессилия, а порой и отчаяния.</a:t>
            </a:r>
            <a:endParaRPr lang="ru-RU" sz="2000" dirty="0" smtClean="0">
              <a:latin typeface="Times New Roman" pitchFamily="18" charset="0"/>
              <a:cs typeface="Times New Roman" pitchFamily="18" charset="0"/>
            </a:endParaRPr>
          </a:p>
          <a:p>
            <a:pPr algn="just"/>
            <a:endParaRPr lang="ru-RU"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catherineasquithgallery.com/uploads/posts/2021-03/1614805130_189-p-fon-dlya-prezentatsii-detskii-sad-200.png"/>
          <p:cNvPicPr>
            <a:picLocks noChangeAspect="1" noChangeArrowheads="1"/>
          </p:cNvPicPr>
          <p:nvPr/>
        </p:nvPicPr>
        <p:blipFill>
          <a:blip r:embed="rId2" cstate="print"/>
          <a:srcRect l="13045" t="-412" r="7076"/>
          <a:stretch>
            <a:fillRect/>
          </a:stretch>
        </p:blipFill>
        <p:spPr bwMode="auto">
          <a:xfrm>
            <a:off x="-1" y="0"/>
            <a:ext cx="10693401" cy="7561264"/>
          </a:xfrm>
          <a:prstGeom prst="rect">
            <a:avLst/>
          </a:prstGeom>
          <a:noFill/>
        </p:spPr>
      </p:pic>
      <p:sp>
        <p:nvSpPr>
          <p:cNvPr id="2" name="TextBox 1"/>
          <p:cNvSpPr txBox="1"/>
          <p:nvPr/>
        </p:nvSpPr>
        <p:spPr>
          <a:xfrm>
            <a:off x="810196" y="1116335"/>
            <a:ext cx="9145016" cy="3170099"/>
          </a:xfrm>
          <a:prstGeom prst="rect">
            <a:avLst/>
          </a:prstGeom>
          <a:noFill/>
        </p:spPr>
        <p:txBody>
          <a:bodyPr wrap="square" rtlCol="0">
            <a:spAutoFit/>
          </a:bodyPr>
          <a:lstStyle/>
          <a:p>
            <a:pPr algn="just"/>
            <a:r>
              <a:rPr lang="ru-RU" sz="2000" dirty="0" smtClean="0">
                <a:latin typeface="Times New Roman" pitchFamily="18" charset="0"/>
                <a:cs typeface="Times New Roman" pitchFamily="18" charset="0"/>
              </a:rPr>
              <a:t>        Если </a:t>
            </a:r>
            <a:r>
              <a:rPr lang="ru-RU" sz="2000" dirty="0">
                <a:latin typeface="Times New Roman" pitchFamily="18" charset="0"/>
                <a:cs typeface="Times New Roman" pitchFamily="18" charset="0"/>
              </a:rPr>
              <a:t>в следующий момент вам удастся уяснить, что именно вы почувствовали, то нетрудно будет разгадать и проблему вашего ребенка: с чем, против чего или отчего он так боролся. А уж после этого гораздо легче перейти с позиции исправления </a:t>
            </a:r>
            <a:r>
              <a:rPr lang="ru-RU" sz="2000" dirty="0" smtClean="0">
                <a:latin typeface="Times New Roman" pitchFamily="18" charset="0"/>
                <a:cs typeface="Times New Roman" pitchFamily="18" charset="0"/>
              </a:rPr>
              <a:t>на </a:t>
            </a:r>
            <a:r>
              <a:rPr lang="ru-RU" sz="2000" dirty="0">
                <a:latin typeface="Times New Roman" pitchFamily="18" charset="0"/>
                <a:cs typeface="Times New Roman" pitchFamily="18" charset="0"/>
              </a:rPr>
              <a:t>позицию помощи. Иногда все-таки проще о «пружине» спросить самого ребенка: «Зачем ты это делаешь?». Именно «зачем?», при этом старайтесь сохранять спокойствие и проявить заинтересованность. </a:t>
            </a:r>
            <a:endParaRPr lang="ru-RU" sz="2000" dirty="0" smtClean="0">
              <a:latin typeface="Times New Roman" pitchFamily="18" charset="0"/>
              <a:cs typeface="Times New Roman" pitchFamily="18" charset="0"/>
            </a:endParaRPr>
          </a:p>
          <a:p>
            <a:pPr algn="just"/>
            <a:r>
              <a:rPr lang="ru-RU" sz="2000" dirty="0">
                <a:latin typeface="Times New Roman" pitchFamily="18" charset="0"/>
                <a:cs typeface="Times New Roman" pitchFamily="18" charset="0"/>
              </a:rPr>
              <a:t> </a:t>
            </a:r>
            <a:r>
              <a:rPr lang="ru-RU" sz="2000" dirty="0" smtClean="0">
                <a:latin typeface="Times New Roman" pitchFamily="18" charset="0"/>
                <a:cs typeface="Times New Roman" pitchFamily="18" charset="0"/>
              </a:rPr>
              <a:t>      Можно </a:t>
            </a:r>
            <a:r>
              <a:rPr lang="ru-RU" sz="2000" dirty="0">
                <a:latin typeface="Times New Roman" pitchFamily="18" charset="0"/>
                <a:cs typeface="Times New Roman" pitchFamily="18" charset="0"/>
              </a:rPr>
              <a:t>предложить ребенку варианты ответов: «Иногда люди врут, чтобы о них не думали плохо. С тобой такое бывает?» или «Ты знаешь, порой так бывает, что некоторые дети, чтобы подружиться с другими мальчиками и девочками, берут без спроса игрушки и сладости и угощают их. С тобой такое было?»</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catherineasquithgallery.com/uploads/posts/2021-03/1614805130_189-p-fon-dlya-prezentatsii-detskii-sad-200.png"/>
          <p:cNvPicPr>
            <a:picLocks noChangeAspect="1" noChangeArrowheads="1"/>
          </p:cNvPicPr>
          <p:nvPr/>
        </p:nvPicPr>
        <p:blipFill>
          <a:blip r:embed="rId2" cstate="print"/>
          <a:srcRect l="13045" t="-412" r="7076"/>
          <a:stretch>
            <a:fillRect/>
          </a:stretch>
        </p:blipFill>
        <p:spPr bwMode="auto">
          <a:xfrm>
            <a:off x="-1" y="0"/>
            <a:ext cx="10693401" cy="7561264"/>
          </a:xfrm>
          <a:prstGeom prst="rect">
            <a:avLst/>
          </a:prstGeom>
          <a:noFill/>
        </p:spPr>
      </p:pic>
      <p:sp>
        <p:nvSpPr>
          <p:cNvPr id="2" name="TextBox 1"/>
          <p:cNvSpPr txBox="1"/>
          <p:nvPr/>
        </p:nvSpPr>
        <p:spPr>
          <a:xfrm>
            <a:off x="810196" y="324247"/>
            <a:ext cx="9073008" cy="5848335"/>
          </a:xfrm>
          <a:prstGeom prst="rect">
            <a:avLst/>
          </a:prstGeom>
          <a:noFill/>
        </p:spPr>
        <p:txBody>
          <a:bodyPr wrap="square" rtlCol="0">
            <a:spAutoFit/>
          </a:bodyPr>
          <a:lstStyle/>
          <a:p>
            <a:pPr algn="just"/>
            <a:r>
              <a:rPr lang="ru-RU" sz="2000" dirty="0" smtClean="0">
                <a:latin typeface="Times New Roman" pitchFamily="18" charset="0"/>
                <a:cs typeface="Times New Roman" pitchFamily="18" charset="0"/>
              </a:rPr>
              <a:t>        Для </a:t>
            </a:r>
            <a:r>
              <a:rPr lang="ru-RU" sz="2000" dirty="0">
                <a:latin typeface="Times New Roman" pitchFamily="18" charset="0"/>
                <a:cs typeface="Times New Roman" pitchFamily="18" charset="0"/>
              </a:rPr>
              <a:t>того, чтобы лучше понять чувства и мотивы поведения ребенка, хорошо использовать </a:t>
            </a:r>
            <a:r>
              <a:rPr lang="ru-RU" sz="2000" b="1" i="1" dirty="0">
                <a:latin typeface="Times New Roman" pitchFamily="18" charset="0"/>
                <a:cs typeface="Times New Roman" pitchFamily="18" charset="0"/>
              </a:rPr>
              <a:t>технику активного слушания </a:t>
            </a:r>
            <a:r>
              <a:rPr lang="ru-RU" sz="2000" dirty="0">
                <a:latin typeface="Times New Roman" pitchFamily="18" charset="0"/>
                <a:cs typeface="Times New Roman" pitchFamily="18" charset="0"/>
              </a:rPr>
              <a:t>. Активно слушать ребенка – значит «возвращать» ему в беседе то, что он вам поведал, при этом обозначив его чувство. </a:t>
            </a:r>
            <a:r>
              <a:rPr lang="ru-RU" sz="2000" dirty="0" smtClean="0">
                <a:latin typeface="Times New Roman" pitchFamily="18" charset="0"/>
                <a:cs typeface="Times New Roman" pitchFamily="18" charset="0"/>
              </a:rPr>
              <a:t>Для </a:t>
            </a:r>
            <a:r>
              <a:rPr lang="ru-RU" sz="2000" dirty="0">
                <a:latin typeface="Times New Roman" pitchFamily="18" charset="0"/>
                <a:cs typeface="Times New Roman" pitchFamily="18" charset="0"/>
              </a:rPr>
              <a:t>этого используется следующий прием: вы повторяете то, что сказал собеседник, и при этом называете его чувство или состояние. </a:t>
            </a:r>
          </a:p>
          <a:p>
            <a:pPr algn="just"/>
            <a:r>
              <a:rPr lang="ru-RU" sz="2000" dirty="0" smtClean="0">
                <a:latin typeface="Times New Roman" pitchFamily="18" charset="0"/>
                <a:cs typeface="Times New Roman" pitchFamily="18" charset="0"/>
              </a:rPr>
              <a:t>1.Воспроизводя сказанное ребенком, вы можете повторить отдельное слово или фразу. Иногда полезно повторить, что, как вы поняли, случилось с ребенком, а потом обозначить чувство.</a:t>
            </a:r>
          </a:p>
          <a:p>
            <a:pPr algn="just"/>
            <a:r>
              <a:rPr lang="ru-RU" sz="2000" dirty="0" smtClean="0">
                <a:latin typeface="Times New Roman" pitchFamily="18" charset="0"/>
                <a:cs typeface="Times New Roman" pitchFamily="18" charset="0"/>
              </a:rPr>
              <a:t>2.Если хотите послушать ребенка, обязательно повернитесь к нему лицом. </a:t>
            </a:r>
          </a:p>
          <a:p>
            <a:pPr algn="just"/>
            <a:r>
              <a:rPr lang="ru-RU" sz="2000" dirty="0" smtClean="0">
                <a:latin typeface="Times New Roman" pitchFamily="18" charset="0"/>
                <a:cs typeface="Times New Roman" pitchFamily="18" charset="0"/>
              </a:rPr>
              <a:t>3.Его и ваши глаза должны находиться на одном уровне. </a:t>
            </a:r>
          </a:p>
          <a:p>
            <a:pPr algn="just"/>
            <a:r>
              <a:rPr lang="ru-RU" sz="2000" dirty="0" smtClean="0">
                <a:latin typeface="Times New Roman" pitchFamily="18" charset="0"/>
                <a:cs typeface="Times New Roman" pitchFamily="18" charset="0"/>
              </a:rPr>
              <a:t>4.Повторять сказанное нужно в утвердительной, а не в вопросительной форме. 5.Очень важно, после каждой вашей реплики держать паузу. </a:t>
            </a:r>
          </a:p>
          <a:p>
            <a:pPr algn="just"/>
            <a:r>
              <a:rPr lang="ru-RU" sz="2000" dirty="0" smtClean="0">
                <a:latin typeface="Times New Roman" pitchFamily="18" charset="0"/>
                <a:cs typeface="Times New Roman" pitchFamily="18" charset="0"/>
              </a:rPr>
              <a:t>6.Не начинать слушать, если нет времени. </a:t>
            </a:r>
          </a:p>
          <a:p>
            <a:pPr algn="just"/>
            <a:r>
              <a:rPr lang="ru-RU" sz="2000" dirty="0" smtClean="0">
                <a:latin typeface="Times New Roman" pitchFamily="18" charset="0"/>
                <a:cs typeface="Times New Roman" pitchFamily="18" charset="0"/>
              </a:rPr>
              <a:t>7.Не расспрашивать. </a:t>
            </a:r>
          </a:p>
          <a:p>
            <a:pPr algn="just"/>
            <a:r>
              <a:rPr lang="ru-RU" sz="2000" dirty="0" smtClean="0">
                <a:latin typeface="Times New Roman" pitchFamily="18" charset="0"/>
                <a:cs typeface="Times New Roman" pitchFamily="18" charset="0"/>
              </a:rPr>
              <a:t>8.Не давать советы. </a:t>
            </a:r>
          </a:p>
          <a:p>
            <a:pPr algn="just"/>
            <a:r>
              <a:rPr lang="ru-RU" sz="2000" dirty="0" smtClean="0">
                <a:latin typeface="Times New Roman" pitchFamily="18" charset="0"/>
                <a:cs typeface="Times New Roman" pitchFamily="18" charset="0"/>
              </a:rPr>
              <a:t>Активное слушание – это не какой-то новый хитрый способ добиться своего. Оно нужно для установления доверительной атмосферы общения, в которой легче решаются и проблемы, и согласуются желания.</a:t>
            </a:r>
            <a:endParaRPr lang="ru-RU" sz="20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catherineasquithgallery.com/uploads/posts/2021-03/1614805130_189-p-fon-dlya-prezentatsii-detskii-sad-200.png"/>
          <p:cNvPicPr>
            <a:picLocks noChangeAspect="1" noChangeArrowheads="1"/>
          </p:cNvPicPr>
          <p:nvPr/>
        </p:nvPicPr>
        <p:blipFill>
          <a:blip r:embed="rId2" cstate="print"/>
          <a:srcRect l="13045" t="-412" r="7076"/>
          <a:stretch>
            <a:fillRect/>
          </a:stretch>
        </p:blipFill>
        <p:spPr bwMode="auto">
          <a:xfrm>
            <a:off x="-1" y="0"/>
            <a:ext cx="10693401" cy="7561264"/>
          </a:xfrm>
          <a:prstGeom prst="rect">
            <a:avLst/>
          </a:prstGeom>
          <a:noFill/>
        </p:spPr>
      </p:pic>
      <p:sp>
        <p:nvSpPr>
          <p:cNvPr id="2" name="TextBox 1"/>
          <p:cNvSpPr txBox="1"/>
          <p:nvPr/>
        </p:nvSpPr>
        <p:spPr>
          <a:xfrm>
            <a:off x="738188" y="468263"/>
            <a:ext cx="9217024" cy="5016758"/>
          </a:xfrm>
          <a:prstGeom prst="rect">
            <a:avLst/>
          </a:prstGeom>
          <a:noFill/>
        </p:spPr>
        <p:txBody>
          <a:bodyPr wrap="square" rtlCol="0">
            <a:spAutoFit/>
          </a:bodyPr>
          <a:lstStyle/>
          <a:p>
            <a:pPr algn="just"/>
            <a:r>
              <a:rPr lang="ru-RU" sz="2000" dirty="0" smtClean="0">
                <a:latin typeface="Times New Roman" pitchFamily="18" charset="0"/>
                <a:cs typeface="Times New Roman" pitchFamily="18" charset="0"/>
              </a:rPr>
              <a:t>      Если </a:t>
            </a:r>
            <a:r>
              <a:rPr lang="ru-RU" sz="2000" dirty="0">
                <a:latin typeface="Times New Roman" pitchFamily="18" charset="0"/>
                <a:cs typeface="Times New Roman" pitchFamily="18" charset="0"/>
              </a:rPr>
              <a:t>вы хотите сделать своего ребенка союзником в деле изменения его плохого поведения, то необходимо, прежде всего, объяснить, почему вас не устраивать его поведение так, чтобы ему это было понятно. В этом незаменимы </a:t>
            </a:r>
            <a:r>
              <a:rPr lang="ru-RU" sz="2000" b="1" i="1" dirty="0">
                <a:latin typeface="Times New Roman" pitchFamily="18" charset="0"/>
                <a:cs typeface="Times New Roman" pitchFamily="18" charset="0"/>
              </a:rPr>
              <a:t>« </a:t>
            </a:r>
            <a:r>
              <a:rPr lang="ru-RU" sz="2000" b="1" i="1" dirty="0" err="1">
                <a:latin typeface="Times New Roman" pitchFamily="18" charset="0"/>
                <a:cs typeface="Times New Roman" pitchFamily="18" charset="0"/>
              </a:rPr>
              <a:t>Я-высказывания</a:t>
            </a:r>
            <a:r>
              <a:rPr lang="ru-RU" sz="2000" b="1" i="1" dirty="0">
                <a:latin typeface="Times New Roman" pitchFamily="18" charset="0"/>
                <a:cs typeface="Times New Roman" pitchFamily="18" charset="0"/>
              </a:rPr>
              <a:t> », </a:t>
            </a:r>
            <a:r>
              <a:rPr lang="ru-RU" sz="2000" dirty="0">
                <a:latin typeface="Times New Roman" pitchFamily="18" charset="0"/>
                <a:cs typeface="Times New Roman" pitchFamily="18" charset="0"/>
              </a:rPr>
              <a:t>то есть высказывания о себе, о своих чувствах ребенку по отношению к его поступку. Причем, именно к поступку ребенка, но не к нему самому, если, только эти чувства не любовь и нежность. Чувства, особенно отрицательные и сильные, ни в коем случае не следует держать в себе: не стоит молча переносить обиду, подавлять гнев, сохранять спокойный вид при сильном волнении. Если ребенок вызывает своим поведением отрицательные переживания, сообщите ему об этом. Говорите от первого лица, при этом говорите ему о своих чувствах и переживаниях, а не о его поведении и не о нем. Если вы выразите ребенку свое чувство через </a:t>
            </a:r>
            <a:r>
              <a:rPr lang="ru-RU" sz="2000" dirty="0" err="1">
                <a:latin typeface="Times New Roman" pitchFamily="18" charset="0"/>
                <a:cs typeface="Times New Roman" pitchFamily="18" charset="0"/>
              </a:rPr>
              <a:t>Я-сообщение</a:t>
            </a:r>
            <a:r>
              <a:rPr lang="ru-RU" sz="2000" dirty="0">
                <a:latin typeface="Times New Roman" pitchFamily="18" charset="0"/>
                <a:cs typeface="Times New Roman" pitchFamily="18" charset="0"/>
              </a:rPr>
              <a:t> , то это его не заденет (или заденет гораздо меньше) – ведь вы скажете о своих чувствах. Также </a:t>
            </a:r>
            <a:r>
              <a:rPr lang="ru-RU" sz="2000" dirty="0" err="1">
                <a:latin typeface="Times New Roman" pitchFamily="18" charset="0"/>
                <a:cs typeface="Times New Roman" pitchFamily="18" charset="0"/>
              </a:rPr>
              <a:t>Я-высказывания</a:t>
            </a:r>
            <a:r>
              <a:rPr lang="ru-RU" sz="2000" dirty="0">
                <a:latin typeface="Times New Roman" pitchFamily="18" charset="0"/>
                <a:cs typeface="Times New Roman" pitchFamily="18" charset="0"/>
              </a:rPr>
              <a:t> невозможно оспорить. Если человек говорит «я волнуюсь, мне обидно, мне неприятно, мне нужно», значит так оно и есть! А когда говорит «ты грубишь, ты не помогаешь, у тебя нет совести и т.д.», сразу же возникает протест.</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catherineasquithgallery.com/uploads/posts/2021-03/1614805130_189-p-fon-dlya-prezentatsii-detskii-sad-200.png"/>
          <p:cNvPicPr>
            <a:picLocks noChangeAspect="1" noChangeArrowheads="1"/>
          </p:cNvPicPr>
          <p:nvPr/>
        </p:nvPicPr>
        <p:blipFill>
          <a:blip r:embed="rId2" cstate="print"/>
          <a:srcRect l="13045" t="-412" r="7076"/>
          <a:stretch>
            <a:fillRect/>
          </a:stretch>
        </p:blipFill>
        <p:spPr bwMode="auto">
          <a:xfrm>
            <a:off x="-1" y="0"/>
            <a:ext cx="10693401" cy="7561264"/>
          </a:xfrm>
          <a:prstGeom prst="rect">
            <a:avLst/>
          </a:prstGeom>
          <a:noFill/>
        </p:spPr>
      </p:pic>
      <p:sp>
        <p:nvSpPr>
          <p:cNvPr id="2" name="TextBox 1"/>
          <p:cNvSpPr txBox="1"/>
          <p:nvPr/>
        </p:nvSpPr>
        <p:spPr>
          <a:xfrm>
            <a:off x="810196" y="396255"/>
            <a:ext cx="8928992" cy="6156112"/>
          </a:xfrm>
          <a:prstGeom prst="rect">
            <a:avLst/>
          </a:prstGeom>
          <a:noFill/>
        </p:spPr>
        <p:txBody>
          <a:bodyPr wrap="square" rtlCol="0">
            <a:spAutoFit/>
          </a:bodyPr>
          <a:lstStyle/>
          <a:p>
            <a:pPr algn="just"/>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Я-сообщение</a:t>
            </a:r>
            <a:r>
              <a:rPr lang="ru-RU" sz="2000" dirty="0" smtClean="0">
                <a:latin typeface="Times New Roman" pitchFamily="18" charset="0"/>
                <a:cs typeface="Times New Roman" pitchFamily="18" charset="0"/>
              </a:rPr>
              <a:t> предназначено для того, чтобы ребенок услышал и понял вас. В каждом случае трудного поведения с разной мотивацией и приемы взаимодействия будут разные. </a:t>
            </a:r>
          </a:p>
          <a:p>
            <a:pPr algn="just"/>
            <a:r>
              <a:rPr lang="ru-RU" sz="2000" b="1" i="1" dirty="0" smtClean="0">
                <a:latin typeface="Times New Roman" pitchFamily="18" charset="0"/>
                <a:cs typeface="Times New Roman" pitchFamily="18" charset="0"/>
              </a:rPr>
              <a:t>       Борьба </a:t>
            </a:r>
            <a:r>
              <a:rPr lang="ru-RU" sz="2000" b="1" i="1" dirty="0">
                <a:latin typeface="Times New Roman" pitchFamily="18" charset="0"/>
                <a:cs typeface="Times New Roman" pitchFamily="18" charset="0"/>
              </a:rPr>
              <a:t>за внимание</a:t>
            </a:r>
            <a:r>
              <a:rPr lang="ru-RU" sz="2000" dirty="0">
                <a:latin typeface="Times New Roman" pitchFamily="18" charset="0"/>
                <a:cs typeface="Times New Roman" pitchFamily="18" charset="0"/>
              </a:rPr>
              <a:t>: необходимо показывать ребенку ваше положительное внимание к нему. Делать это лучше в относительно спокойные моменты, например, придумать какие-нибудь совместные занятия, игры или прогулки. Стоит попробовать, и вы увидите, какой благодарностью отзовется ваш ребенок. Что же касается его привычных непослушаний, то их в этот период лучше всего оставлять без внимания. Через некоторое время ребенок обнаружит, что они не действуют, да и надобность в них, благодаря вашему положительному вниманию, отпадет. </a:t>
            </a:r>
            <a:endParaRPr lang="ru-RU" sz="2000" dirty="0" smtClean="0">
              <a:latin typeface="Times New Roman" pitchFamily="18" charset="0"/>
              <a:cs typeface="Times New Roman" pitchFamily="18" charset="0"/>
            </a:endParaRPr>
          </a:p>
          <a:p>
            <a:pPr algn="just"/>
            <a:r>
              <a:rPr lang="ru-RU" sz="2000" b="1" i="1" dirty="0" smtClean="0">
                <a:latin typeface="Times New Roman" pitchFamily="18" charset="0"/>
                <a:cs typeface="Times New Roman" pitchFamily="18" charset="0"/>
              </a:rPr>
              <a:t>       Борьба </a:t>
            </a:r>
            <a:r>
              <a:rPr lang="ru-RU" sz="2000" b="1" i="1" dirty="0">
                <a:latin typeface="Times New Roman" pitchFamily="18" charset="0"/>
                <a:cs typeface="Times New Roman" pitchFamily="18" charset="0"/>
              </a:rPr>
              <a:t>за самоутверждение </a:t>
            </a:r>
            <a:r>
              <a:rPr lang="ru-RU" sz="2000" dirty="0">
                <a:latin typeface="Times New Roman" pitchFamily="18" charset="0"/>
                <a:cs typeface="Times New Roman" pitchFamily="18" charset="0"/>
              </a:rPr>
              <a:t>: уменьшить свой контроль за делами ребенка. Стоит воздержаться от таких требований, которые, по вашему опыту, он, скорее всего, не выполнит. Можно применить «метод подстройки»: вы не оспариваете решение, к которому он пришел, а договариваетесь с ним о деталях и условиях его выполнения. Но больше всего поможет избавиться от излишнего давления и диктата понимание, что упрямство и своеволие ребенка – это лишь раздражающая вас форма мольбы: «Позвольте же мне, наконец, жить своим умом».</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catherineasquithgallery.com/uploads/posts/2021-03/1614805130_189-p-fon-dlya-prezentatsii-detskii-sad-200.png"/>
          <p:cNvPicPr>
            <a:picLocks noChangeAspect="1" noChangeArrowheads="1"/>
          </p:cNvPicPr>
          <p:nvPr/>
        </p:nvPicPr>
        <p:blipFill>
          <a:blip r:embed="rId2" cstate="print"/>
          <a:srcRect l="13045" t="-412" r="7076"/>
          <a:stretch>
            <a:fillRect/>
          </a:stretch>
        </p:blipFill>
        <p:spPr bwMode="auto">
          <a:xfrm>
            <a:off x="-1" y="0"/>
            <a:ext cx="10693401" cy="7561264"/>
          </a:xfrm>
          <a:prstGeom prst="rect">
            <a:avLst/>
          </a:prstGeom>
          <a:noFill/>
        </p:spPr>
      </p:pic>
      <p:sp>
        <p:nvSpPr>
          <p:cNvPr id="2" name="TextBox 1"/>
          <p:cNvSpPr txBox="1"/>
          <p:nvPr/>
        </p:nvSpPr>
        <p:spPr>
          <a:xfrm>
            <a:off x="522164" y="468263"/>
            <a:ext cx="9217024" cy="4108817"/>
          </a:xfrm>
          <a:prstGeom prst="rect">
            <a:avLst/>
          </a:prstGeom>
          <a:noFill/>
        </p:spPr>
        <p:txBody>
          <a:bodyPr wrap="square" rtlCol="0">
            <a:spAutoFit/>
          </a:bodyPr>
          <a:lstStyle/>
          <a:p>
            <a:pPr algn="just"/>
            <a:r>
              <a:rPr lang="ru-RU" b="1" i="1" dirty="0" smtClean="0">
                <a:latin typeface="Times New Roman" pitchFamily="18" charset="0"/>
                <a:cs typeface="Times New Roman" pitchFamily="18" charset="0"/>
              </a:rPr>
              <a:t>       </a:t>
            </a:r>
            <a:r>
              <a:rPr lang="ru-RU" sz="2000" b="1" i="1" dirty="0" smtClean="0">
                <a:latin typeface="Times New Roman" pitchFamily="18" charset="0"/>
                <a:cs typeface="Times New Roman" pitchFamily="18" charset="0"/>
              </a:rPr>
              <a:t>Желание </a:t>
            </a:r>
            <a:r>
              <a:rPr lang="ru-RU" sz="2000" b="1" i="1" dirty="0">
                <a:latin typeface="Times New Roman" pitchFamily="18" charset="0"/>
                <a:cs typeface="Times New Roman" pitchFamily="18" charset="0"/>
              </a:rPr>
              <a:t>отомстить</a:t>
            </a:r>
            <a:r>
              <a:rPr lang="ru-RU" sz="2000" dirty="0">
                <a:latin typeface="Times New Roman" pitchFamily="18" charset="0"/>
                <a:cs typeface="Times New Roman" pitchFamily="18" charset="0"/>
              </a:rPr>
              <a:t>: прежде выяснить причину, почему ребенок обижает вас, что заставило ребенка причинить вам боль, какая боль у него самого? Чем вы обидели или постоянно обижаете его? Поняв причину, надо, конечно, постараться ее устранить. Потеря веры в собственный успех: необходимо перестать требовать «полагающегося» поведения. Стоит «сбросить на ноль» свои ожидания и претензии. </a:t>
            </a:r>
            <a:endParaRPr lang="ru-RU" sz="2000" dirty="0" smtClean="0">
              <a:latin typeface="Times New Roman" pitchFamily="18" charset="0"/>
              <a:cs typeface="Times New Roman" pitchFamily="18" charset="0"/>
            </a:endParaRPr>
          </a:p>
          <a:p>
            <a:pPr algn="just"/>
            <a:r>
              <a:rPr lang="ru-RU" sz="2000" dirty="0">
                <a:latin typeface="Times New Roman" pitchFamily="18" charset="0"/>
                <a:cs typeface="Times New Roman" pitchFamily="18" charset="0"/>
              </a:rPr>
              <a:t> </a:t>
            </a:r>
            <a:r>
              <a:rPr lang="ru-RU" sz="2000" dirty="0" smtClean="0">
                <a:latin typeface="Times New Roman" pitchFamily="18" charset="0"/>
                <a:cs typeface="Times New Roman" pitchFamily="18" charset="0"/>
              </a:rPr>
              <a:t>      Наверняка </a:t>
            </a:r>
            <a:r>
              <a:rPr lang="ru-RU" sz="2000" dirty="0">
                <a:latin typeface="Times New Roman" pitchFamily="18" charset="0"/>
                <a:cs typeface="Times New Roman" pitchFamily="18" charset="0"/>
              </a:rPr>
              <a:t>ваш ребенок что-то может и к чему-то даже очень способен. Найдите доступный для него уровень задач. Организуйте с ним совместную деятельность, сам выбраться из тупика он не может. Не допускайте критики в его адрес и ищите любой повод, чтобы его поощрить, отмечайте любой, даже самый маленький успех. Постарайтесь подстраховывать его, избавлять от крупных провалов. Стоит поговорить с </a:t>
            </a:r>
            <a:r>
              <a:rPr lang="ru-RU" sz="2000" dirty="0" smtClean="0">
                <a:latin typeface="Times New Roman" pitchFamily="18" charset="0"/>
                <a:cs typeface="Times New Roman" pitchFamily="18" charset="0"/>
              </a:rPr>
              <a:t>педагогами </a:t>
            </a:r>
            <a:r>
              <a:rPr lang="ru-RU" sz="2000" dirty="0">
                <a:latin typeface="Times New Roman" pitchFamily="18" charset="0"/>
                <a:cs typeface="Times New Roman" pitchFamily="18" charset="0"/>
              </a:rPr>
              <a:t>и попытаться сделать их в этом вашими союзниками. Вы увидите: первые же успехи окрылят вашего ребенка.</a:t>
            </a: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TotalTime>
  <Words>1843</Words>
  <Application>Microsoft Office PowerPoint</Application>
  <PresentationFormat>Произвольный</PresentationFormat>
  <Paragraphs>71</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Проповедник</dc:creator>
  <cp:lastModifiedBy>Проповедник</cp:lastModifiedBy>
  <cp:revision>17</cp:revision>
  <dcterms:created xsi:type="dcterms:W3CDTF">2022-10-29T10:52:32Z</dcterms:created>
  <dcterms:modified xsi:type="dcterms:W3CDTF">2022-10-29T12:40:05Z</dcterms:modified>
</cp:coreProperties>
</file>