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7" r:id="rId2"/>
    <p:sldId id="258" r:id="rId3"/>
    <p:sldId id="282" r:id="rId4"/>
    <p:sldId id="283" r:id="rId5"/>
    <p:sldId id="261" r:id="rId6"/>
    <p:sldId id="291" r:id="rId7"/>
    <p:sldId id="270"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6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679E95-6C7E-4F20-8533-3AF0A4D9617B}" type="datetimeFigureOut">
              <a:rPr lang="ru-RU" smtClean="0"/>
              <a:pPr/>
              <a:t>13.11.2022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3F79B7-5023-4F59-B7BA-D6C15E2BD978}"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13.11.2022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13.11.2022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13.11.2022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13.11.2022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6.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12" Type="http://schemas.openxmlformats.org/officeDocument/2006/relationships/image" Target="../media/image21.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15.jpeg"/><Relationship Id="rId11" Type="http://schemas.openxmlformats.org/officeDocument/2006/relationships/image" Target="../media/image20.jpeg"/><Relationship Id="rId5" Type="http://schemas.openxmlformats.org/officeDocument/2006/relationships/image" Target="../media/image14.jpeg"/><Relationship Id="rId10" Type="http://schemas.openxmlformats.org/officeDocument/2006/relationships/image" Target="../media/image19.jpeg"/><Relationship Id="rId4" Type="http://schemas.openxmlformats.org/officeDocument/2006/relationships/image" Target="../media/image13.jpeg"/><Relationship Id="rId9" Type="http://schemas.openxmlformats.org/officeDocument/2006/relationships/image" Target="../media/image18.jpeg"/></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Ира\Desktop\1610488398_21-p-bibliotechnii-fon-dlya-prezentatsii-41.jp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1475656" y="2708920"/>
            <a:ext cx="6120680" cy="1143000"/>
          </a:xfrm>
        </p:spPr>
        <p:txBody>
          <a:bodyPr vert="horz" lIns="91440" tIns="45720" rIns="91440" bIns="45720" rtlCol="0" anchor="ctr">
            <a:noAutofit/>
          </a:bodyPr>
          <a:lstStyle/>
          <a:p>
            <a:r>
              <a:rPr lang="ru-RU" sz="3600" b="1" dirty="0" smtClean="0">
                <a:latin typeface="Times New Roman" pitchFamily="18" charset="0"/>
                <a:cs typeface="Times New Roman" pitchFamily="18" charset="0"/>
              </a:rPr>
              <a:t>ПРОЕКТ</a:t>
            </a:r>
            <a:br>
              <a:rPr lang="ru-RU" sz="3600" b="1"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«Страна игрушек»</a:t>
            </a:r>
            <a:br>
              <a:rPr lang="ru-RU" sz="3600" b="1"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 Агния Львовна </a:t>
            </a:r>
            <a:r>
              <a:rPr lang="ru-RU" sz="3600" b="1" dirty="0" err="1" smtClean="0">
                <a:latin typeface="Times New Roman" pitchFamily="18" charset="0"/>
                <a:cs typeface="Times New Roman" pitchFamily="18" charset="0"/>
              </a:rPr>
              <a:t>Барто</a:t>
            </a:r>
            <a:endParaRPr lang="ru-RU" sz="3600" b="1" dirty="0">
              <a:latin typeface="Times New Roman" pitchFamily="18" charset="0"/>
              <a:cs typeface="Times New Roman" pitchFamily="18" charset="0"/>
            </a:endParaRPr>
          </a:p>
        </p:txBody>
      </p:sp>
      <p:sp>
        <p:nvSpPr>
          <p:cNvPr id="6" name="Заголовок 1"/>
          <p:cNvSpPr txBox="1">
            <a:spLocks/>
          </p:cNvSpPr>
          <p:nvPr/>
        </p:nvSpPr>
        <p:spPr>
          <a:xfrm>
            <a:off x="2411760" y="4797152"/>
            <a:ext cx="5997352"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2400" i="0" u="none" strike="noStrike" kern="1200" cap="none" spc="0" normalizeH="0" baseline="0" noProof="0" dirty="0" smtClean="0">
                <a:ln>
                  <a:noFill/>
                </a:ln>
                <a:solidFill>
                  <a:schemeClr val="tx1"/>
                </a:solidFill>
                <a:effectLst/>
                <a:uLnTx/>
                <a:uFillTx/>
                <a:latin typeface="+mj-lt"/>
                <a:ea typeface="+mj-ea"/>
                <a:cs typeface="+mj-cs"/>
              </a:rPr>
              <a:t>Подготовила: воспитатель</a:t>
            </a:r>
          </a:p>
          <a:p>
            <a:pPr marL="0" marR="0" lvl="0" indent="0" algn="ctr" defTabSz="914400" rtl="0" eaLnBrk="1" fontAlgn="auto" latinLnBrk="0" hangingPunct="1">
              <a:lnSpc>
                <a:spcPct val="100000"/>
              </a:lnSpc>
              <a:spcBef>
                <a:spcPct val="0"/>
              </a:spcBef>
              <a:spcAft>
                <a:spcPts val="0"/>
              </a:spcAft>
              <a:buClrTx/>
              <a:buSzTx/>
              <a:buFontTx/>
              <a:buNone/>
              <a:tabLst/>
              <a:defRPr/>
            </a:pPr>
            <a:r>
              <a:rPr lang="ru-RU" sz="2400" dirty="0" smtClean="0">
                <a:latin typeface="+mj-lt"/>
                <a:ea typeface="+mj-ea"/>
                <a:cs typeface="+mj-cs"/>
              </a:rPr>
              <a:t>высшей квалификационной категории</a:t>
            </a:r>
            <a:r>
              <a:rPr kumimoji="0" lang="ru-RU" sz="2400" i="0" u="none" strike="noStrike" kern="1200" cap="none" spc="0" normalizeH="0" baseline="0" noProof="0" dirty="0" smtClean="0">
                <a:ln>
                  <a:noFill/>
                </a:ln>
                <a:solidFill>
                  <a:schemeClr val="tx1"/>
                </a:solidFill>
                <a:effectLst/>
                <a:uLnTx/>
                <a:uFillTx/>
                <a:latin typeface="+mj-lt"/>
                <a:ea typeface="+mj-ea"/>
                <a:cs typeface="+mj-cs"/>
              </a:rPr>
              <a:t> </a:t>
            </a:r>
            <a:r>
              <a:rPr kumimoji="0" lang="ru-RU" sz="2400" i="0" u="none" strike="noStrike" kern="1200" cap="none" spc="0" normalizeH="0" baseline="0" noProof="0" dirty="0" err="1" smtClean="0">
                <a:ln>
                  <a:noFill/>
                </a:ln>
                <a:solidFill>
                  <a:schemeClr val="tx1"/>
                </a:solidFill>
                <a:effectLst/>
                <a:uLnTx/>
                <a:uFillTx/>
                <a:latin typeface="+mj-lt"/>
                <a:ea typeface="+mj-ea"/>
                <a:cs typeface="+mj-cs"/>
              </a:rPr>
              <a:t>Шакурская</a:t>
            </a:r>
            <a:r>
              <a:rPr kumimoji="0" lang="ru-RU" sz="2400" i="0" u="none" strike="noStrike" kern="1200" cap="none" spc="0" normalizeH="0" baseline="0" noProof="0" dirty="0" smtClean="0">
                <a:ln>
                  <a:noFill/>
                </a:ln>
                <a:solidFill>
                  <a:schemeClr val="tx1"/>
                </a:solidFill>
                <a:effectLst/>
                <a:uLnTx/>
                <a:uFillTx/>
                <a:latin typeface="+mj-lt"/>
                <a:ea typeface="+mj-ea"/>
                <a:cs typeface="+mj-cs"/>
              </a:rPr>
              <a:t> И.А.</a:t>
            </a:r>
            <a:endParaRPr kumimoji="0" lang="ru-RU" sz="240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Ира\Desktop\1610834859_36-p-fon-dlya-prezentatsii-po-chteniyu-48.jpg"/>
          <p:cNvPicPr>
            <a:picLocks noGrp="1" noChangeAspect="1" noChangeArrowheads="1"/>
          </p:cNvPicPr>
          <p:nvPr>
            <p:ph idx="1"/>
          </p:nvPr>
        </p:nvPicPr>
        <p:blipFill>
          <a:blip r:embed="rId2" cstate="print"/>
          <a:srcRect/>
          <a:stretch>
            <a:fillRect/>
          </a:stretch>
        </p:blipFill>
        <p:spPr bwMode="auto">
          <a:xfrm>
            <a:off x="1" y="0"/>
            <a:ext cx="9143999" cy="6858000"/>
          </a:xfrm>
          <a:prstGeom prst="rect">
            <a:avLst/>
          </a:prstGeom>
          <a:noFill/>
        </p:spPr>
      </p:pic>
      <p:sp>
        <p:nvSpPr>
          <p:cNvPr id="4" name="Заголовок 1"/>
          <p:cNvSpPr txBox="1">
            <a:spLocks/>
          </p:cNvSpPr>
          <p:nvPr/>
        </p:nvSpPr>
        <p:spPr>
          <a:xfrm>
            <a:off x="2339752" y="1844824"/>
            <a:ext cx="5544616"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2" name="Прямоугольник 11"/>
          <p:cNvSpPr/>
          <p:nvPr/>
        </p:nvSpPr>
        <p:spPr>
          <a:xfrm>
            <a:off x="683568" y="764704"/>
            <a:ext cx="7704856" cy="4401205"/>
          </a:xfrm>
          <a:prstGeom prst="rect">
            <a:avLst/>
          </a:prstGeom>
        </p:spPr>
        <p:txBody>
          <a:bodyPr wrap="square">
            <a:spAutoFit/>
          </a:bodyPr>
          <a:lstStyle/>
          <a:p>
            <a:pPr algn="just"/>
            <a:r>
              <a:rPr lang="ru-RU" sz="1400" b="1" dirty="0" smtClean="0">
                <a:latin typeface="Times New Roman" pitchFamily="18" charset="0"/>
                <a:cs typeface="Times New Roman" pitchFamily="18" charset="0"/>
              </a:rPr>
              <a:t>Актуальность проекта. </a:t>
            </a:r>
            <a:r>
              <a:rPr lang="ru-RU" sz="1400" dirty="0" smtClean="0">
                <a:latin typeface="Times New Roman" pitchFamily="18" charset="0"/>
                <a:cs typeface="Times New Roman" pitchFamily="18" charset="0"/>
              </a:rPr>
              <a:t>Наши воспитанники очень часто приносят свои любимые игрушки из дома в группу. Со своими игрушками они чувствуют себя в группе комфортно и уютно.</a:t>
            </a:r>
          </a:p>
          <a:p>
            <a:pPr algn="just"/>
            <a:r>
              <a:rPr lang="ru-RU" sz="1400" dirty="0" smtClean="0">
                <a:latin typeface="Times New Roman" pitchFamily="18" charset="0"/>
                <a:cs typeface="Times New Roman" pitchFamily="18" charset="0"/>
              </a:rPr>
              <a:t>     Для малышей их личные предметы являются частичками своего чего-то родного и любимого, поэтому мы решили сделать в группе одну неделю, посвящённую любимым игрушкам. Нам в этом помогли стихи А. </a:t>
            </a:r>
            <a:r>
              <a:rPr lang="ru-RU" sz="1400" dirty="0" err="1" smtClean="0">
                <a:latin typeface="Times New Roman" pitchFamily="18" charset="0"/>
                <a:cs typeface="Times New Roman" pitchFamily="18" charset="0"/>
              </a:rPr>
              <a:t>Барто</a:t>
            </a:r>
            <a:r>
              <a:rPr lang="ru-RU" sz="1400" dirty="0" smtClean="0">
                <a:latin typeface="Times New Roman" pitchFamily="18" charset="0"/>
                <a:cs typeface="Times New Roman" pitchFamily="18" charset="0"/>
              </a:rPr>
              <a:t> из серии «Игрушки». Малыши любят слушать стихи, предпочитая их прозе. Им нравится радостная методика стихотворений.  Они верят в реальность вымысла и переносят описанное в жизнь, а себя в сюжет текста, придумывают собственные детали и эпизоды.</a:t>
            </a:r>
          </a:p>
          <a:p>
            <a:pPr algn="just"/>
            <a:r>
              <a:rPr lang="ru-RU" sz="1400" dirty="0" smtClean="0">
                <a:latin typeface="Times New Roman" pitchFamily="18" charset="0"/>
                <a:cs typeface="Times New Roman" pitchFamily="18" charset="0"/>
              </a:rPr>
              <a:t>     Поэтому мы остановились на детской поэзии очень любимой нами Агнии  Львовны </a:t>
            </a:r>
            <a:r>
              <a:rPr lang="ru-RU" sz="1400" dirty="0" err="1" smtClean="0">
                <a:latin typeface="Times New Roman" pitchFamily="18" charset="0"/>
                <a:cs typeface="Times New Roman" pitchFamily="18" charset="0"/>
              </a:rPr>
              <a:t>Барто</a:t>
            </a:r>
            <a:r>
              <a:rPr lang="ru-RU" sz="1400" dirty="0" smtClean="0">
                <a:latin typeface="Times New Roman" pitchFamily="18" charset="0"/>
                <a:cs typeface="Times New Roman" pitchFamily="18" charset="0"/>
              </a:rPr>
              <a:t>.</a:t>
            </a:r>
          </a:p>
          <a:p>
            <a:pPr algn="just"/>
            <a:r>
              <a:rPr lang="ru-RU" sz="1400" dirty="0" smtClean="0">
                <a:latin typeface="Times New Roman" pitchFamily="18" charset="0"/>
                <a:cs typeface="Times New Roman" pitchFamily="18" charset="0"/>
              </a:rPr>
              <a:t>     Младший дошкольный возраст — богатейший по способности ребенка быстро и жадно познавать окружающий мир, впитывать огромное количество впечатлений. Именно в этот период дети с поразительной быстротой и активностью начинают перенимать нормы поведения окружающих, а главное овладевать средством человеческого общения — речью.  Характерной особенностью детей раннего возраста является необычайная тяга к ритмически организованному складу речи, звучным рифмам, выразительным эмоциям и интонациям.</a:t>
            </a:r>
          </a:p>
          <a:p>
            <a:pPr algn="just"/>
            <a:r>
              <a:rPr lang="ru-RU" sz="1400" dirty="0" smtClean="0">
                <a:latin typeface="Times New Roman" pitchFamily="18" charset="0"/>
                <a:cs typeface="Times New Roman" pitchFamily="18" charset="0"/>
              </a:rPr>
              <a:t>     Знакомство детей с произведениями Агнии </a:t>
            </a:r>
            <a:r>
              <a:rPr lang="ru-RU" sz="1400" dirty="0" err="1" smtClean="0">
                <a:latin typeface="Times New Roman" pitchFamily="18" charset="0"/>
                <a:cs typeface="Times New Roman" pitchFamily="18" charset="0"/>
              </a:rPr>
              <a:t>Барто</a:t>
            </a:r>
            <a:r>
              <a:rPr lang="ru-RU" sz="1400" dirty="0" smtClean="0">
                <a:latin typeface="Times New Roman" pitchFamily="18" charset="0"/>
                <a:cs typeface="Times New Roman" pitchFamily="18" charset="0"/>
              </a:rPr>
              <a:t> с младшего дошкольного возраста позволяет научить ребенка доброте, формирует чувство гуманизма, насыщает словарный запас ребенка красотой русской речи.</a:t>
            </a:r>
          </a:p>
          <a:p>
            <a:pPr algn="just"/>
            <a:r>
              <a:rPr lang="ru-RU" sz="1400" dirty="0" smtClean="0">
                <a:latin typeface="Times New Roman" pitchFamily="18" charset="0"/>
                <a:cs typeface="Times New Roman" pitchFamily="18" charset="0"/>
              </a:rPr>
              <a:t>     Поэзия Агнии </a:t>
            </a:r>
            <a:r>
              <a:rPr lang="ru-RU" sz="1400" dirty="0" err="1" smtClean="0">
                <a:latin typeface="Times New Roman" pitchFamily="18" charset="0"/>
                <a:cs typeface="Times New Roman" pitchFamily="18" charset="0"/>
              </a:rPr>
              <a:t>Барто</a:t>
            </a:r>
            <a:r>
              <a:rPr lang="ru-RU" sz="1400" dirty="0" smtClean="0">
                <a:latin typeface="Times New Roman" pitchFamily="18" charset="0"/>
                <a:cs typeface="Times New Roman" pitchFamily="18" charset="0"/>
              </a:rPr>
              <a:t>, учит детей видеть не только глазами, но и сердцем, уберегает детскую душу от равнодушия и зла. И это только первая ступенька в мир поэзии великой поэтессы!</a:t>
            </a:r>
            <a:endParaRPr lang="ru-RU" sz="14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C:\Users\Ира\Desktop\1610834859_36-p-fon-dlya-prezentatsii-po-chteniyu-4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611560" y="548680"/>
            <a:ext cx="7920880" cy="2462213"/>
          </a:xfrm>
          <a:prstGeom prst="rect">
            <a:avLst/>
          </a:prstGeom>
        </p:spPr>
        <p:txBody>
          <a:bodyPr wrap="square">
            <a:spAutoFit/>
          </a:bodyPr>
          <a:lstStyle/>
          <a:p>
            <a:pPr algn="just"/>
            <a:r>
              <a:rPr lang="ru-RU" sz="1400" b="1" dirty="0" smtClean="0">
                <a:latin typeface="Times New Roman" pitchFamily="18" charset="0"/>
                <a:cs typeface="Times New Roman" pitchFamily="18" charset="0"/>
              </a:rPr>
              <a:t>Проблема проекта. </a:t>
            </a:r>
            <a:r>
              <a:rPr lang="ru-RU" sz="1400" dirty="0" smtClean="0">
                <a:latin typeface="Times New Roman" pitchFamily="18" charset="0"/>
                <a:cs typeface="Times New Roman" pitchFamily="18" charset="0"/>
              </a:rPr>
              <a:t>Поводом организовать и провести этот проект послужило, то, что замыкаясь на телевизорах, компьютерах, дети стали меньше общаться со взрослыми и сверстниками, а ведь общение в значительной степени обогащает чувственную сферу. Современные дети стали менее отзывчивыми к чувствам других.</a:t>
            </a:r>
          </a:p>
          <a:p>
            <a:pPr algn="just"/>
            <a:r>
              <a:rPr lang="ru-RU" sz="1400" dirty="0" smtClean="0">
                <a:latin typeface="Times New Roman" pitchFamily="18" charset="0"/>
                <a:cs typeface="Times New Roman" pitchFamily="18" charset="0"/>
              </a:rPr>
              <a:t>     Поэтому работа, направленная на развитие эмоциональной сферы, очень актуальна и важна. Большие возможности для развития эмоциональной сферы малыша предоставляет игра.</a:t>
            </a:r>
          </a:p>
          <a:p>
            <a:pPr algn="just"/>
            <a:r>
              <a:rPr lang="ru-RU" sz="1400" dirty="0" smtClean="0">
                <a:latin typeface="Times New Roman" pitchFamily="18" charset="0"/>
                <a:cs typeface="Times New Roman" pitchFamily="18" charset="0"/>
              </a:rPr>
              <a:t>        Источником накопления чувственного опыта в раннем возрасте является игрушка, так как именно на игрушку ребёнок переносит все свои человеческие чувства. Важно выработать у ребенка привычку беречь игрушку, аккуратно их складывать, убирая после игры. Желательно научить его делиться игрушками при игре со сверстниками, дарить игрушки, которые смастерил сам другим детям. Пусть ребенок почувствует радость того, что доставил удовольствие другому.</a:t>
            </a:r>
            <a:endParaRPr lang="ru-RU" sz="1400" dirty="0">
              <a:latin typeface="Times New Roman" pitchFamily="18" charset="0"/>
              <a:cs typeface="Times New Roman" pitchFamily="18" charset="0"/>
            </a:endParaRPr>
          </a:p>
        </p:txBody>
      </p:sp>
      <p:sp>
        <p:nvSpPr>
          <p:cNvPr id="6" name="Прямоугольник 5"/>
          <p:cNvSpPr/>
          <p:nvPr/>
        </p:nvSpPr>
        <p:spPr>
          <a:xfrm>
            <a:off x="467544" y="2996952"/>
            <a:ext cx="8064896" cy="523220"/>
          </a:xfrm>
          <a:prstGeom prst="rect">
            <a:avLst/>
          </a:prstGeom>
        </p:spPr>
        <p:txBody>
          <a:bodyPr wrap="square">
            <a:spAutoFit/>
          </a:bodyPr>
          <a:lstStyle/>
          <a:p>
            <a:r>
              <a:rPr lang="ru-RU" sz="1400" b="1" dirty="0" smtClean="0">
                <a:solidFill>
                  <a:srgbClr val="000000"/>
                </a:solidFill>
                <a:latin typeface="Times New Roman" pitchFamily="18" charset="0"/>
                <a:ea typeface="Times New Roman" pitchFamily="18" charset="0"/>
                <a:cs typeface="Times New Roman" pitchFamily="18" charset="0"/>
              </a:rPr>
              <a:t>Цель проекта: </a:t>
            </a:r>
            <a:r>
              <a:rPr lang="ru-RU" sz="1400" dirty="0" smtClean="0">
                <a:solidFill>
                  <a:srgbClr val="000000"/>
                </a:solidFill>
                <a:latin typeface="Times New Roman" pitchFamily="18" charset="0"/>
                <a:ea typeface="Times New Roman" pitchFamily="18" charset="0"/>
                <a:cs typeface="Times New Roman" pitchFamily="18" charset="0"/>
              </a:rPr>
              <a:t>Помочь детям запомнить стихотворения из цикла « Игрушки» Агнии Львовны </a:t>
            </a:r>
            <a:r>
              <a:rPr lang="ru-RU" sz="1400" dirty="0" err="1" smtClean="0">
                <a:solidFill>
                  <a:srgbClr val="000000"/>
                </a:solidFill>
                <a:latin typeface="Times New Roman" pitchFamily="18" charset="0"/>
                <a:ea typeface="Times New Roman" pitchFamily="18" charset="0"/>
                <a:cs typeface="Times New Roman" pitchFamily="18" charset="0"/>
              </a:rPr>
              <a:t>Барто</a:t>
            </a:r>
            <a:r>
              <a:rPr lang="ru-RU" sz="1400" dirty="0" smtClean="0">
                <a:solidFill>
                  <a:srgbClr val="000000"/>
                </a:solidFill>
                <a:latin typeface="Times New Roman" pitchFamily="18" charset="0"/>
                <a:ea typeface="Times New Roman" pitchFamily="18" charset="0"/>
                <a:cs typeface="Times New Roman" pitchFamily="18" charset="0"/>
              </a:rPr>
              <a:t>  и учить рассказывать его вместе с воспитателем</a:t>
            </a:r>
            <a:endParaRPr lang="ru-RU" sz="1400" dirty="0"/>
          </a:p>
        </p:txBody>
      </p:sp>
      <p:sp>
        <p:nvSpPr>
          <p:cNvPr id="7" name="Rectangle 3"/>
          <p:cNvSpPr>
            <a:spLocks noChangeArrowheads="1"/>
          </p:cNvSpPr>
          <p:nvPr/>
        </p:nvSpPr>
        <p:spPr bwMode="auto">
          <a:xfrm>
            <a:off x="539552" y="3573016"/>
            <a:ext cx="7992888" cy="11695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Задачи проекта:	</a:t>
            </a: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tabLst>
                <a:tab pos="457200" algn="l"/>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 Познакомить детей с поэзией   Агнии Львовны </a:t>
            </a:r>
            <a:r>
              <a:rPr kumimoji="0" lang="ru-RU" sz="1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Барто</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цикл « Игрушки»</a:t>
            </a: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tabLst>
                <a:tab pos="457200" algn="l"/>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2. Читать наизусть, не торопясь, четко выговаривая слова, окончания слов.</a:t>
            </a: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tabLst>
                <a:tab pos="457200" algn="l"/>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3.</a:t>
            </a:r>
            <a:r>
              <a:rPr kumimoji="0" lang="ru-RU" sz="14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Воспитывать  умение слушать, запоминать небольшое по объему стихотворение. </a:t>
            </a: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Воспитывать у детей отзывчивость, потребность приходить на помощь к тем, кто в ней нуждается</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
        <p:nvSpPr>
          <p:cNvPr id="8" name="Прямоугольник 7"/>
          <p:cNvSpPr/>
          <p:nvPr/>
        </p:nvSpPr>
        <p:spPr>
          <a:xfrm>
            <a:off x="539552" y="4797152"/>
            <a:ext cx="7704856" cy="1169551"/>
          </a:xfrm>
          <a:prstGeom prst="rect">
            <a:avLst/>
          </a:prstGeom>
        </p:spPr>
        <p:txBody>
          <a:bodyPr wrap="square">
            <a:spAutoFit/>
          </a:bodyPr>
          <a:lstStyle/>
          <a:p>
            <a:r>
              <a:rPr lang="ru-RU" sz="1400" b="1" dirty="0" smtClean="0">
                <a:latin typeface="Times New Roman" pitchFamily="18" charset="0"/>
                <a:cs typeface="Times New Roman" pitchFamily="18" charset="0"/>
              </a:rPr>
              <a:t>Тип проекта: </a:t>
            </a:r>
            <a:r>
              <a:rPr lang="ru-RU" sz="1400" dirty="0" smtClean="0">
                <a:latin typeface="Times New Roman" pitchFamily="18" charset="0"/>
                <a:cs typeface="Times New Roman" pitchFamily="18" charset="0"/>
              </a:rPr>
              <a:t>Информационно – творческий,  игровой</a:t>
            </a:r>
          </a:p>
          <a:p>
            <a:pPr lvl="0"/>
            <a:r>
              <a:rPr lang="ru-RU" sz="1400" b="1" dirty="0" smtClean="0">
                <a:latin typeface="Times New Roman" pitchFamily="18" charset="0"/>
                <a:ea typeface="Times New Roman" pitchFamily="18" charset="0"/>
                <a:cs typeface="Times New Roman" pitchFamily="18" charset="0"/>
              </a:rPr>
              <a:t>Участники проекта: </a:t>
            </a:r>
            <a:r>
              <a:rPr lang="ru-RU" sz="1400" dirty="0" smtClean="0">
                <a:latin typeface="Times New Roman" pitchFamily="18" charset="0"/>
                <a:cs typeface="Times New Roman" pitchFamily="18" charset="0"/>
              </a:rPr>
              <a:t>дети группы раннего возраста (от 1,5 до 3 лет) 12 человек,    воспитатель, родители</a:t>
            </a:r>
          </a:p>
          <a:p>
            <a:r>
              <a:rPr lang="ru-RU" sz="1400" b="1" dirty="0" smtClean="0">
                <a:latin typeface="Times New Roman" pitchFamily="18" charset="0"/>
                <a:ea typeface="Times New Roman" pitchFamily="18" charset="0"/>
                <a:cs typeface="Times New Roman" pitchFamily="18" charset="0"/>
              </a:rPr>
              <a:t>Сроки реализации проекта:</a:t>
            </a:r>
            <a:r>
              <a:rPr lang="ru-RU" sz="1400" dirty="0" smtClean="0">
                <a:latin typeface="Times New Roman" pitchFamily="18" charset="0"/>
                <a:cs typeface="Times New Roman" pitchFamily="18" charset="0"/>
              </a:rPr>
              <a:t> 1 неделя (краткосрочный).</a:t>
            </a:r>
          </a:p>
          <a:p>
            <a:pPr lvl="0"/>
            <a:endParaRPr lang="ru-RU" sz="1400" dirty="0" smtClean="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C:\Users\Ира\Desktop\1610834859_36-p-fon-dlya-prezentatsii-po-chteniyu-4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Rectangle 4"/>
          <p:cNvSpPr>
            <a:spLocks noChangeArrowheads="1"/>
          </p:cNvSpPr>
          <p:nvPr/>
        </p:nvSpPr>
        <p:spPr bwMode="auto">
          <a:xfrm>
            <a:off x="467544" y="332656"/>
            <a:ext cx="7848872"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tab pos="457200" algn="l"/>
              </a:tabLst>
            </a:pP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Этапы реализации проекта:</a:t>
            </a:r>
            <a:endParaRPr lang="ru-RU" sz="1400" dirty="0" smtClean="0">
              <a:latin typeface="Times New Roman" pitchFamily="18" charset="0"/>
              <a:ea typeface="Times New Roman" pitchFamily="18"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pPr>
            <a:r>
              <a:rPr kumimoji="0" lang="ru-RU" sz="1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Подготовительный этап:</a:t>
            </a: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Определение педагогами темы, целей и задач, содержание проекта, прогнозирование результата.</a:t>
            </a: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lang="ru-RU" sz="1400" dirty="0" smtClean="0">
                <a:solidFill>
                  <a:srgbClr val="000000"/>
                </a:solidFill>
                <a:latin typeface="Times New Roman" pitchFamily="18" charset="0"/>
                <a:ea typeface="Times New Roman" pitchFamily="18" charset="0"/>
                <a:cs typeface="Times New Roman" pitchFamily="18" charset="0"/>
              </a:rPr>
              <a:t> </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Подбор игрушек,</a:t>
            </a:r>
            <a:r>
              <a:rPr kumimoji="0" lang="ru-RU" sz="14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игр, оборудование.</a:t>
            </a: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Основной этап :</a:t>
            </a: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Содержание деятельности родителей:</a:t>
            </a: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1. Помощь родителей при подборе игрушек.</a:t>
            </a: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2. Написание сочинений на тему “Любимая игрушка моего ребёнка”.</a:t>
            </a: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u-RU" sz="1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Заключительный этап.</a:t>
            </a:r>
            <a:endParaRPr kumimoji="0" lang="ru-RU" sz="1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1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Фотоколлаж</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«Как</a:t>
            </a:r>
            <a:r>
              <a:rPr kumimoji="0" lang="ru-RU" sz="14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я </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играю дома».</a:t>
            </a: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lang="ru-RU" sz="1400" dirty="0" smtClean="0">
                <a:solidFill>
                  <a:srgbClr val="000000"/>
                </a:solidFill>
                <a:latin typeface="Times New Roman" pitchFamily="18" charset="0"/>
                <a:ea typeface="Times New Roman" pitchFamily="18" charset="0"/>
                <a:cs typeface="Times New Roman" pitchFamily="18" charset="0"/>
              </a:rPr>
              <a:t>А</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льбома сочинений родителей на тему “Любимая игрушка моего ребёнка”</a:t>
            </a: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lang="ru-RU" sz="1400" dirty="0" smtClean="0">
                <a:solidFill>
                  <a:srgbClr val="000000"/>
                </a:solidFill>
                <a:latin typeface="Times New Roman" pitchFamily="18" charset="0"/>
                <a:cs typeface="Times New Roman" pitchFamily="18" charset="0"/>
              </a:rPr>
              <a:t>Акция «Подари ребёнку книгу!»</a:t>
            </a: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Консультация для родителей «Как правильно выбирать и читать книги </a:t>
            </a:r>
            <a:r>
              <a:rPr kumimoji="0" lang="ru-RU" sz="1400" b="0" i="0" u="none" strike="noStrike" cap="none" normalizeH="0" dirty="0" smtClean="0">
                <a:ln>
                  <a:noFill/>
                </a:ln>
                <a:solidFill>
                  <a:srgbClr val="000000"/>
                </a:solidFill>
                <a:effectLst/>
                <a:latin typeface="Times New Roman" pitchFamily="18" charset="0"/>
                <a:cs typeface="Times New Roman" pitchFamily="18" charset="0"/>
              </a:rPr>
              <a:t> для детей 2-3 лет»</a:t>
            </a: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lang="ru-RU" sz="1400" baseline="0" dirty="0" smtClean="0">
                <a:solidFill>
                  <a:srgbClr val="000000"/>
                </a:solidFill>
                <a:latin typeface="Times New Roman" pitchFamily="18" charset="0"/>
                <a:cs typeface="Times New Roman" pitchFamily="18" charset="0"/>
              </a:rPr>
              <a:t>Памятка для родителей «Как учить стихи с детьми 2-3 лет»</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 name="Rectangle 1"/>
          <p:cNvSpPr>
            <a:spLocks noChangeArrowheads="1"/>
          </p:cNvSpPr>
          <p:nvPr/>
        </p:nvSpPr>
        <p:spPr bwMode="auto">
          <a:xfrm>
            <a:off x="467544" y="3429000"/>
            <a:ext cx="8208912"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ru-RU" sz="1400" b="1" dirty="0" smtClean="0">
                <a:solidFill>
                  <a:srgbClr val="000000"/>
                </a:solidFill>
                <a:latin typeface="Times New Roman" pitchFamily="18" charset="0"/>
                <a:ea typeface="Times New Roman" pitchFamily="18" charset="0"/>
                <a:cs typeface="Times New Roman" pitchFamily="18" charset="0"/>
              </a:rPr>
              <a:t>Оценка результатов проекта: </a:t>
            </a:r>
          </a:p>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Тема разработанного проекта выбрана с учетом возрастных особенностей детей младшего возраста и объема информации, которая может быть ими воспринята, что положительно повлияло на различные виды их деятельности (игровую, познавательную, художественно-речевую);</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Отмечалась положительная реакция и эмоциональный отклик детей на знакомство с разными видами игрушек, дети проявляли интерес и желание играть с игрушками;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Возросла речевая активность детей, что положительно повлияло на самостоятельную игровую деятельность детей, дети включают в сюжет игры различные игрушки и пытаются осуществлять ролевой диалог;</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Считаю, что удалось достигнуть хороших результатов взаимодействия педагог - родители. Родители принимали активное участие в реализации проекта.</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Calibri"/>
                <a:ea typeface="Times New Roman" pitchFamily="18" charset="0"/>
                <a:cs typeface="Times New Roman" pitchFamily="18"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34" name="Picture 14" descr="C:\Users\Ира\Desktop\1610834859_36-p-fon-dlya-prezentatsii-po-chteniyu-48.jp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1691680" y="476672"/>
            <a:ext cx="5925344" cy="418058"/>
          </a:xfrm>
        </p:spPr>
        <p:txBody>
          <a:bodyPr>
            <a:normAutofit fontScale="90000"/>
          </a:bodyPr>
          <a:lstStyle/>
          <a:p>
            <a:r>
              <a:rPr lang="ru-RU" sz="2400" dirty="0" smtClean="0"/>
              <a:t/>
            </a:r>
            <a:br>
              <a:rPr lang="ru-RU" sz="2400" dirty="0" smtClean="0"/>
            </a:br>
            <a:r>
              <a:rPr lang="ru-RU" sz="2700" b="1" i="1" dirty="0" smtClean="0"/>
              <a:t>Проект «Страна игрушек» Агнии </a:t>
            </a:r>
            <a:r>
              <a:rPr lang="ru-RU" sz="2700" b="1" i="1" dirty="0" err="1" smtClean="0"/>
              <a:t>Барто</a:t>
            </a:r>
            <a:r>
              <a:rPr lang="ru-RU" sz="2700" b="1" i="1" dirty="0" smtClean="0"/>
              <a:t/>
            </a:r>
            <a:br>
              <a:rPr lang="ru-RU" sz="2700" b="1" i="1" dirty="0" smtClean="0"/>
            </a:br>
            <a:endParaRPr lang="ru-RU" sz="2700" b="1" i="1" dirty="0"/>
          </a:p>
        </p:txBody>
      </p:sp>
      <p:pic>
        <p:nvPicPr>
          <p:cNvPr id="6" name="Picture 2" descr="C:\Users\Ира\Desktop\Проект Страна игрушек\фото\20221101_133644.jpg"/>
          <p:cNvPicPr>
            <a:picLocks noChangeAspect="1" noChangeArrowheads="1"/>
          </p:cNvPicPr>
          <p:nvPr/>
        </p:nvPicPr>
        <p:blipFill>
          <a:blip r:embed="rId3" cstate="print"/>
          <a:srcRect/>
          <a:stretch>
            <a:fillRect/>
          </a:stretch>
        </p:blipFill>
        <p:spPr bwMode="auto">
          <a:xfrm>
            <a:off x="611560" y="908720"/>
            <a:ext cx="2376264" cy="2016224"/>
          </a:xfrm>
          <a:prstGeom prst="rect">
            <a:avLst/>
          </a:prstGeom>
          <a:noFill/>
        </p:spPr>
      </p:pic>
      <p:pic>
        <p:nvPicPr>
          <p:cNvPr id="9" name="Picture 5" descr="C:\Users\Ира\Desktop\20221110_155126.jpg"/>
          <p:cNvPicPr>
            <a:picLocks noChangeAspect="1" noChangeArrowheads="1"/>
          </p:cNvPicPr>
          <p:nvPr/>
        </p:nvPicPr>
        <p:blipFill>
          <a:blip r:embed="rId4" cstate="print"/>
          <a:srcRect/>
          <a:stretch>
            <a:fillRect/>
          </a:stretch>
        </p:blipFill>
        <p:spPr bwMode="auto">
          <a:xfrm>
            <a:off x="611560" y="3068960"/>
            <a:ext cx="2376264" cy="1512168"/>
          </a:xfrm>
          <a:prstGeom prst="rect">
            <a:avLst/>
          </a:prstGeom>
          <a:noFill/>
        </p:spPr>
      </p:pic>
      <p:pic>
        <p:nvPicPr>
          <p:cNvPr id="11" name="Picture 3" descr="C:\Users\Ира\Desktop\20221110_162241.jpg"/>
          <p:cNvPicPr>
            <a:picLocks noChangeAspect="1" noChangeArrowheads="1"/>
          </p:cNvPicPr>
          <p:nvPr/>
        </p:nvPicPr>
        <p:blipFill>
          <a:blip r:embed="rId5" cstate="print"/>
          <a:srcRect/>
          <a:stretch>
            <a:fillRect/>
          </a:stretch>
        </p:blipFill>
        <p:spPr bwMode="auto">
          <a:xfrm>
            <a:off x="611560" y="4653136"/>
            <a:ext cx="2376264" cy="1512168"/>
          </a:xfrm>
          <a:prstGeom prst="rect">
            <a:avLst/>
          </a:prstGeom>
          <a:noFill/>
        </p:spPr>
      </p:pic>
      <p:pic>
        <p:nvPicPr>
          <p:cNvPr id="13" name="Picture 10" descr="C:\Users\Ира\Desktop\my_photo_collage-12 — копия (2).jpg"/>
          <p:cNvPicPr>
            <a:picLocks noChangeAspect="1" noChangeArrowheads="1"/>
          </p:cNvPicPr>
          <p:nvPr/>
        </p:nvPicPr>
        <p:blipFill>
          <a:blip r:embed="rId6" cstate="print"/>
          <a:srcRect/>
          <a:stretch>
            <a:fillRect/>
          </a:stretch>
        </p:blipFill>
        <p:spPr bwMode="auto">
          <a:xfrm>
            <a:off x="3059832" y="908720"/>
            <a:ext cx="2736304" cy="1656184"/>
          </a:xfrm>
          <a:prstGeom prst="rect">
            <a:avLst/>
          </a:prstGeom>
          <a:noFill/>
        </p:spPr>
      </p:pic>
      <p:pic>
        <p:nvPicPr>
          <p:cNvPr id="14" name="Picture 11" descr="C:\Users\Ира\Desktop\my_photo_collage-12 — копия.jpg"/>
          <p:cNvPicPr>
            <a:picLocks noChangeAspect="1" noChangeArrowheads="1"/>
          </p:cNvPicPr>
          <p:nvPr/>
        </p:nvPicPr>
        <p:blipFill>
          <a:blip r:embed="rId7" cstate="print"/>
          <a:srcRect/>
          <a:stretch>
            <a:fillRect/>
          </a:stretch>
        </p:blipFill>
        <p:spPr bwMode="auto">
          <a:xfrm>
            <a:off x="5940152" y="908720"/>
            <a:ext cx="2736304" cy="1728192"/>
          </a:xfrm>
          <a:prstGeom prst="rect">
            <a:avLst/>
          </a:prstGeom>
          <a:noFill/>
        </p:spPr>
      </p:pic>
      <p:pic>
        <p:nvPicPr>
          <p:cNvPr id="15" name="Picture 4" descr="C:\Users\Ира\Desktop\20221107_092202.jpg"/>
          <p:cNvPicPr>
            <a:picLocks noChangeAspect="1" noChangeArrowheads="1"/>
          </p:cNvPicPr>
          <p:nvPr/>
        </p:nvPicPr>
        <p:blipFill>
          <a:blip r:embed="rId8" cstate="print"/>
          <a:srcRect/>
          <a:stretch>
            <a:fillRect/>
          </a:stretch>
        </p:blipFill>
        <p:spPr bwMode="auto">
          <a:xfrm>
            <a:off x="3059832" y="2708920"/>
            <a:ext cx="2736304" cy="1728192"/>
          </a:xfrm>
          <a:prstGeom prst="rect">
            <a:avLst/>
          </a:prstGeom>
          <a:noFill/>
        </p:spPr>
      </p:pic>
      <p:pic>
        <p:nvPicPr>
          <p:cNvPr id="16" name="Picture 13" descr="C:\Users\Ира\Desktop\Проект Страна игрушек\фото\20221102_101242.jpg"/>
          <p:cNvPicPr>
            <a:picLocks noChangeAspect="1" noChangeArrowheads="1"/>
          </p:cNvPicPr>
          <p:nvPr/>
        </p:nvPicPr>
        <p:blipFill>
          <a:blip r:embed="rId9" cstate="print"/>
          <a:srcRect/>
          <a:stretch>
            <a:fillRect/>
          </a:stretch>
        </p:blipFill>
        <p:spPr bwMode="auto">
          <a:xfrm>
            <a:off x="5940152" y="2708920"/>
            <a:ext cx="2808312" cy="1728192"/>
          </a:xfrm>
          <a:prstGeom prst="rect">
            <a:avLst/>
          </a:prstGeom>
          <a:noFill/>
        </p:spPr>
      </p:pic>
      <p:pic>
        <p:nvPicPr>
          <p:cNvPr id="17" name="Picture 7" descr="C:\Users\Ира\Desktop\4.jpg"/>
          <p:cNvPicPr>
            <a:picLocks noChangeAspect="1" noChangeArrowheads="1"/>
          </p:cNvPicPr>
          <p:nvPr/>
        </p:nvPicPr>
        <p:blipFill>
          <a:blip r:embed="rId10" cstate="print"/>
          <a:srcRect/>
          <a:stretch>
            <a:fillRect/>
          </a:stretch>
        </p:blipFill>
        <p:spPr bwMode="auto">
          <a:xfrm>
            <a:off x="3059832" y="4581128"/>
            <a:ext cx="2736304" cy="1584176"/>
          </a:xfrm>
          <a:prstGeom prst="rect">
            <a:avLst/>
          </a:prstGeom>
          <a:noFill/>
        </p:spPr>
      </p:pic>
      <p:pic>
        <p:nvPicPr>
          <p:cNvPr id="19" name="Picture 4" descr="C:\Users\Ира\Desktop\20221107_161015.jpg"/>
          <p:cNvPicPr>
            <a:picLocks noChangeAspect="1" noChangeArrowheads="1"/>
          </p:cNvPicPr>
          <p:nvPr/>
        </p:nvPicPr>
        <p:blipFill>
          <a:blip r:embed="rId11" cstate="print"/>
          <a:srcRect/>
          <a:stretch>
            <a:fillRect/>
          </a:stretch>
        </p:blipFill>
        <p:spPr bwMode="auto">
          <a:xfrm>
            <a:off x="5940152" y="4509120"/>
            <a:ext cx="2808312" cy="165618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Ира\Desktop\1610834859_36-p-fon-dlya-prezentatsii-po-chteniyu-48.jpg"/>
          <p:cNvPicPr>
            <a:picLocks noChangeAspect="1" noChangeArrowheads="1"/>
          </p:cNvPicPr>
          <p:nvPr/>
        </p:nvPicPr>
        <p:blipFill>
          <a:blip r:embed="rId2" cstate="print"/>
          <a:srcRect/>
          <a:stretch>
            <a:fillRect/>
          </a:stretch>
        </p:blipFill>
        <p:spPr bwMode="auto">
          <a:xfrm>
            <a:off x="0" y="116632"/>
            <a:ext cx="9144000" cy="6858000"/>
          </a:xfrm>
          <a:prstGeom prst="rect">
            <a:avLst/>
          </a:prstGeom>
          <a:noFill/>
        </p:spPr>
      </p:pic>
      <p:pic>
        <p:nvPicPr>
          <p:cNvPr id="6" name="Picture 3" descr="C:\Users\Ира\Desktop\20221107_095905.jpg"/>
          <p:cNvPicPr>
            <a:picLocks noChangeAspect="1" noChangeArrowheads="1"/>
          </p:cNvPicPr>
          <p:nvPr/>
        </p:nvPicPr>
        <p:blipFill>
          <a:blip r:embed="rId3" cstate="print"/>
          <a:srcRect/>
          <a:stretch>
            <a:fillRect/>
          </a:stretch>
        </p:blipFill>
        <p:spPr bwMode="auto">
          <a:xfrm>
            <a:off x="5148064" y="620688"/>
            <a:ext cx="1296144" cy="1872208"/>
          </a:xfrm>
          <a:prstGeom prst="rect">
            <a:avLst/>
          </a:prstGeom>
          <a:noFill/>
        </p:spPr>
      </p:pic>
      <p:pic>
        <p:nvPicPr>
          <p:cNvPr id="13" name="Picture 3" descr="C:\Users\Ира\Desktop\20221109_101614.jpg"/>
          <p:cNvPicPr>
            <a:picLocks noChangeAspect="1" noChangeArrowheads="1"/>
          </p:cNvPicPr>
          <p:nvPr/>
        </p:nvPicPr>
        <p:blipFill>
          <a:blip r:embed="rId4" cstate="print"/>
          <a:srcRect/>
          <a:stretch>
            <a:fillRect/>
          </a:stretch>
        </p:blipFill>
        <p:spPr bwMode="auto">
          <a:xfrm rot="5400000">
            <a:off x="6444208" y="836712"/>
            <a:ext cx="1872208" cy="1440160"/>
          </a:xfrm>
          <a:prstGeom prst="rect">
            <a:avLst/>
          </a:prstGeom>
          <a:noFill/>
        </p:spPr>
      </p:pic>
      <p:pic>
        <p:nvPicPr>
          <p:cNvPr id="14" name="Picture 4" descr="C:\Users\Ира\Desktop\20221108_103745.jpg"/>
          <p:cNvPicPr>
            <a:picLocks noChangeAspect="1" noChangeArrowheads="1"/>
          </p:cNvPicPr>
          <p:nvPr/>
        </p:nvPicPr>
        <p:blipFill>
          <a:blip r:embed="rId5" cstate="print"/>
          <a:srcRect/>
          <a:stretch>
            <a:fillRect/>
          </a:stretch>
        </p:blipFill>
        <p:spPr bwMode="auto">
          <a:xfrm>
            <a:off x="755576" y="692696"/>
            <a:ext cx="2664296" cy="1656184"/>
          </a:xfrm>
          <a:prstGeom prst="rect">
            <a:avLst/>
          </a:prstGeom>
          <a:noFill/>
        </p:spPr>
      </p:pic>
      <p:pic>
        <p:nvPicPr>
          <p:cNvPr id="16" name="Picture 4" descr="C:\Users\Ира\Desktop\3.jpg"/>
          <p:cNvPicPr>
            <a:picLocks noChangeAspect="1" noChangeArrowheads="1"/>
          </p:cNvPicPr>
          <p:nvPr/>
        </p:nvPicPr>
        <p:blipFill>
          <a:blip r:embed="rId6" cstate="print"/>
          <a:srcRect/>
          <a:stretch>
            <a:fillRect/>
          </a:stretch>
        </p:blipFill>
        <p:spPr bwMode="auto">
          <a:xfrm>
            <a:off x="3563888" y="620688"/>
            <a:ext cx="1368152" cy="1872208"/>
          </a:xfrm>
          <a:prstGeom prst="rect">
            <a:avLst/>
          </a:prstGeom>
          <a:noFill/>
        </p:spPr>
      </p:pic>
      <p:sp>
        <p:nvSpPr>
          <p:cNvPr id="17" name="Заголовок 1"/>
          <p:cNvSpPr txBox="1">
            <a:spLocks/>
          </p:cNvSpPr>
          <p:nvPr/>
        </p:nvSpPr>
        <p:spPr>
          <a:xfrm>
            <a:off x="2483768" y="2636912"/>
            <a:ext cx="3744416" cy="216024"/>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000" b="1" i="1" noProof="0" dirty="0" smtClean="0">
                <a:latin typeface="+mj-lt"/>
                <a:ea typeface="+mj-ea"/>
                <a:cs typeface="+mj-cs"/>
              </a:rPr>
              <a:t>Деятельность родителей</a:t>
            </a:r>
            <a:endParaRPr kumimoji="0" lang="ru-RU" sz="2000" b="1" i="1" u="none" strike="noStrike" kern="1200" cap="none" spc="0" normalizeH="0" baseline="0" noProof="0" dirty="0" smtClean="0">
              <a:ln>
                <a:noFill/>
              </a:ln>
              <a:effectLst/>
              <a:uLnTx/>
              <a:uFillTx/>
              <a:latin typeface="+mj-lt"/>
              <a:ea typeface="+mj-ea"/>
              <a:cs typeface="+mj-cs"/>
            </a:endParaRPr>
          </a:p>
        </p:txBody>
      </p:sp>
      <p:pic>
        <p:nvPicPr>
          <p:cNvPr id="18" name="Picture 8" descr="C:\Users\Ира\Desktop\my_photo_collage-18 (2) — копия.jpg"/>
          <p:cNvPicPr>
            <a:picLocks noChangeAspect="1" noChangeArrowheads="1"/>
          </p:cNvPicPr>
          <p:nvPr/>
        </p:nvPicPr>
        <p:blipFill>
          <a:blip r:embed="rId7" cstate="print"/>
          <a:srcRect/>
          <a:stretch>
            <a:fillRect/>
          </a:stretch>
        </p:blipFill>
        <p:spPr bwMode="auto">
          <a:xfrm>
            <a:off x="395536" y="2780928"/>
            <a:ext cx="1224136" cy="1584176"/>
          </a:xfrm>
          <a:prstGeom prst="rect">
            <a:avLst/>
          </a:prstGeom>
          <a:noFill/>
        </p:spPr>
      </p:pic>
      <p:pic>
        <p:nvPicPr>
          <p:cNvPr id="19" name="Picture 5" descr="C:\Users\Ира\Desktop\my_photo_collage-18 (1).jpg"/>
          <p:cNvPicPr>
            <a:picLocks noChangeAspect="1" noChangeArrowheads="1"/>
          </p:cNvPicPr>
          <p:nvPr/>
        </p:nvPicPr>
        <p:blipFill>
          <a:blip r:embed="rId8" cstate="print"/>
          <a:srcRect/>
          <a:stretch>
            <a:fillRect/>
          </a:stretch>
        </p:blipFill>
        <p:spPr bwMode="auto">
          <a:xfrm>
            <a:off x="395536" y="4509120"/>
            <a:ext cx="1224136" cy="1584176"/>
          </a:xfrm>
          <a:prstGeom prst="rect">
            <a:avLst/>
          </a:prstGeom>
          <a:noFill/>
        </p:spPr>
      </p:pic>
      <p:pic>
        <p:nvPicPr>
          <p:cNvPr id="20" name="Picture 2" descr="C:\Users\Ира\Desktop\20221111_190142.jpg"/>
          <p:cNvPicPr>
            <a:picLocks noChangeAspect="1" noChangeArrowheads="1"/>
          </p:cNvPicPr>
          <p:nvPr/>
        </p:nvPicPr>
        <p:blipFill>
          <a:blip r:embed="rId9" cstate="print"/>
          <a:srcRect/>
          <a:stretch>
            <a:fillRect/>
          </a:stretch>
        </p:blipFill>
        <p:spPr bwMode="auto">
          <a:xfrm>
            <a:off x="2123728" y="2996952"/>
            <a:ext cx="3096344" cy="1584176"/>
          </a:xfrm>
          <a:prstGeom prst="rect">
            <a:avLst/>
          </a:prstGeom>
          <a:noFill/>
        </p:spPr>
      </p:pic>
      <p:pic>
        <p:nvPicPr>
          <p:cNvPr id="21" name="Picture 2" descr="C:\Users\Ира\Desktop\Подари-ребёнку-книгу.jpg"/>
          <p:cNvPicPr>
            <a:picLocks noChangeAspect="1" noChangeArrowheads="1"/>
          </p:cNvPicPr>
          <p:nvPr/>
        </p:nvPicPr>
        <p:blipFill>
          <a:blip r:embed="rId10" cstate="print"/>
          <a:srcRect/>
          <a:stretch>
            <a:fillRect/>
          </a:stretch>
        </p:blipFill>
        <p:spPr bwMode="auto">
          <a:xfrm>
            <a:off x="1979712" y="4869160"/>
            <a:ext cx="1224136" cy="1152128"/>
          </a:xfrm>
          <a:prstGeom prst="rect">
            <a:avLst/>
          </a:prstGeom>
          <a:noFill/>
        </p:spPr>
      </p:pic>
      <p:pic>
        <p:nvPicPr>
          <p:cNvPr id="22" name="Picture 9" descr="C:\Users\Ира\Desktop\20221110_173038.jpg"/>
          <p:cNvPicPr>
            <a:picLocks noChangeAspect="1" noChangeArrowheads="1"/>
          </p:cNvPicPr>
          <p:nvPr/>
        </p:nvPicPr>
        <p:blipFill>
          <a:blip r:embed="rId11" cstate="print"/>
          <a:srcRect/>
          <a:stretch>
            <a:fillRect/>
          </a:stretch>
        </p:blipFill>
        <p:spPr bwMode="auto">
          <a:xfrm>
            <a:off x="3419872" y="4797152"/>
            <a:ext cx="1584176" cy="1512168"/>
          </a:xfrm>
          <a:prstGeom prst="rect">
            <a:avLst/>
          </a:prstGeom>
          <a:noFill/>
        </p:spPr>
      </p:pic>
      <p:pic>
        <p:nvPicPr>
          <p:cNvPr id="23" name="Picture 18" descr="C:\Users\Ира\Desktop\Проект Страна игрушек\фото\20221102_095401.jpg"/>
          <p:cNvPicPr>
            <a:picLocks noChangeAspect="1" noChangeArrowheads="1"/>
          </p:cNvPicPr>
          <p:nvPr/>
        </p:nvPicPr>
        <p:blipFill>
          <a:blip r:embed="rId12" cstate="print"/>
          <a:srcRect/>
          <a:stretch>
            <a:fillRect/>
          </a:stretch>
        </p:blipFill>
        <p:spPr bwMode="auto">
          <a:xfrm>
            <a:off x="5580112" y="2924944"/>
            <a:ext cx="3024336" cy="223224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1" name="Picture 5" descr="C:\Users\Ира\Desktop\1610834859_36-p-fon-dlya-prezentatsii-po-chteniyu-4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1619672" y="2492896"/>
            <a:ext cx="5832648" cy="1143000"/>
          </a:xfrm>
        </p:spPr>
        <p:txBody>
          <a:bodyPr>
            <a:noAutofit/>
          </a:bodyPr>
          <a:lstStyle/>
          <a:p>
            <a:r>
              <a:rPr lang="ru-RU" sz="6000" dirty="0" smtClean="0"/>
              <a:t>СПАСИБО</a:t>
            </a:r>
            <a:br>
              <a:rPr lang="ru-RU" sz="6000" dirty="0" smtClean="0"/>
            </a:br>
            <a:r>
              <a:rPr lang="ru-RU" sz="6000" dirty="0" smtClean="0"/>
              <a:t>ЗА</a:t>
            </a:r>
            <a:br>
              <a:rPr lang="ru-RU" sz="6000" dirty="0" smtClean="0"/>
            </a:br>
            <a:r>
              <a:rPr lang="ru-RU" sz="6000" dirty="0" smtClean="0"/>
              <a:t>ВНИМАНИЕ!</a:t>
            </a:r>
            <a:endParaRPr lang="ru-RU" sz="6000"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1141</TotalTime>
  <Words>177</Words>
  <Application>Microsoft Office PowerPoint</Application>
  <PresentationFormat>Экран (4:3)</PresentationFormat>
  <Paragraphs>43</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ПРОЕКТ «Страна игрушек»  Агния Львовна Барто</vt:lpstr>
      <vt:lpstr>Слайд 2</vt:lpstr>
      <vt:lpstr>Слайд 3</vt:lpstr>
      <vt:lpstr>Слайд 4</vt:lpstr>
      <vt:lpstr> Проект «Страна игрушек» Агнии Барто </vt:lpstr>
      <vt:lpstr>Слайд 6</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Ира</dc:creator>
  <cp:lastModifiedBy>Ира</cp:lastModifiedBy>
  <cp:revision>141</cp:revision>
  <dcterms:created xsi:type="dcterms:W3CDTF">2022-10-30T05:36:44Z</dcterms:created>
  <dcterms:modified xsi:type="dcterms:W3CDTF">2022-11-13T06:14:15Z</dcterms:modified>
</cp:coreProperties>
</file>