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F271D-2DC2-43EE-A345-212E5378FCE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E1BEF-BF53-4A7F-A598-994918B09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slide" Target="slide1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" Target="slide1.xml"/><Relationship Id="rId7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1.xml"/><Relationship Id="rId7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B05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1400" dirty="0" smtClean="0">
                <a:solidFill>
                  <a:srgbClr val="00B050"/>
                </a:solidFill>
              </a:rPr>
            </a:br>
            <a:r>
              <a:rPr lang="ru-RU" sz="1400" dirty="0" smtClean="0">
                <a:solidFill>
                  <a:srgbClr val="00B050"/>
                </a:solidFill>
              </a:rPr>
              <a:t>детский сад № 10 «Берёзка»</a:t>
            </a:r>
            <a:br>
              <a:rPr lang="ru-RU" sz="1400" dirty="0" smtClean="0">
                <a:solidFill>
                  <a:srgbClr val="00B050"/>
                </a:solidFill>
              </a:rPr>
            </a:b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Краткосрочный проект</a:t>
            </a:r>
            <a:endParaRPr lang="en-US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r>
              <a:rPr lang="ru-RU" sz="10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«Весёлый счёт»</a:t>
            </a:r>
          </a:p>
          <a:p>
            <a:pPr algn="ctr">
              <a:buNone/>
            </a:pPr>
            <a:r>
              <a:rPr lang="ru-RU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9-1 </a:t>
            </a:r>
            <a:endParaRPr lang="ru-RU" altLang="ru-RU" sz="54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altLang="ru-RU" sz="54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8+2                      8-1</a:t>
            </a:r>
          </a:p>
          <a:p>
            <a:pPr algn="ctr">
              <a:buNone/>
            </a:pPr>
            <a:r>
              <a:rPr lang="en-US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+4</a:t>
            </a:r>
          </a:p>
          <a:p>
            <a:pPr algn="ctr">
              <a:buNone/>
            </a:pPr>
            <a:r>
              <a:rPr lang="ru-RU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8-</a:t>
            </a:r>
            <a:r>
              <a:rPr lang="en-US" altLang="ru-RU" sz="5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en-US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r>
              <a:rPr lang="ru-RU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Выполнила: Ермакова С.И</a:t>
            </a: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2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buNone/>
            </a:pP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ru-RU" dirty="0"/>
          </a:p>
        </p:txBody>
      </p:sp>
      <p:pic>
        <p:nvPicPr>
          <p:cNvPr id="4" name="Picture 2" descr="C:\Users\home\Desktop\1286959757_1286218767_1klou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30" y="2500306"/>
            <a:ext cx="3445400" cy="3445400"/>
          </a:xfrm>
          <a:prstGeom prst="rect">
            <a:avLst/>
          </a:prstGeom>
          <a:noFill/>
        </p:spPr>
      </p:pic>
      <p:pic>
        <p:nvPicPr>
          <p:cNvPr id="5" name="Picture 3" descr="C:\Users\home\Desktop\5904c3ea766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33683" t="37799" r="6437"/>
          <a:stretch>
            <a:fillRect/>
          </a:stretch>
        </p:blipFill>
        <p:spPr bwMode="auto">
          <a:xfrm>
            <a:off x="7143768" y="3409692"/>
            <a:ext cx="1582938" cy="2253194"/>
          </a:xfrm>
          <a:prstGeom prst="rect">
            <a:avLst/>
          </a:prstGeom>
          <a:noFill/>
        </p:spPr>
      </p:pic>
      <p:pic>
        <p:nvPicPr>
          <p:cNvPr id="8" name="Picture 2" descr="C:\Users\home\Desktop\0_506eb_6af8669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429132"/>
            <a:ext cx="505922" cy="83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home\Desktop\0_506ec_84ee8cff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214818"/>
            <a:ext cx="890282" cy="101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C:\Users\home\Desktop\0_506ee_c2087dbf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4143380"/>
            <a:ext cx="974802" cy="113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357554" y="5214950"/>
            <a:ext cx="1802480" cy="1365872"/>
            <a:chOff x="3960" y="1135"/>
            <a:chExt cx="9644" cy="7988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6735" y="6497"/>
              <a:ext cx="4253" cy="262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 flipV="1">
              <a:off x="10988" y="6497"/>
              <a:ext cx="2616" cy="2626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 flipH="1" flipV="1">
              <a:off x="3960" y="6497"/>
              <a:ext cx="2757" cy="2626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5912" y="5591"/>
              <a:ext cx="5947" cy="90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7285" y="4879"/>
              <a:ext cx="3100" cy="712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8759" y="1135"/>
              <a:ext cx="203" cy="374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7" name="AutoShape 9"/>
            <p:cNvSpPr>
              <a:spLocks noChangeArrowheads="1"/>
            </p:cNvSpPr>
            <p:nvPr/>
          </p:nvSpPr>
          <p:spPr bwMode="auto">
            <a:xfrm>
              <a:off x="8962" y="1338"/>
              <a:ext cx="1880" cy="139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8" name="Oval 10"/>
            <p:cNvSpPr>
              <a:spLocks noChangeArrowheads="1"/>
            </p:cNvSpPr>
            <p:nvPr/>
          </p:nvSpPr>
          <p:spPr bwMode="auto">
            <a:xfrm>
              <a:off x="6514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8584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0" name="Oval 12"/>
            <p:cNvSpPr>
              <a:spLocks noChangeArrowheads="1"/>
            </p:cNvSpPr>
            <p:nvPr/>
          </p:nvSpPr>
          <p:spPr bwMode="auto">
            <a:xfrm>
              <a:off x="10583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5738" y="683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11309" y="683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1538" y="428604"/>
            <a:ext cx="7286676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B0F0"/>
                </a:solidFill>
              </a:rPr>
              <a:t>Информационные ресурсы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Беженова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М.А. Весёлая математика.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Д.: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Сталкер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1998. -320с.: ил. (Серия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 в школу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Венгер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Л.А.,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Яченко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О.М., Говорова Р.И.,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Цеханская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Р.И.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упражнения по развитию умственных способностей у детей дошкольного возраста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-М.: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2008.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Квач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Н.В.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образного мышления и графических навыков у детей 5-7 лет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-М.: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Владос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2010.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Менькова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Е.В. Занимательная геометрия, подготовительная группа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Волгоград: ИТД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Корифей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-96с. 2009.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Смоленцова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А.А.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дидактические игры с математическим содержанием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-М.: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2009.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Сорокин А.И.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 в детском саду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-М.: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2005.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Соловьёва Е.П.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 и логика для дошкольников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-М.: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2009.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Табарина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Т.И., </a:t>
            </a: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Ёлкина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Н.В. И учёба, и игра: математика. Популярное пособие для родителей и педагогов //Художники Г.В.Соколова, В.Н.Куров, -Ярославль: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Академия развития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2007.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240с., ил.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Тихомирова Л.Ф., Пасов Л.В.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логического мышления у дошкольников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-Ярославль, 2010.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Федосеева П.Г. Игровая деятельность на занятиях по математике. Подготовительная группа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Волгоград: ИТД 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Корифей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2010. -96с.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2643182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331640" y="332656"/>
            <a:ext cx="698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85729"/>
            <a:ext cx="778674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 «Весёлый счет»</a:t>
            </a:r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Актуальность.</a:t>
            </a:r>
            <a:endParaRPr lang="ru-RU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Математика является универсальным и мощным методом познания. Изучение математики совершенствует общую культуру мышления, приучает детей логически рассуждать, воспитывает у них точность и обстоятельность высказываний. Она развивает такие интеллектуальные качества, как способность мыслить, анализировать, критиковать. Упражнение в математике способствует приобретению рациональных качеств мысли и её выражения: порядок, точность, ясность, сжатость; требует воображения и интуиции. Важность математических наук признают все, но обучить малыша счёту и простейшим математическим знаниям порой непросто. В наше время для обучения дошкольников математике отводится особое внимание. Необходимо научить ребёнка, логическому мышлению,  развивать зрительную память, внимание,  умение решать нестандартные задания, работать самостоятельно и в коллективе. Любой познавательный материал дети очень легко воспринимают через игру. В игровой форме можно научить детей считать, узнавать цифры, правильно называть геометрические фигуры, ориентироваться в пространстве. Дети научаться решать задачи, отгадывать головоломки, ребусы и  кроссворды,  Знания которые дети получат в игровой форме, будут усваиваться легче и быстрее.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Основная образовательная область - </a:t>
            </a:r>
            <a:r>
              <a:rPr lang="ru-RU" dirty="0" smtClean="0"/>
              <a:t>Познавательное развитие.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знаний в счете первого десятка.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332656"/>
            <a:ext cx="70567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Татьяна\Pictures\1410687_parovozik-animashka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285852" y="5786454"/>
            <a:ext cx="7416824" cy="1071546"/>
          </a:xfrm>
          <a:prstGeom prst="rect">
            <a:avLst/>
          </a:prstGeom>
          <a:noFill/>
          <a:ln>
            <a:noFill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42976" y="214290"/>
            <a:ext cx="7286676" cy="56938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Ввести детей в мир чисел, формировать представление о числах первого десятка. Создание в группе предметно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развивающей среды, способствующей этому представлению.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интерес к математике у детей старшего дошкольного возраста, эмоциональную отзывчивость через игры с математическим содержанием.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Упражнять в счёте от 1 до 10. Закреплять умение соотносить количество предметов с цифрой.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Знакомить с цифрами (от 1 до 10 )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Определять с помощью счёта количество и различать процесс счёта и его итог. Развивать у детей индивидуальные способности к математике и вызвать интерес к ней. Развивать память, внимание, логику мышления.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9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умение доводить начатое дело до конца, работать в коллективе.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информационный, практико-ориентированный.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краткосрочный, 15дней 27.01.2020 по 10.02.2020</a:t>
            </a:r>
            <a:endParaRPr lang="ru-RU" sz="1600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</a:t>
            </a:r>
            <a:r>
              <a:rPr lang="ru-RU" sz="1600" dirty="0" smtClean="0"/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открытый, в ДОУ и за его приделами.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600" b="1" dirty="0" smtClean="0"/>
              <a:t>: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воспитанники подготовительной  группы №6«Пчёлки», воспитатель Ермакова С.И., родители(законные представители).</a:t>
            </a:r>
            <a:endParaRPr lang="ru-RU" sz="1600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l"/>
              </a:tabLst>
            </a:pPr>
            <a:endParaRPr lang="ru-RU" sz="16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71538" y="285729"/>
            <a:ext cx="7858180" cy="4678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</a:rPr>
              <a:t>Ожидаемый результат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должны уметь: Считать наизусть до 10. Пересчитывать и отсчитывать в пределах 10. Иметь представление о количественных отношениях. Узнавать цифры первого десятка и соотносить их количественно.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</a:rPr>
              <a:t>Этапы работы над проектом:</a:t>
            </a:r>
          </a:p>
          <a:p>
            <a:pPr algn="just" eaLnBrk="0" hangingPunct="0">
              <a:tabLst>
                <a:tab pos="457200" algn="l"/>
              </a:tabLst>
            </a:pPr>
            <a:r>
              <a:rPr lang="ru-RU" dirty="0" smtClean="0"/>
              <a:t>1.Этап: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подготовительный;</a:t>
            </a:r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постановка цели и задач, разработка плана реализации проекта, работа с методическим материалом, литературой, интернет ресурсом, подбор наглядного и демонстрационного материала, рассказов, книг, стихов,  пословиц по теме, электронных средств обучения, организация  развивающей среды.</a:t>
            </a:r>
          </a:p>
          <a:p>
            <a:pPr fontAlgn="t">
              <a:tabLst>
                <a:tab pos="457200" algn="l"/>
              </a:tabLst>
            </a:pPr>
            <a:r>
              <a:rPr lang="ru-RU" dirty="0" smtClean="0"/>
              <a:t>2.Этап: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основной;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реализация работы с детьми, реализация работы с родителями</a:t>
            </a:r>
          </a:p>
          <a:p>
            <a:pPr algn="just" eaLnBrk="0" hangingPunct="0">
              <a:tabLst>
                <a:tab pos="457200" algn="l"/>
              </a:tabLst>
            </a:pPr>
            <a:r>
              <a:rPr lang="ru-RU" dirty="0" smtClean="0"/>
              <a:t>3.Этап: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заключение;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анализ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результативности проекта.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Основные направления реализации проекта 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Виды деятельности: Занятия. Прогулки. Чтение художественной литературы. Игровая деятельность. Работа с родителями. Продуктивная деятельность.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Первый этап </a:t>
            </a:r>
            <a:r>
              <a:rPr lang="ru-RU" dirty="0" smtClean="0"/>
              <a:t>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предметно-развивающей среды, ИКТ. Энциклопедии, книжки – раскраски на закрепление счёта, иллюстрированные издания по математике. Кубики с цифрами, счетные палочки, раковины, шишки, косточки, орехи.  Магнитная доска с магнитными цифрами.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Трафареты и модели цифр. Пальчиковые, дидактические, настольно – печатные игры.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Счётный материал. Головоломки разных видов.</a:t>
            </a:r>
          </a:p>
          <a:p>
            <a:r>
              <a:rPr lang="ru-RU" dirty="0" smtClean="0"/>
              <a:t> </a:t>
            </a:r>
          </a:p>
        </p:txBody>
      </p:sp>
      <p:pic>
        <p:nvPicPr>
          <p:cNvPr id="8" name="Рисунок 7" descr="C:\Users\Татьяна\Pictures\таблица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29454" y="4786322"/>
            <a:ext cx="2017364" cy="1864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87624" y="332656"/>
            <a:ext cx="7211144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</a:rPr>
              <a:t>Второй  этап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реализация проекта через разные виды деятельности. Виды детской деятельности: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Игровая деятельность: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Дидактические игры: «Лото», «Угостим зайца морковкой», «Чего не стало?», «Собери бусы», «Сосчитай и покажи, столько же пальцев», «Что лишнее?», «Собери цветок», «Посчитай ракушки», «Бабочки», «Математические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«Найди одинаковые предметы».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Хороводные игры: «Теремок».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Настольные игры: «Найди пару», «Найди друг друга», «Весёлый счёт».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Сюжетные игры: «Магазин»,«Семья».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Словесные игры: «Посчитай», «Заколдованный мяч», «Поймай и назови».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Музыкальные игры: «Лесенка», «Слушай и хлопай».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Пальчиковые игры (на закрепление счёта) 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Подвижные игры:  «Третий лишний»,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«Сядь первым», «Два Мороза».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Речевое развитие и чтение художественной литературы.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Заучивание считалок, стихов,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загадок, пальчиковых игр на закрепление счёта.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Чтение русских народных сказок: «Три медведя», «Волк и семеро козлят», «Теремок», «Колобок», «Репка».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Чтение произведений: «Цветик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«Белоснежка и семь гномов» 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Решение логических задач.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Использование в работе игровых ИКТ заданий;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расширение математических знаний, умений и представлений.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2"/>
          <p:cNvGrpSpPr>
            <a:grpSpLocks/>
          </p:cNvGrpSpPr>
          <p:nvPr/>
        </p:nvGrpSpPr>
        <p:grpSpPr bwMode="auto">
          <a:xfrm>
            <a:off x="7500958" y="285728"/>
            <a:ext cx="1357322" cy="1000132"/>
            <a:chOff x="3960" y="1135"/>
            <a:chExt cx="9644" cy="7988"/>
          </a:xfrm>
        </p:grpSpPr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6735" y="6497"/>
              <a:ext cx="4253" cy="262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AutoShape 4"/>
            <p:cNvSpPr>
              <a:spLocks noChangeArrowheads="1"/>
            </p:cNvSpPr>
            <p:nvPr/>
          </p:nvSpPr>
          <p:spPr bwMode="auto">
            <a:xfrm flipV="1">
              <a:off x="10988" y="6497"/>
              <a:ext cx="2616" cy="2626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 flipH="1" flipV="1">
              <a:off x="3960" y="6497"/>
              <a:ext cx="2757" cy="2626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5912" y="5591"/>
              <a:ext cx="5947" cy="90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7285" y="4879"/>
              <a:ext cx="3100" cy="712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8759" y="1135"/>
              <a:ext cx="203" cy="374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AutoShape 9"/>
            <p:cNvSpPr>
              <a:spLocks noChangeArrowheads="1"/>
            </p:cNvSpPr>
            <p:nvPr/>
          </p:nvSpPr>
          <p:spPr bwMode="auto">
            <a:xfrm>
              <a:off x="8962" y="1338"/>
              <a:ext cx="1880" cy="139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Oval 10"/>
            <p:cNvSpPr>
              <a:spLocks noChangeArrowheads="1"/>
            </p:cNvSpPr>
            <p:nvPr/>
          </p:nvSpPr>
          <p:spPr bwMode="auto">
            <a:xfrm>
              <a:off x="6514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Oval 11"/>
            <p:cNvSpPr>
              <a:spLocks noChangeArrowheads="1"/>
            </p:cNvSpPr>
            <p:nvPr/>
          </p:nvSpPr>
          <p:spPr bwMode="auto">
            <a:xfrm>
              <a:off x="8584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Oval 12"/>
            <p:cNvSpPr>
              <a:spLocks noChangeArrowheads="1"/>
            </p:cNvSpPr>
            <p:nvPr/>
          </p:nvSpPr>
          <p:spPr bwMode="auto">
            <a:xfrm>
              <a:off x="10583" y="576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5738" y="683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Oval 14"/>
            <p:cNvSpPr>
              <a:spLocks noChangeArrowheads="1"/>
            </p:cNvSpPr>
            <p:nvPr/>
          </p:nvSpPr>
          <p:spPr bwMode="auto">
            <a:xfrm>
              <a:off x="11309" y="6830"/>
              <a:ext cx="550" cy="5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87624" y="404664"/>
            <a:ext cx="741682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>
              <a:tabLst>
                <a:tab pos="457200" algn="l"/>
              </a:tabLst>
            </a:pPr>
            <a:r>
              <a:rPr lang="ru-RU" sz="2400" dirty="0" smtClean="0">
                <a:solidFill>
                  <a:srgbClr val="C00000"/>
                </a:solidFill>
              </a:rPr>
              <a:t>Третий </a:t>
            </a:r>
            <a:r>
              <a:rPr lang="ru-RU" sz="2400" dirty="0" err="1" smtClean="0">
                <a:solidFill>
                  <a:srgbClr val="C00000"/>
                </a:solidFill>
              </a:rPr>
              <a:t>этап: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анализ результативности проекта, систематизация материалов проекта,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анализ результативности проекта.</a:t>
            </a:r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Продуктивная деятельность.</a:t>
            </a:r>
          </a:p>
          <a:p>
            <a:r>
              <a:rPr lang="ru-RU" dirty="0" smtClean="0"/>
              <a:t>1. Рисование  цифр.</a:t>
            </a:r>
          </a:p>
          <a:p>
            <a:r>
              <a:rPr lang="ru-RU" dirty="0" smtClean="0"/>
              <a:t>2. Лепка  цифр.</a:t>
            </a:r>
          </a:p>
          <a:p>
            <a:r>
              <a:rPr lang="ru-RU" dirty="0" smtClean="0"/>
              <a:t>3. Вырезание цифр из бумаги, аппликация.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Работа с родителями.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1. Решение логических задач (дома) .</a:t>
            </a:r>
          </a:p>
          <a:p>
            <a:r>
              <a:rPr lang="ru-RU" dirty="0" smtClean="0"/>
              <a:t>2. Домашняя игротека (подбор игр на закрепление счёта) 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71538" y="3500438"/>
            <a:ext cx="764386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предполагается, что организованная работа по развитию математических способностей дошкольников в соответствии с современными требованиями  способствует повышению уровня развития математических  способностей  детей: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выработан интерес к самому процессу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счёта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воспитанники преодолели трудности, не боятся ошибок;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 находят способы решения познавательных  задач;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стремятся к достижению поставленной цели;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умеют переносить усвоенный опыт в новые ситуации.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аучились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считать, решать.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/>
              <a:t>пересчитывать и отсчитывать в пределах 10.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/>
              <a:t>у</a:t>
            </a:r>
            <a:r>
              <a:rPr lang="ru-RU" sz="1600" smtClean="0"/>
              <a:t>знают </a:t>
            </a:r>
            <a:r>
              <a:rPr lang="ru-RU" sz="1600" dirty="0" smtClean="0"/>
              <a:t>цифры первого десятка </a:t>
            </a:r>
            <a:r>
              <a:rPr lang="ru-RU" sz="1600" smtClean="0"/>
              <a:t>и соотносят </a:t>
            </a:r>
            <a:r>
              <a:rPr lang="ru-RU" sz="1600" dirty="0" smtClean="0"/>
              <a:t>их количественно.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54" y="0"/>
            <a:ext cx="9501254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flipV="1">
            <a:off x="857224" y="500042"/>
            <a:ext cx="778674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истратор\Desktop\283155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10895">
            <a:off x="828972" y="448912"/>
            <a:ext cx="1772827" cy="1329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3" name="Picture 3" descr="C:\Users\Администратор\Desktop\r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286124"/>
            <a:ext cx="2435347" cy="1274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4" name="Picture 4" descr="C:\Users\Администратор\Desktop\ozhivitcifru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65518">
            <a:off x="6144923" y="448768"/>
            <a:ext cx="1876426" cy="1305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5" name="Picture 5" descr="C:\Users\Администратор\Desktop\1887913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64001">
            <a:off x="7768933" y="2477350"/>
            <a:ext cx="1002244" cy="13195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6" name="Picture 6" descr="C:\Users\Администратор\Desktop\maxresdefaul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4143380"/>
            <a:ext cx="241301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7" name="Picture 7" descr="C:\Users\Администратор\Desktop\maxresdefault 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5143512"/>
            <a:ext cx="2540017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8" name="Picture 8" descr="C:\Users\Администратор\Desktop\Sfis8m9Kb7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4143380"/>
            <a:ext cx="2305058" cy="1296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C:\Users\Администратор\Desktop\maxresdefault (1)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54" y="357166"/>
            <a:ext cx="2214578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2285984" y="2000241"/>
            <a:ext cx="46434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проекта  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393857893196185z-cifra-3-na-den-rozhdenie-327530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1150806">
            <a:off x="716169" y="2559677"/>
            <a:ext cx="1102971" cy="1352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Администратор\Desktop\detsad-224527-146651848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14546" y="2500306"/>
            <a:ext cx="1053695" cy="14049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Users\Администратор\Desktop\5d15bd912756ba88966ee404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86511" y="2500306"/>
            <a:ext cx="1143009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Администратор\Desktop\Новая папка\20200227_1720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874362">
            <a:off x="6354947" y="874952"/>
            <a:ext cx="2434899" cy="2258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Администратор\Desktop\Новая папка\20200227_17305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795249">
            <a:off x="597973" y="792183"/>
            <a:ext cx="2472842" cy="2416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Администратор\Desktop\Новая папка\20200227_17340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464711" y="607199"/>
            <a:ext cx="257176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Администратор\Desktop\Новая папка\20200227_17365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873962">
            <a:off x="6030959" y="3871047"/>
            <a:ext cx="2950770" cy="2197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Администратор\Desktop\Новая папка\20200227_17370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898799">
            <a:off x="794446" y="3975524"/>
            <a:ext cx="2939055" cy="2123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Users\Администратор\Desktop\Новая папка\20200227_17305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3500429" y="4000505"/>
            <a:ext cx="2571769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786050" y="3071810"/>
            <a:ext cx="430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проекта  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presentation.ru/documents/afeb541101a8e46d2dd89468d68948a3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5616" y="6309320"/>
            <a:ext cx="36004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Users\Администратор\Desktop\Новая папка\20200227_1719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02616">
            <a:off x="5659298" y="738361"/>
            <a:ext cx="3228689" cy="2594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Администратор\Desktop\Новая папка\20200227_17243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751241">
            <a:off x="955913" y="614895"/>
            <a:ext cx="3107946" cy="27714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Администратор\Desktop\Новая папка\20200227_17272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107257" y="3964785"/>
            <a:ext cx="242889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459580" y="428604"/>
            <a:ext cx="2755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Результаты проекта  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Администратор\Desktop\8 марта\с телефона 15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4000504"/>
            <a:ext cx="214314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Администратор\Desktop\8 марта\с телефона 15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1785926"/>
            <a:ext cx="1571636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Администратор\Desktop\8 марта\с телефона 159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4000504"/>
            <a:ext cx="207170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1155</Words>
  <Application>Microsoft Office PowerPoint</Application>
  <PresentationFormat>Экран (4:3)</PresentationFormat>
  <Paragraphs>99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автономное дошкольное образовательное учреждение детский сад № 10 «Берёзка»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XTreme.ws</cp:lastModifiedBy>
  <cp:revision>22</cp:revision>
  <dcterms:created xsi:type="dcterms:W3CDTF">2018-03-25T15:56:25Z</dcterms:created>
  <dcterms:modified xsi:type="dcterms:W3CDTF">2020-03-15T17:50:37Z</dcterms:modified>
</cp:coreProperties>
</file>