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7" r:id="rId6"/>
    <p:sldId id="260" r:id="rId7"/>
    <p:sldId id="268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hdphoto" Target="../media/hdphoto5.wdp"/><Relationship Id="rId3" Type="http://schemas.openxmlformats.org/officeDocument/2006/relationships/audio" Target="../media/audio2.wav"/><Relationship Id="rId7" Type="http://schemas.microsoft.com/office/2007/relationships/hdphoto" Target="../media/hdphoto2.wdp"/><Relationship Id="rId12" Type="http://schemas.openxmlformats.org/officeDocument/2006/relationships/image" Target="../media/image13.png"/><Relationship Id="rId17" Type="http://schemas.microsoft.com/office/2007/relationships/hdphoto" Target="../media/hdphoto7.wdp"/><Relationship Id="rId2" Type="http://schemas.openxmlformats.org/officeDocument/2006/relationships/audio" Target="../media/audio1.wav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3.wdp"/><Relationship Id="rId1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333333"/>
                  </a:solidFill>
                </a:ln>
                <a:solidFill>
                  <a:srgbClr val="808080"/>
                </a:solidFill>
              </a:rPr>
              <a:t>«ПРОФЕССИЯ – ГЕОЛОГ»</a:t>
            </a:r>
            <a:br>
              <a:rPr lang="ru-RU" b="1" dirty="0" smtClean="0">
                <a:ln>
                  <a:solidFill>
                    <a:srgbClr val="333333"/>
                  </a:solidFill>
                </a:ln>
                <a:solidFill>
                  <a:srgbClr val="808080"/>
                </a:solidFill>
              </a:rPr>
            </a:br>
            <a:r>
              <a:rPr lang="ru-RU" b="1" dirty="0" smtClean="0">
                <a:ln>
                  <a:solidFill>
                    <a:srgbClr val="333333"/>
                  </a:solidFill>
                </a:ln>
                <a:solidFill>
                  <a:srgbClr val="808080"/>
                </a:solidFill>
              </a:rPr>
              <a:t>для детей старшего </a:t>
            </a:r>
            <a:r>
              <a:rPr lang="ru-RU" b="1" dirty="0">
                <a:ln>
                  <a:solidFill>
                    <a:srgbClr val="333333"/>
                  </a:solidFill>
                </a:ln>
                <a:solidFill>
                  <a:srgbClr val="808080"/>
                </a:solidFill>
              </a:rPr>
              <a:t>дошкольного </a:t>
            </a:r>
            <a:r>
              <a:rPr lang="ru-RU" b="1" dirty="0" smtClean="0">
                <a:ln>
                  <a:solidFill>
                    <a:srgbClr val="333333"/>
                  </a:solidFill>
                </a:ln>
                <a:solidFill>
                  <a:srgbClr val="808080"/>
                </a:solidFill>
              </a:rPr>
              <a:t>возраста </a:t>
            </a:r>
            <a:br>
              <a:rPr lang="ru-RU" b="1" dirty="0" smtClean="0">
                <a:ln>
                  <a:solidFill>
                    <a:srgbClr val="333333"/>
                  </a:solidFill>
                </a:ln>
                <a:solidFill>
                  <a:srgbClr val="808080"/>
                </a:solidFill>
              </a:rPr>
            </a:br>
            <a:r>
              <a:rPr lang="ru-RU" b="1" dirty="0" smtClean="0">
                <a:ln>
                  <a:solidFill>
                    <a:srgbClr val="333333"/>
                  </a:solidFill>
                </a:ln>
                <a:solidFill>
                  <a:srgbClr val="808080"/>
                </a:solidFill>
              </a:rPr>
              <a:t>(ЭОР)</a:t>
            </a:r>
            <a:endParaRPr lang="ru-RU" b="1" dirty="0">
              <a:ln>
                <a:solidFill>
                  <a:srgbClr val="333333"/>
                </a:solidFill>
              </a:ln>
              <a:solidFill>
                <a:srgbClr val="80808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5453" y="3861048"/>
            <a:ext cx="3920480" cy="17526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b="1" dirty="0">
                <a:solidFill>
                  <a:srgbClr val="333333"/>
                </a:solidFill>
              </a:rPr>
              <a:t>Выполнил:</a:t>
            </a:r>
          </a:p>
          <a:p>
            <a:pPr algn="r"/>
            <a:r>
              <a:rPr lang="ru-RU" b="1" dirty="0">
                <a:solidFill>
                  <a:srgbClr val="333333"/>
                </a:solidFill>
              </a:rPr>
              <a:t>воспитатель </a:t>
            </a:r>
            <a:r>
              <a:rPr lang="ru-RU" b="1" dirty="0" err="1">
                <a:solidFill>
                  <a:srgbClr val="333333"/>
                </a:solidFill>
              </a:rPr>
              <a:t>Жижина</a:t>
            </a:r>
            <a:r>
              <a:rPr lang="ru-RU" b="1" dirty="0">
                <a:solidFill>
                  <a:srgbClr val="333333"/>
                </a:solidFill>
              </a:rPr>
              <a:t> С.М.</a:t>
            </a:r>
          </a:p>
          <a:p>
            <a:pPr algn="r"/>
            <a:r>
              <a:rPr lang="ru-RU" b="1" dirty="0">
                <a:solidFill>
                  <a:srgbClr val="333333"/>
                </a:solidFill>
              </a:rPr>
              <a:t>zhizhinasveta@yandex.ru</a:t>
            </a:r>
          </a:p>
          <a:p>
            <a:pPr algn="r"/>
            <a:r>
              <a:rPr lang="ru-RU" dirty="0">
                <a:solidFill>
                  <a:srgbClr val="333333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5516" y="188640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333333"/>
                </a:solidFill>
              </a:rPr>
              <a:t>государственное бюджетное общеобразовательное   учреждение Самарской области средняя общеобразовательная школа №1 «Образовательный центр» </a:t>
            </a:r>
            <a:endParaRPr lang="ru-RU" dirty="0" smtClean="0">
              <a:solidFill>
                <a:srgbClr val="333333"/>
              </a:solidFill>
            </a:endParaRPr>
          </a:p>
          <a:p>
            <a:pPr algn="ctr"/>
            <a:r>
              <a:rPr lang="ru-RU" dirty="0" err="1" smtClean="0">
                <a:solidFill>
                  <a:srgbClr val="333333"/>
                </a:solidFill>
              </a:rPr>
              <a:t>п.г.т</a:t>
            </a:r>
            <a:r>
              <a:rPr lang="ru-RU" dirty="0">
                <a:solidFill>
                  <a:srgbClr val="333333"/>
                </a:solidFill>
              </a:rPr>
              <a:t>. </a:t>
            </a:r>
            <a:r>
              <a:rPr lang="ru-RU" dirty="0" err="1">
                <a:solidFill>
                  <a:srgbClr val="333333"/>
                </a:solidFill>
              </a:rPr>
              <a:t>Стройкерамика</a:t>
            </a:r>
            <a:r>
              <a:rPr lang="ru-RU" dirty="0">
                <a:solidFill>
                  <a:srgbClr val="333333"/>
                </a:solidFill>
              </a:rPr>
              <a:t>   муниципального района Волжский Самарской области</a:t>
            </a:r>
          </a:p>
          <a:p>
            <a:pPr algn="ctr"/>
            <a:r>
              <a:rPr lang="ru-RU" dirty="0">
                <a:solidFill>
                  <a:srgbClr val="333333"/>
                </a:solidFill>
              </a:rPr>
              <a:t>структурное подразделение «Детский сад «Солнышко»</a:t>
            </a:r>
            <a:endParaRPr lang="ru-RU" dirty="0">
              <a:solidFill>
                <a:srgbClr val="33333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2356" y="6309320"/>
            <a:ext cx="2279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 smtClean="0">
                <a:solidFill>
                  <a:srgbClr val="333333"/>
                </a:solidFill>
              </a:rPr>
              <a:t>Стройкерамика,2021</a:t>
            </a:r>
            <a:endParaRPr lang="ru-RU" b="1" dirty="0">
              <a:solidFill>
                <a:srgbClr val="333333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2" r="8452" b="2615"/>
          <a:stretch/>
        </p:blipFill>
        <p:spPr>
          <a:xfrm>
            <a:off x="467544" y="3078652"/>
            <a:ext cx="2313402" cy="3600000"/>
          </a:xfrm>
          <a:prstGeom prst="rect">
            <a:avLst/>
          </a:prstGeom>
          <a:ln w="28575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1364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«ПРОФЕССИЯ – ГЕОЛОГ»</a:t>
            </a:r>
            <a:br>
              <a:rPr lang="ru-RU" sz="2800" b="1" dirty="0"/>
            </a:br>
            <a:r>
              <a:rPr lang="ru-RU" sz="2800" b="1" dirty="0"/>
              <a:t>для детей старшего дошкольного возраста </a:t>
            </a:r>
            <a:br>
              <a:rPr lang="ru-RU" sz="2800" b="1" dirty="0"/>
            </a:br>
            <a:r>
              <a:rPr lang="ru-RU" sz="2800" b="1" dirty="0"/>
              <a:t>(ЭОР)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Задачи:</a:t>
            </a:r>
          </a:p>
          <a:p>
            <a:r>
              <a:rPr lang="ru-RU" sz="2800" dirty="0"/>
              <a:t>закреплять знания о </a:t>
            </a:r>
            <a:r>
              <a:rPr lang="ru-RU" sz="2800" dirty="0" smtClean="0"/>
              <a:t>профессии геолог, </a:t>
            </a:r>
            <a:r>
              <a:rPr lang="ru-RU" sz="2800" dirty="0"/>
              <a:t>а также о соответствующих </a:t>
            </a:r>
            <a:r>
              <a:rPr lang="ru-RU" sz="2800" dirty="0" smtClean="0"/>
              <a:t>ей атрибутах</a:t>
            </a:r>
            <a:r>
              <a:rPr lang="ru-RU" sz="2800" dirty="0"/>
              <a:t>;</a:t>
            </a:r>
          </a:p>
          <a:p>
            <a:r>
              <a:rPr lang="ru-RU" sz="2800" dirty="0"/>
              <a:t>развивать логическое мышление, связную речь дошкольников;</a:t>
            </a:r>
          </a:p>
          <a:p>
            <a:r>
              <a:rPr lang="ru-RU" sz="2800" dirty="0"/>
              <a:t>воспитывать познавательный интерес и уважение к труду.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087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Слово </a:t>
            </a:r>
            <a:r>
              <a:rPr lang="ru-RU" sz="2800" b="1" dirty="0" smtClean="0"/>
              <a:t>«геология» </a:t>
            </a:r>
            <a:r>
              <a:rPr lang="ru-RU" sz="2800" b="1" dirty="0"/>
              <a:t>пришло к нам из греческого языка и дословно переводилось как «слово о земле».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00" y="1988840"/>
            <a:ext cx="7020000" cy="4680000"/>
          </a:xfrm>
          <a:ln w="28575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7075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15167"/>
            <a:ext cx="8229600" cy="2218258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Геолог – выявляет и оценивает месторождения полезных ископаемых в процессе съемки, поиска и разведки, составляет геологические карты, коллекции образцов горных пород. </a:t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3" r="-2"/>
          <a:stretch/>
        </p:blipFill>
        <p:spPr>
          <a:xfrm>
            <a:off x="956378" y="2060848"/>
            <a:ext cx="7231245" cy="4680000"/>
          </a:xfrm>
          <a:ln w="28575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8049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15167"/>
            <a:ext cx="8229600" cy="2218258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Геологи </a:t>
            </a:r>
            <a:r>
              <a:rPr lang="ru-RU" sz="2800" b="1" dirty="0" smtClean="0"/>
              <a:t>ищут </a:t>
            </a:r>
            <a:r>
              <a:rPr lang="ru-RU" sz="2800" b="1" dirty="0"/>
              <a:t>залежи полезных ископаемых, которые находятся глубоко под землей. Полезными они называются потому, что приносят пользу людям.</a:t>
            </a:r>
            <a:endParaRPr lang="ru-RU" sz="28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35" y="2060848"/>
            <a:ext cx="6998130" cy="4680000"/>
          </a:xfrm>
          <a:ln w="28575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15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38138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Работа у геологов трудная, но очень интересная. Им приходится </a:t>
            </a:r>
            <a:r>
              <a:rPr lang="ru-RU" sz="2800" b="1" dirty="0" smtClean="0"/>
              <a:t>проходить </a:t>
            </a:r>
            <a:r>
              <a:rPr lang="ru-RU" sz="2800" b="1" dirty="0"/>
              <a:t>сотни километров, взбираться на горные кручи с тяжёлыми рюкзаками за спиной. В рюкзаках специальные молотки – кирки, </a:t>
            </a:r>
            <a:r>
              <a:rPr lang="ru-RU" sz="2800" b="1" dirty="0" smtClean="0"/>
              <a:t>карта, лопатка, угломер, лупа и компас. </a:t>
            </a:r>
            <a:endParaRPr lang="ru-RU" sz="28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001" y="2636912"/>
            <a:ext cx="5279999" cy="3960000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716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"/>
          <a:stretch/>
        </p:blipFill>
        <p:spPr>
          <a:xfrm>
            <a:off x="3575050" y="1493107"/>
            <a:ext cx="5400000" cy="392477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88640"/>
            <a:ext cx="3888432" cy="593752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/>
              <a:t>Он по тайге и в дождь, и в зной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Шагает </a:t>
            </a:r>
            <a:r>
              <a:rPr lang="ru-RU" sz="1800" b="1" dirty="0"/>
              <a:t>без дорог.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Рюкзак </a:t>
            </a:r>
            <a:r>
              <a:rPr lang="ru-RU" sz="1800" b="1" dirty="0"/>
              <a:t>несет он за спиной,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В </a:t>
            </a:r>
            <a:r>
              <a:rPr lang="ru-RU" sz="1800" b="1" dirty="0"/>
              <a:t>нем верный молоток.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И </a:t>
            </a:r>
            <a:r>
              <a:rPr lang="ru-RU" sz="1800" b="1" dirty="0"/>
              <a:t>вдоль реки его маршрут,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И </a:t>
            </a:r>
            <a:r>
              <a:rPr lang="ru-RU" sz="1800" b="1" dirty="0"/>
              <a:t>по крутым горам.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Отбил </a:t>
            </a:r>
            <a:r>
              <a:rPr lang="ru-RU" sz="1800" b="1" dirty="0"/>
              <a:t>кусочек камня тут,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Кусочек </a:t>
            </a:r>
            <a:r>
              <a:rPr lang="ru-RU" sz="1800" b="1" dirty="0"/>
              <a:t>камня там.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Он </a:t>
            </a:r>
            <a:r>
              <a:rPr lang="ru-RU" sz="1800" b="1" dirty="0"/>
              <a:t>камни соберет в рюкзак,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Изучит</a:t>
            </a:r>
            <a:r>
              <a:rPr lang="ru-RU" sz="1800" b="1" dirty="0"/>
              <a:t>, а потом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Приедет </a:t>
            </a:r>
            <a:r>
              <a:rPr lang="ru-RU" sz="1800" b="1" dirty="0"/>
              <a:t>и доложит так: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- </a:t>
            </a:r>
            <a:r>
              <a:rPr lang="ru-RU" sz="1800" b="1" dirty="0"/>
              <a:t>Здесь золото найдем,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А </a:t>
            </a:r>
            <a:r>
              <a:rPr lang="ru-RU" sz="1800" b="1" dirty="0"/>
              <a:t>здесь должно быть серебро,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Здесь </a:t>
            </a:r>
            <a:r>
              <a:rPr lang="ru-RU" sz="1800" b="1" dirty="0"/>
              <a:t>надо нефть искать...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Про </a:t>
            </a:r>
            <a:r>
              <a:rPr lang="ru-RU" sz="1800" b="1" dirty="0"/>
              <a:t>все подземное добро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Он </a:t>
            </a:r>
            <a:r>
              <a:rPr lang="ru-RU" sz="1800" b="1" dirty="0"/>
              <a:t>может рассказать.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Его </a:t>
            </a:r>
            <a:r>
              <a:rPr lang="ru-RU" sz="1800" b="1" dirty="0"/>
              <a:t>профессия нужна,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Чтоб </a:t>
            </a:r>
            <a:r>
              <a:rPr lang="ru-RU" sz="1800" b="1" dirty="0"/>
              <a:t>богатела вся страна. </a:t>
            </a:r>
            <a:endParaRPr lang="ru-RU" sz="1800" b="1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/>
              <a:t>(</a:t>
            </a:r>
            <a:r>
              <a:rPr lang="ru-RU" sz="1800" b="1" dirty="0"/>
              <a:t>Г. Шалаева)</a:t>
            </a:r>
          </a:p>
        </p:txBody>
      </p:sp>
    </p:spTree>
    <p:extLst>
      <p:ext uri="{BB962C8B-B14F-4D97-AF65-F5344CB8AC3E}">
        <p14:creationId xmlns:p14="http://schemas.microsoft.com/office/powerpoint/2010/main" val="12034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/>
              <a:t>ИГРА «РЮКЗАК ГЕОЛОГА»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09" b="94659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72" r="19171"/>
          <a:stretch/>
        </p:blipFill>
        <p:spPr>
          <a:xfrm>
            <a:off x="650297" y="1658532"/>
            <a:ext cx="1533833" cy="198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332" l="544" r="978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70857">
            <a:off x="7248147" y="1682506"/>
            <a:ext cx="1262404" cy="180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778" l="4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5064"/>
            <a:ext cx="2340000" cy="234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1667" r="100000"/>
                    </a14:imgEffect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375" y="3731362"/>
            <a:ext cx="2160000" cy="2160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30784" b="66478" l="20347" r="482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460" t="27929" r="52806" b="36036"/>
          <a:stretch/>
        </p:blipFill>
        <p:spPr>
          <a:xfrm>
            <a:off x="5428312" y="1375685"/>
            <a:ext cx="1639557" cy="1836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" b="95500" l="1200" r="98000"/>
                    </a14:imgEffect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205" b="7553"/>
          <a:stretch/>
        </p:blipFill>
        <p:spPr>
          <a:xfrm>
            <a:off x="2466407" y="941456"/>
            <a:ext cx="2702941" cy="1800000"/>
          </a:xfrm>
          <a:prstGeom prst="rect">
            <a:avLst/>
          </a:prstGeom>
        </p:spPr>
      </p:pic>
      <p:pic>
        <p:nvPicPr>
          <p:cNvPr id="20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19" b="89167" l="1100" r="97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551"/>
          <a:stretch/>
        </p:blipFill>
        <p:spPr>
          <a:xfrm>
            <a:off x="2336532" y="2293685"/>
            <a:ext cx="4685023" cy="4525963"/>
          </a:xfrm>
        </p:spPr>
      </p:pic>
    </p:spTree>
    <p:extLst>
      <p:ext uri="{BB962C8B-B14F-4D97-AF65-F5344CB8AC3E}">
        <p14:creationId xmlns:p14="http://schemas.microsoft.com/office/powerpoint/2010/main" val="299794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0.34497 0.00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40" y="3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C 0.00417 0.00834 0.00642 0.01922 0.01233 0.02523 C 0.02344 0.03704 0.03385 0.04931 0.04462 0.06158 C 0.05139 0.06968 0.05486 0.07963 0.06267 0.08658 C 0.06892 0.09931 0.07604 0.10926 0.08524 0.11736 C 0.09306 0.13357 0.09792 0.14607 0.10972 0.15648 C 0.11545 0.16852 0.12413 0.17732 0.13403 0.18172 C 0.14132 0.19213 0.14965 0.20162 0.15851 0.20972 C 0.14462 0.21898 0.14688 0.2132 0.13403 0.20718 C 0.12865 0.20463 0.12326 0.20324 0.11771 0.20139 C 0.1151 0.20047 0.10972 0.19861 0.10972 0.19908 C 0.10122 0.1926 0.09219 0.18565 0.08333 0.18172 C 0.0757 0.17454 0.06754 0.17222 0.05885 0.16806 C 0.04306 0.16019 0.0625 0.1706 0.04688 0.15949 C 0.03767 0.15324 0.02691 0.15047 0.01823 0.1426 C 0.00486 0.13102 -0.0092 0.11435 -0.02448 0.10903 C -0.03073 0.10023 -0.0408 0.09213 -0.04861 0.08658 C -0.05417 0.0831 -0.06476 0.07547 -0.06476 0.0757 " pathEditMode="relative" rAng="0" ptsTypes="fffffffffffffffff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8" y="1094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path" presetSubtype="0" accel="57500" decel="42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899 0.21944 L -0.04531 0.15463 C -0.00729 0.12523 0.02882 0.06435 0.01962 0.04467 L 1.11111E-6 3.33333E-6 " pathEditMode="relative" rAng="-1798899" ptsTypes="FfFF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76" y="-1099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-0.33802 0.4277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10" y="2138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-0.40868 0.0715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34" y="356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0.11198 0.4833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" y="241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Информация, текст стихотворения, изображения из свободного доступа в сети Интернет.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2108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304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«ПРОФЕССИЯ – ГЕОЛОГ» для детей старшего дошкольного возраста  (ЭОР)</vt:lpstr>
      <vt:lpstr>«ПРОФЕССИЯ – ГЕОЛОГ» для детей старшего дошкольного возраста  (ЭОР)</vt:lpstr>
      <vt:lpstr>Слово «геология» пришло к нам из греческого языка и дословно переводилось как «слово о земле». </vt:lpstr>
      <vt:lpstr>Геолог – выявляет и оценивает месторождения полезных ископаемых в процессе съемки, поиска и разведки, составляет геологические карты, коллекции образцов горных пород.  </vt:lpstr>
      <vt:lpstr>Геологи ищут залежи полезных ископаемых, которые находятся глубоко под землей. Полезными они называются потому, что приносят пользу людям.</vt:lpstr>
      <vt:lpstr>Работа у геологов трудная, но очень интересная. Им приходится проходить сотни километров, взбираться на горные кручи с тяжёлыми рюкзаками за спиной. В рюкзаках специальные молотки – кирки, карта, лопатка, угломер, лупа и компас. </vt:lpstr>
      <vt:lpstr>Презентация PowerPoint</vt:lpstr>
      <vt:lpstr>ИГРА «РЮКЗАК ГЕОЛОГА»</vt:lpstr>
      <vt:lpstr>Информация, текст стихотворения, изображения из свободного доступа в сети Интернет.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2022-09-29T11:57:53Z</dcterms:created>
  <dcterms:modified xsi:type="dcterms:W3CDTF">2022-09-29T14:16:15Z</dcterms:modified>
</cp:coreProperties>
</file>