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A0000"/>
    <a:srgbClr val="6C0000"/>
    <a:srgbClr val="005000"/>
    <a:srgbClr val="007A00"/>
    <a:srgbClr val="194B32"/>
    <a:srgbClr val="006600"/>
    <a:srgbClr val="753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B4CD6-CC70-4585-8E69-99B3B34AB859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FB6AE-18B2-40C8-842B-D6F4FF06F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F2704-315C-44CD-B9C7-5C67A7F250C2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B253-3A51-47AF-836C-7964EFC68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20BA0-E979-47FA-9CD6-93632026985A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E1B3-AFB1-4A38-86B0-4BE9236FB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8E0B-CB9E-4587-B480-ACA0AE7EAB7F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41A9B-79FE-4862-923E-C7F267500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643C2-B04A-4A52-86E7-B4913CF444F5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88E4-4081-4DA7-9B56-983CD20E0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72D5C-7541-4B49-9C53-120D55D6602D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147E9-5EA6-4D0D-A25A-61E5C2752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8AEF-7646-4B56-B0DC-A886FD57C6D2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DE76-C748-41AE-827D-2E8A4CE0D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D6BCA-1D13-44C1-A6BC-C81E9B086195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39214-6E77-4DAD-BADE-8279D08AB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2D43-6313-4DDC-87D2-DC519AAF97A9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651C9-C884-4C97-B33C-BBAB67B9E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9D734-179C-4080-B8D5-9545FE5794E9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4603-CC15-4949-863C-044923684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D0276-840F-4AC0-B625-F395CC974B90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40F2A-386D-4BF1-9B47-EB48B6E7B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551E9B-6354-44F8-8B85-8B1BE09BD919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20F678-A2A0-4685-91A6-4594A9E57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6048375" cy="25209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352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Синичкин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        день</a:t>
            </a:r>
          </a:p>
        </p:txBody>
      </p:sp>
      <p:pic>
        <p:nvPicPr>
          <p:cNvPr id="13317" name="Picture 5" descr="на веточк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068638"/>
            <a:ext cx="2952750" cy="1844675"/>
          </a:xfrm>
          <a:prstGeom prst="rect">
            <a:avLst/>
          </a:prstGeom>
          <a:noFill/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932363" y="3808413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21" name="WordArt 9"/>
          <p:cNvSpPr>
            <a:spLocks noChangeArrowheads="1" noChangeShapeType="1" noTextEdit="1"/>
          </p:cNvSpPr>
          <p:nvPr/>
        </p:nvSpPr>
        <p:spPr bwMode="auto">
          <a:xfrm>
            <a:off x="5148263" y="2420938"/>
            <a:ext cx="3024187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12 ноября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3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+mn-lt"/>
              </a:rPr>
              <a:t>Оформление </a:t>
            </a:r>
            <a:r>
              <a:rPr lang="ru-RU" dirty="0" smtClean="0">
                <a:latin typeface="+mn-lt"/>
              </a:rPr>
              <a:t>стенда</a:t>
            </a:r>
            <a:endParaRPr lang="ru-RU" dirty="0">
              <a:latin typeface="+mn-lt"/>
            </a:endParaRPr>
          </a:p>
          <a:p>
            <a:r>
              <a:rPr lang="ru-RU" dirty="0">
                <a:latin typeface="+mn-lt"/>
              </a:rPr>
              <a:t>«12 ноября Синичкин день»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88840"/>
            <a:ext cx="3888432" cy="34775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141539"/>
            <a:ext cx="4211960" cy="38701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47191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1" y="1844824"/>
            <a:ext cx="7782678" cy="204584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7253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620688"/>
            <a:ext cx="8003232" cy="5505475"/>
          </a:xfrm>
        </p:spPr>
        <p:txBody>
          <a:bodyPr/>
          <a:lstStyle/>
          <a:p>
            <a:r>
              <a:rPr lang="ru-RU" sz="1800" dirty="0"/>
              <a:t>Вид проекта: краткосрочный, познавательно - творческий, групповой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Срок реализации: </a:t>
            </a:r>
            <a:r>
              <a:rPr lang="ru-RU" sz="1800" dirty="0" smtClean="0"/>
              <a:t> 1 неделя</a:t>
            </a:r>
            <a:endParaRPr lang="ru-RU" sz="1800" dirty="0"/>
          </a:p>
          <a:p>
            <a:r>
              <a:rPr lang="ru-RU" sz="1800" dirty="0"/>
              <a:t>Участники проекта: дети 2-й младшей группы, воспитатели, родители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Ожидаемый результат: дети знают и рассказывают о всероссийском празднике «Синичкин день». Имеют начальное представление о приспособленности птиц к среде обитания. </a:t>
            </a:r>
          </a:p>
          <a:p>
            <a:r>
              <a:rPr lang="ru-RU" sz="1800" dirty="0"/>
              <a:t>Расширились представления о жизни птиц в природных условиях зимой. Имеют представление </a:t>
            </a:r>
          </a:p>
          <a:p>
            <a:r>
              <a:rPr lang="ru-RU" sz="1800" dirty="0"/>
              <a:t>о зимующих и перелетных птицах. Рассказывают о помощи человека зимующим птицам. </a:t>
            </a:r>
          </a:p>
          <a:p>
            <a:r>
              <a:rPr lang="ru-RU" sz="1800" dirty="0"/>
              <a:t>Любят и бережно относятся к </a:t>
            </a:r>
            <a:r>
              <a:rPr lang="ru-RU" sz="1800" dirty="0" smtClean="0"/>
              <a:t>природе</a:t>
            </a:r>
            <a:endParaRPr lang="ru-RU" sz="1800" dirty="0"/>
          </a:p>
          <a:p>
            <a:r>
              <a:rPr lang="ru-RU" sz="1800" dirty="0"/>
              <a:t>Проблема: у воспитанников недостаточно знаний о всероссийском празднике «Синичкин день»;  путают зимующих и перелётных птиц.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3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+mn-lt"/>
              </a:rPr>
              <a:t>Цель:  ознакомление родителей и детей с всероссийским праздником «Синичкин день». </a:t>
            </a:r>
          </a:p>
          <a:p>
            <a:r>
              <a:rPr lang="ru-RU" dirty="0">
                <a:latin typeface="+mn-lt"/>
              </a:rPr>
              <a:t>Задачи:</a:t>
            </a:r>
          </a:p>
          <a:p>
            <a:r>
              <a:rPr lang="ru-RU" dirty="0">
                <a:latin typeface="+mn-lt"/>
              </a:rPr>
              <a:t>Образовательные:</a:t>
            </a:r>
          </a:p>
          <a:p>
            <a:r>
              <a:rPr lang="ru-RU" dirty="0">
                <a:latin typeface="+mn-lt"/>
              </a:rPr>
              <a:t>1.  Расширить  знания  о роли птиц в природе и жизни человека.</a:t>
            </a:r>
          </a:p>
          <a:p>
            <a:r>
              <a:rPr lang="ru-RU" dirty="0">
                <a:latin typeface="+mn-lt"/>
              </a:rPr>
              <a:t>2.  Сформировать  представления  о причинах гибели птиц в зимний период.</a:t>
            </a:r>
          </a:p>
          <a:p>
            <a:r>
              <a:rPr lang="ru-RU" dirty="0">
                <a:latin typeface="+mn-lt"/>
              </a:rPr>
              <a:t>3.  Научить  распознавать  синиц по характерным признакам.</a:t>
            </a:r>
          </a:p>
          <a:p>
            <a:r>
              <a:rPr lang="ru-RU" dirty="0">
                <a:latin typeface="+mn-lt"/>
              </a:rPr>
              <a:t>Воспитательные:</a:t>
            </a:r>
          </a:p>
          <a:p>
            <a:r>
              <a:rPr lang="ru-RU" dirty="0">
                <a:latin typeface="+mn-lt"/>
              </a:rPr>
              <a:t>1. Воспитывать  у детей заботливое отношение к природе, желание помочь птицам в трудных </a:t>
            </a:r>
          </a:p>
          <a:p>
            <a:r>
              <a:rPr lang="ru-RU" dirty="0">
                <a:latin typeface="+mn-lt"/>
              </a:rPr>
              <a:t>зимних условиях.</a:t>
            </a:r>
          </a:p>
          <a:p>
            <a:r>
              <a:rPr lang="ru-RU" dirty="0">
                <a:latin typeface="+mn-lt"/>
              </a:rPr>
              <a:t>2. Формировать  экологически грамотное отношение к подкормке птиц в зимний период.</a:t>
            </a:r>
          </a:p>
          <a:p>
            <a:r>
              <a:rPr lang="ru-RU" dirty="0">
                <a:latin typeface="+mn-lt"/>
              </a:rPr>
              <a:t>Развивающие:</a:t>
            </a:r>
          </a:p>
          <a:p>
            <a:r>
              <a:rPr lang="ru-RU" dirty="0">
                <a:latin typeface="+mn-lt"/>
              </a:rPr>
              <a:t>1. Формировать  умения  сравнивать,  выявлять   отличительные  признаки.</a:t>
            </a:r>
          </a:p>
          <a:p>
            <a:r>
              <a:rPr lang="ru-RU" dirty="0">
                <a:latin typeface="+mn-lt"/>
              </a:rPr>
              <a:t>2. Развивать творческие способности детей.</a:t>
            </a:r>
          </a:p>
          <a:p>
            <a:r>
              <a:rPr lang="ru-RU" dirty="0">
                <a:latin typeface="+mn-lt"/>
              </a:rPr>
              <a:t>3. Развивать познавательную активность, самостоятельность, умение рассуждать, делать умозаключения.</a:t>
            </a:r>
          </a:p>
        </p:txBody>
      </p:sp>
    </p:spTree>
    <p:extLst>
      <p:ext uri="{BB962C8B-B14F-4D97-AF65-F5344CB8AC3E}">
        <p14:creationId xmlns:p14="http://schemas.microsoft.com/office/powerpoint/2010/main" val="4104457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n-lt"/>
              </a:rPr>
              <a:t>Этапы</a:t>
            </a:r>
            <a:endParaRPr lang="ru-RU" dirty="0">
              <a:latin typeface="+mn-lt"/>
            </a:endParaRPr>
          </a:p>
          <a:p>
            <a:r>
              <a:rPr lang="ru-RU" dirty="0">
                <a:latin typeface="+mn-lt"/>
              </a:rPr>
              <a:t>Подготовительный этап</a:t>
            </a:r>
          </a:p>
          <a:p>
            <a:r>
              <a:rPr lang="ru-RU" dirty="0">
                <a:latin typeface="+mn-lt"/>
              </a:rPr>
              <a:t>– постановка целей, определение актуальности и значимости проекта;</a:t>
            </a:r>
          </a:p>
          <a:p>
            <a:r>
              <a:rPr lang="ru-RU" dirty="0">
                <a:latin typeface="+mn-lt"/>
              </a:rPr>
              <a:t>– подбор методической литературы для реализации проекта;</a:t>
            </a:r>
          </a:p>
          <a:p>
            <a:r>
              <a:rPr lang="ru-RU" dirty="0">
                <a:latin typeface="+mn-lt"/>
              </a:rPr>
              <a:t>– подбор наглядно-дидактического материала; художественной литературы, </a:t>
            </a:r>
          </a:p>
          <a:p>
            <a:r>
              <a:rPr lang="ru-RU" dirty="0">
                <a:latin typeface="+mn-lt"/>
              </a:rPr>
              <a:t>   репродукций картин; </a:t>
            </a:r>
          </a:p>
          <a:p>
            <a:r>
              <a:rPr lang="ru-RU" dirty="0">
                <a:latin typeface="+mn-lt"/>
              </a:rPr>
              <a:t>–подборка видеоматериалов и музыкального сопровождения (звуки птиц);</a:t>
            </a:r>
          </a:p>
          <a:p>
            <a:r>
              <a:rPr lang="ru-RU" dirty="0">
                <a:latin typeface="+mn-lt"/>
              </a:rPr>
              <a:t>– изготовление дидактических игр</a:t>
            </a: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  <a:p>
            <a:r>
              <a:rPr lang="ru-RU" dirty="0">
                <a:latin typeface="+mn-lt"/>
              </a:rPr>
              <a:t>Основной этап</a:t>
            </a:r>
          </a:p>
          <a:p>
            <a:r>
              <a:rPr lang="ru-RU" dirty="0">
                <a:latin typeface="+mn-lt"/>
              </a:rPr>
              <a:t>–  проведение беседы с детыми; </a:t>
            </a:r>
          </a:p>
          <a:p>
            <a:r>
              <a:rPr lang="ru-RU" dirty="0">
                <a:latin typeface="+mn-lt"/>
              </a:rPr>
              <a:t>–  организация проведения подвижной игры, пальчиковой гимнастики,</a:t>
            </a:r>
          </a:p>
          <a:p>
            <a:r>
              <a:rPr lang="ru-RU" dirty="0">
                <a:latin typeface="+mn-lt"/>
              </a:rPr>
              <a:t>   </a:t>
            </a:r>
            <a:r>
              <a:rPr lang="ru-RU" dirty="0" err="1">
                <a:latin typeface="+mn-lt"/>
              </a:rPr>
              <a:t>физминутки</a:t>
            </a:r>
            <a:r>
              <a:rPr lang="ru-RU" dirty="0">
                <a:latin typeface="+mn-lt"/>
              </a:rPr>
              <a:t>, дидактической игры;</a:t>
            </a:r>
          </a:p>
          <a:p>
            <a:r>
              <a:rPr lang="ru-RU" dirty="0">
                <a:latin typeface="+mn-lt"/>
              </a:rPr>
              <a:t>– </a:t>
            </a:r>
            <a:r>
              <a:rPr lang="ru-RU" dirty="0" err="1">
                <a:latin typeface="+mn-lt"/>
              </a:rPr>
              <a:t>Нод</a:t>
            </a:r>
            <a:r>
              <a:rPr lang="ru-RU" dirty="0">
                <a:latin typeface="+mn-lt"/>
              </a:rPr>
              <a:t> «Синички» – аппликация из ватных дисков;</a:t>
            </a:r>
          </a:p>
          <a:p>
            <a:r>
              <a:rPr lang="ru-RU" dirty="0">
                <a:latin typeface="+mn-lt"/>
              </a:rPr>
              <a:t>– чтение рассказа «Весёлая синичка</a:t>
            </a:r>
            <a:r>
              <a:rPr lang="ru-RU" dirty="0" smtClean="0">
                <a:latin typeface="+mn-lt"/>
              </a:rPr>
              <a:t>».</a:t>
            </a:r>
            <a:endParaRPr lang="ru-RU" dirty="0">
              <a:latin typeface="+mn-lt"/>
            </a:endParaRPr>
          </a:p>
          <a:p>
            <a:r>
              <a:rPr lang="ru-RU" dirty="0">
                <a:latin typeface="+mn-lt"/>
              </a:rPr>
              <a:t>Заключительный этап</a:t>
            </a:r>
          </a:p>
          <a:p>
            <a:r>
              <a:rPr lang="ru-RU" dirty="0">
                <a:latin typeface="+mn-lt"/>
              </a:rPr>
              <a:t>– оформление стенгазеты «12 НОЯБРЯ СИНИЧКИН ДЕНЬ»; </a:t>
            </a:r>
          </a:p>
          <a:p>
            <a:r>
              <a:rPr lang="ru-RU" dirty="0">
                <a:latin typeface="+mn-lt"/>
              </a:rPr>
              <a:t>– подведение итогов;</a:t>
            </a:r>
          </a:p>
          <a:p>
            <a:r>
              <a:rPr lang="ru-RU" dirty="0">
                <a:latin typeface="+mn-lt"/>
              </a:rPr>
              <a:t>– создание презентации проекта и фотоотчёта в родительский уголок</a:t>
            </a:r>
          </a:p>
        </p:txBody>
      </p:sp>
    </p:spTree>
    <p:extLst>
      <p:ext uri="{BB962C8B-B14F-4D97-AF65-F5344CB8AC3E}">
        <p14:creationId xmlns:p14="http://schemas.microsoft.com/office/powerpoint/2010/main" val="300168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5247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+mn-lt"/>
              </a:rPr>
              <a:t>Беседа "Синичкин день".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54" y="1412776"/>
            <a:ext cx="3168352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060848"/>
            <a:ext cx="3507854" cy="34381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398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1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n-lt"/>
              </a:rPr>
              <a:t>Лепка «</a:t>
            </a:r>
            <a:r>
              <a:rPr lang="ru-RU" dirty="0">
                <a:latin typeface="+mn-lt"/>
              </a:rPr>
              <a:t>Яркие синички».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268760"/>
            <a:ext cx="316709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441" y="733347"/>
            <a:ext cx="3240360" cy="26329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550951"/>
            <a:ext cx="3727914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8844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04664"/>
            <a:ext cx="610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n-lt"/>
              </a:rPr>
              <a:t>Рисование «Яркие </a:t>
            </a:r>
            <a:r>
              <a:rPr lang="ru-RU" dirty="0">
                <a:latin typeface="+mn-lt"/>
              </a:rPr>
              <a:t>синички».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780" y="930781"/>
            <a:ext cx="3075806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8089" y="555050"/>
            <a:ext cx="3219822" cy="29523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788" y="3657764"/>
            <a:ext cx="3895911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53417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9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+mn-lt"/>
              </a:rPr>
              <a:t>Чтение  рассказа «Весёлая синичка». Рассуждение по рассказу.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84784"/>
            <a:ext cx="2448272" cy="27443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8153" y="2276872"/>
            <a:ext cx="2499742" cy="29695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356992"/>
            <a:ext cx="2381461" cy="28803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4229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7" y="548680"/>
            <a:ext cx="4774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n-lt"/>
              </a:rPr>
              <a:t>Дидактические игры</a:t>
            </a:r>
            <a:endParaRPr lang="ru-RU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510" y="1448780"/>
            <a:ext cx="2625154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548680"/>
            <a:ext cx="2666056" cy="22322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529328"/>
            <a:ext cx="2689291" cy="31590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362" y="3950714"/>
            <a:ext cx="3435846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297" y="4219156"/>
            <a:ext cx="2808312" cy="25080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6117733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</TotalTime>
  <Words>377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Impact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Любовь</cp:lastModifiedBy>
  <cp:revision>25</cp:revision>
  <dcterms:created xsi:type="dcterms:W3CDTF">2014-08-08T16:01:14Z</dcterms:created>
  <dcterms:modified xsi:type="dcterms:W3CDTF">2022-11-13T12:10:18Z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445446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