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63" r:id="rId5"/>
    <p:sldId id="273" r:id="rId6"/>
    <p:sldId id="275" r:id="rId7"/>
    <p:sldId id="267" r:id="rId8"/>
    <p:sldId id="266" r:id="rId9"/>
    <p:sldId id="269" r:id="rId10"/>
    <p:sldId id="268" r:id="rId11"/>
    <p:sldId id="270" r:id="rId12"/>
    <p:sldId id="271" r:id="rId13"/>
    <p:sldId id="274" r:id="rId14"/>
    <p:sldId id="265" r:id="rId15"/>
    <p:sldId id="272" r:id="rId16"/>
    <p:sldId id="26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8A0000"/>
    <a:srgbClr val="6C0000"/>
    <a:srgbClr val="005000"/>
    <a:srgbClr val="007A00"/>
    <a:srgbClr val="194B32"/>
    <a:srgbClr val="006600"/>
    <a:srgbClr val="7538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B4CD6-CC70-4585-8E69-99B3B34AB859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FB6AE-18B2-40C8-842B-D6F4FF06F5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F2704-315C-44CD-B9C7-5C67A7F250C2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CB253-3A51-47AF-836C-7964EFC68E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20BA0-E979-47FA-9CD6-93632026985A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3E1B3-AFB1-4A38-86B0-4BE9236FB8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58E0B-CB9E-4587-B480-ACA0AE7EAB7F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41A9B-79FE-4862-923E-C7F267500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643C2-B04A-4A52-86E7-B4913CF444F5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488E4-4081-4DA7-9B56-983CD20E0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72D5C-7541-4B49-9C53-120D55D6602D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147E9-5EA6-4D0D-A25A-61E5C2752D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08AEF-7646-4B56-B0DC-A886FD57C6D2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ADE76-C748-41AE-827D-2E8A4CE0DB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D6BCA-1D13-44C1-A6BC-C81E9B086195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39214-6E77-4DAD-BADE-8279D08AB0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32D43-6313-4DDC-87D2-DC519AAF97A9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651C9-C884-4C97-B33C-BBAB67B9E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9D734-179C-4080-B8D5-9545FE5794E9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D4603-CC15-4949-863C-0449236848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D0276-840F-4AC0-B625-F395CC974B90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40F2A-386D-4BF1-9B47-EB48B6E7B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551E9B-6354-44F8-8B85-8B1BE09BD919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A20F678-A2A0-4685-91A6-4594A9E57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539750" y="620713"/>
            <a:ext cx="6048375" cy="25209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53528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 Синичкин</a:t>
            </a:r>
          </a:p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         день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4932363" y="3808413"/>
            <a:ext cx="338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4284663" y="3789363"/>
            <a:ext cx="457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</p:txBody>
      </p:sp>
      <p:sp>
        <p:nvSpPr>
          <p:cNvPr id="13321" name="WordArt 9"/>
          <p:cNvSpPr>
            <a:spLocks noChangeArrowheads="1" noChangeShapeType="1" noTextEdit="1"/>
          </p:cNvSpPr>
          <p:nvPr/>
        </p:nvSpPr>
        <p:spPr bwMode="auto">
          <a:xfrm>
            <a:off x="4211960" y="2996952"/>
            <a:ext cx="4032448" cy="15841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</a:t>
            </a:r>
            <a:r>
              <a:rPr lang="ru-RU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12 </a:t>
            </a:r>
            <a:r>
              <a:rPr lang="ru-RU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"/>
                <a:cs typeface="Arial"/>
              </a:rPr>
              <a:t>ноября</a:t>
            </a:r>
            <a:endParaRPr lang="ru-RU" sz="36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0070C0"/>
              </a:solidFill>
              <a:latin typeface="Arial"/>
              <a:cs typeface="Arial"/>
            </a:endParaRPr>
          </a:p>
        </p:txBody>
      </p:sp>
      <p:pic>
        <p:nvPicPr>
          <p:cNvPr id="17410" name="Picture 2" descr="https://im0-tub-ru.yandex.net/i?id=a65e4908084405ebf8e9db9a14daf1b5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780928"/>
            <a:ext cx="3488204" cy="2691026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Выполнила :Новаева Ю.С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779912" y="5661248"/>
            <a:ext cx="53640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Выполнила :</a:t>
            </a:r>
            <a:r>
              <a:rPr lang="ru-RU" sz="3200" b="1" dirty="0" smtClean="0">
                <a:latin typeface="Times New Roman" pitchFamily="18" charset="0"/>
                <a:ea typeface="Calibri" pitchFamily="34" charset="0"/>
              </a:rPr>
              <a:t> Иванова Н.А.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8A0000"/>
                </a:solidFill>
              </a:rPr>
              <a:t>Интересные факты о синицах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400" smtClean="0"/>
              <a:t>Специалисты-орнитологи утверждают, что именно полет синицы — это яркий пример экономного расхода сил и энергии. Именно поэтому птички-синички летают с огромной скоростью, но при этом довольно редко взмахивают крыльями. </a:t>
            </a:r>
          </a:p>
        </p:txBody>
      </p:sp>
      <p:pic>
        <p:nvPicPr>
          <p:cNvPr id="27654" name="Picture 6" descr="Взмах крылье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628775"/>
            <a:ext cx="3546475" cy="4171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8A0000"/>
                </a:solidFill>
              </a:rPr>
              <a:t>Интересные факты о синицах</a:t>
            </a:r>
          </a:p>
        </p:txBody>
      </p:sp>
      <p:sp>
        <p:nvSpPr>
          <p:cNvPr id="30725" name="Rectangle 5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400" b="1" dirty="0" smtClean="0"/>
              <a:t>за сутки синица кормит своих птенцов тысячу раз (до 60 раз в час);</a:t>
            </a:r>
          </a:p>
          <a:p>
            <a:r>
              <a:rPr lang="ru-RU" sz="2400" b="1" dirty="0" smtClean="0">
                <a:solidFill>
                  <a:srgbClr val="CC0000"/>
                </a:solidFill>
              </a:rPr>
              <a:t>- без дополнительной подкормки человеком из 10 синиц к весне выживают только две</a:t>
            </a:r>
            <a:r>
              <a:rPr lang="ru-RU" sz="2400" b="1" dirty="0" smtClean="0"/>
              <a:t>;</a:t>
            </a:r>
          </a:p>
          <a:p>
            <a:r>
              <a:rPr lang="ru-RU" sz="2400" b="1" dirty="0" smtClean="0"/>
              <a:t>- синица за сутки съедает столько насекомых, сколько весит сама;</a:t>
            </a:r>
          </a:p>
          <a:p>
            <a:endParaRPr lang="ru-RU" sz="2400" dirty="0" smtClean="0"/>
          </a:p>
        </p:txBody>
      </p:sp>
      <p:pic>
        <p:nvPicPr>
          <p:cNvPr id="5126" name="Picture 6" descr="http://isbirds.ru/images/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628800"/>
            <a:ext cx="4343810" cy="42313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6C0000"/>
                </a:solidFill>
              </a:rPr>
              <a:t>Синица считается одной из самых популярных птиц в нашей стране.</a:t>
            </a:r>
            <a:endParaRPr lang="ru-RU" sz="2800" dirty="0" smtClean="0">
              <a:solidFill>
                <a:srgbClr val="6C0000"/>
              </a:solidFill>
            </a:endParaRPr>
          </a:p>
        </p:txBody>
      </p:sp>
      <p:sp>
        <p:nvSpPr>
          <p:cNvPr id="32771" name="Rectangle 3"/>
          <p:cNvSpPr>
            <a:spLocks noGrp="1"/>
          </p:cNvSpPr>
          <p:nvPr>
            <p:ph type="body" sz="half" idx="1"/>
          </p:nvPr>
        </p:nvSpPr>
        <p:spPr>
          <a:xfrm>
            <a:off x="611560" y="1268760"/>
            <a:ext cx="7632848" cy="3989040"/>
          </a:xfrm>
        </p:spPr>
        <p:txBody>
          <a:bodyPr/>
          <a:lstStyle/>
          <a:p>
            <a:r>
              <a:rPr lang="ru-RU" sz="2400" dirty="0" smtClean="0"/>
              <a:t>Достаточно вспомнить пословицу: Лучше синица в руках, чем журавль в небе. Впрочем, синички не любят тесных контактов с людьми и предпочитают держаться на расстоянии. Даже во время больших холодов синички стараются брать еду из рук человека на лету. </a:t>
            </a:r>
          </a:p>
        </p:txBody>
      </p:sp>
      <p:pic>
        <p:nvPicPr>
          <p:cNvPr id="4098" name="Picture 2" descr="http://raboteda.ru/photos/t2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501008"/>
            <a:ext cx="4666822" cy="2953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21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3500438"/>
            <a:ext cx="2260600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Rectangle 4"/>
          <p:cNvSpPr>
            <a:spLocks noGrp="1"/>
          </p:cNvSpPr>
          <p:nvPr>
            <p:ph type="title"/>
          </p:nvPr>
        </p:nvSpPr>
        <p:spPr>
          <a:xfrm>
            <a:off x="755650" y="476250"/>
            <a:ext cx="6911975" cy="1296988"/>
          </a:xfrm>
        </p:spPr>
        <p:txBody>
          <a:bodyPr/>
          <a:lstStyle/>
          <a:p>
            <a:r>
              <a:rPr lang="ru-RU" sz="3600" b="1" smtClean="0">
                <a:solidFill>
                  <a:srgbClr val="8A0000"/>
                </a:solidFill>
              </a:rPr>
              <a:t>Покормите птиц</a:t>
            </a:r>
            <a:r>
              <a:rPr lang="ru-RU" sz="4000" b="1" smtClean="0">
                <a:solidFill>
                  <a:srgbClr val="8A0000"/>
                </a:solidFill>
              </a:rPr>
              <a:t/>
            </a:r>
            <a:br>
              <a:rPr lang="ru-RU" sz="4000" b="1" smtClean="0">
                <a:solidFill>
                  <a:srgbClr val="8A0000"/>
                </a:solidFill>
              </a:rPr>
            </a:br>
            <a:r>
              <a:rPr lang="ru-RU" sz="2800" i="1" smtClean="0">
                <a:solidFill>
                  <a:srgbClr val="8A0000"/>
                </a:solidFill>
              </a:rPr>
              <a:t>Александр Яшин</a:t>
            </a:r>
            <a:r>
              <a:rPr lang="ru-RU" sz="4000" i="1" smtClean="0">
                <a:solidFill>
                  <a:srgbClr val="8A0000"/>
                </a:solidFill>
              </a:rPr>
              <a:t/>
            </a:r>
            <a:br>
              <a:rPr lang="ru-RU" sz="4000" i="1" smtClean="0">
                <a:solidFill>
                  <a:srgbClr val="8A0000"/>
                </a:solidFill>
              </a:rPr>
            </a:br>
            <a:endParaRPr lang="ru-RU" sz="4000" i="1" smtClean="0">
              <a:solidFill>
                <a:srgbClr val="8A0000"/>
              </a:solidFill>
            </a:endParaRPr>
          </a:p>
        </p:txBody>
      </p:sp>
      <p:sp>
        <p:nvSpPr>
          <p:cNvPr id="38917" name="Rectangle 5"/>
          <p:cNvSpPr>
            <a:spLocks noGrp="1"/>
          </p:cNvSpPr>
          <p:nvPr>
            <p:ph type="body" sz="half" idx="1"/>
          </p:nvPr>
        </p:nvSpPr>
        <p:spPr>
          <a:xfrm>
            <a:off x="323850" y="1557338"/>
            <a:ext cx="4464050" cy="42481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 b="1" smtClean="0">
                <a:solidFill>
                  <a:srgbClr val="8A0000"/>
                </a:solidFill>
              </a:rPr>
              <a:t>Покормите птиц зимой!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Пусть со всех концов 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К вам слетятся, как домой стайки на крыльцо.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Не богаты их корма: горсть зерна нужна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Горсть одна – и не страшна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Будет им зима.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Сколько гибнет их – не счесть,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Видеть тяжело,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А ведь в нашем сердце есть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И для птиц тепло.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Разве можно забывать -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b="1" smtClean="0">
                <a:solidFill>
                  <a:srgbClr val="8A0000"/>
                </a:solidFill>
              </a:rPr>
              <a:t>       Улететь могли,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А остались зимовать заодно с людьми.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Приучите птиц в мороз к своему окну,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Чтоб без песен не пришлось 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Нам встречать весну.</a:t>
            </a:r>
            <a:r>
              <a:rPr lang="ru-RU" sz="1200" smtClean="0"/>
              <a:t>  </a:t>
            </a:r>
          </a:p>
        </p:txBody>
      </p:sp>
      <p:pic>
        <p:nvPicPr>
          <p:cNvPr id="38919" name="Picture 2" descr="C:\Documents and Settings\Administrator\Мои документы\Мои рисунки\79699955_large_p86_56888990_0_3e428_37319f0d_1l1.jpg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516688" y="549275"/>
            <a:ext cx="2243137" cy="2117725"/>
          </a:xfrm>
          <a:noFill/>
          <a:ln/>
        </p:spPr>
      </p:pic>
      <p:pic>
        <p:nvPicPr>
          <p:cNvPr id="38920" name="Picture 2" descr="N_Baryshev - &amp;Ncy;&amp;iecy;&amp;mcy;&amp;ncy;&amp;ocy;&amp;gcy;&amp;ocy; &amp;zcy;&amp;icy;&amp;mcy;&amp;ncy;&amp;iecy;&amp;gcy;&amp;ocy;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989138"/>
            <a:ext cx="214312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125538"/>
            <a:ext cx="5051425" cy="446405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</a:t>
            </a:r>
            <a:endParaRPr lang="ru-RU" sz="2400" dirty="0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«Четвертый лишний»</a:t>
            </a:r>
            <a:endParaRPr lang="ru-RU" dirty="0"/>
          </a:p>
        </p:txBody>
      </p:sp>
      <p:pic>
        <p:nvPicPr>
          <p:cNvPr id="9218" name="Picture 2" descr="Презентация &quot;Четвертый лишний. Птицы&quot; для детей дошкольного возраста -  Развитие речи - Дошкольное образование - Методическая копилка -  Международное сообщество педагогов &quot;Я - Учитель!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85860"/>
            <a:ext cx="7072362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5"/>
          <p:cNvSpPr>
            <a:spLocks noGrp="1"/>
          </p:cNvSpPr>
          <p:nvPr>
            <p:ph type="body" sz="half" idx="2"/>
          </p:nvPr>
        </p:nvSpPr>
        <p:spPr>
          <a:xfrm>
            <a:off x="4427538" y="1600200"/>
            <a:ext cx="4259262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</a:t>
            </a:r>
            <a:endParaRPr lang="ru-RU" sz="2400" dirty="0" smtClean="0"/>
          </a:p>
        </p:txBody>
      </p:sp>
      <p:sp>
        <p:nvSpPr>
          <p:cNvPr id="1028" name="AutoShape 4" descr="Презентация &quot;Четвертый лишний. Птицы&quot; для детей дошкольного возраста -  Развитие речи - Дошкольное образование - Методическая копилка -  Международное сообщество педагогов &quot;Я - Учитель!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Презентация &quot;Четвертый лишний. Птицы&quot; для детей дошкольного возраста -  Развитие речи - Дошкольное образование - Методическая копилка -  Международное сообщество педагогов &quot;Я - Учитель!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Игра для детей &quot;Четвёртый лишний&quot; к занятию «Весна. Перелётные птицы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&amp;quot;Четвёртый лишний&amp;quot; | Картотека по окружающему миру (средняя  группа): | Образовательная социальная сет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857232"/>
            <a:ext cx="6715172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Дидактическая игра &amp;quot;Четвёртый лишний&amp;quot; | Картотека по окружающему  миру (старшая группа) на тему: | Образовательная социальная сет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85860"/>
            <a:ext cx="7000924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6"/>
          <p:cNvSpPr>
            <a:spLocks noGrp="1"/>
          </p:cNvSpPr>
          <p:nvPr>
            <p:ph type="body" sz="half" idx="2"/>
          </p:nvPr>
        </p:nvSpPr>
        <p:spPr>
          <a:xfrm>
            <a:off x="4644008" y="1052736"/>
            <a:ext cx="4182616" cy="4392613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Несколько лет назад в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России появился еще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один экологический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праздник –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solidFill>
                  <a:srgbClr val="CC0000"/>
                </a:solidFill>
              </a:rPr>
              <a:t>        Синичкин день</a:t>
            </a:r>
            <a:r>
              <a:rPr lang="ru-RU" b="1" dirty="0" smtClean="0"/>
              <a:t>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Он создан по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инициативе Союза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охраны птиц России и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отмечается </a:t>
            </a:r>
            <a:r>
              <a:rPr lang="ru-RU" b="1" dirty="0" smtClean="0">
                <a:solidFill>
                  <a:srgbClr val="CC0000"/>
                </a:solidFill>
              </a:rPr>
              <a:t>12ноября</a:t>
            </a:r>
          </a:p>
          <a:p>
            <a:pPr>
              <a:lnSpc>
                <a:spcPct val="90000"/>
              </a:lnSpc>
            </a:pPr>
            <a:endParaRPr lang="ru-RU" dirty="0" smtClean="0"/>
          </a:p>
        </p:txBody>
      </p:sp>
      <p:pic>
        <p:nvPicPr>
          <p:cNvPr id="17415" name="Picture 7" descr="синица с шишками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7544" y="1916832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5"/>
          <p:cNvSpPr>
            <a:spLocks noGrp="1"/>
          </p:cNvSpPr>
          <p:nvPr>
            <p:ph type="body" idx="1"/>
          </p:nvPr>
        </p:nvSpPr>
        <p:spPr>
          <a:xfrm>
            <a:off x="457200" y="981075"/>
            <a:ext cx="8229600" cy="5145088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Font typeface="Arial" charset="0"/>
              <a:buNone/>
            </a:pPr>
            <a:r>
              <a:rPr lang="ru-RU" smtClean="0"/>
              <a:t> В этот день жители разных населенных пунктов страны готовятся к встрече «зимних гостей» – птиц, остающихся на зимовку в наших краях: синиц, щеглов, снегирей, соек, чечеток, свиристелей. </a:t>
            </a:r>
          </a:p>
        </p:txBody>
      </p:sp>
      <p:pic>
        <p:nvPicPr>
          <p:cNvPr id="14344" name="Picture 3" descr="C:\Documents and Settings\Administrator\Мои документы\Мои рисунки\пр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357563"/>
            <a:ext cx="2252662" cy="214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Рисунок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3429000"/>
            <a:ext cx="2663825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0" descr="три на елк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6238" y="4076700"/>
            <a:ext cx="2847975" cy="1898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/>
          </p:cNvSpPr>
          <p:nvPr>
            <p:ph type="body" idx="1"/>
          </p:nvPr>
        </p:nvSpPr>
        <p:spPr>
          <a:xfrm>
            <a:off x="457200" y="765175"/>
            <a:ext cx="8229600" cy="5360988"/>
          </a:xfrm>
        </p:spPr>
        <p:txBody>
          <a:bodyPr/>
          <a:lstStyle/>
          <a:p>
            <a:r>
              <a:rPr lang="ru-RU" smtClean="0"/>
              <a:t>Люди заготавливают для них подкормку, в том числе и «синичкины лакомства»: несоленое сало, нежареные семечки тыквы, подсолнечника или арахиса, – делают и развешивают кормушки. </a:t>
            </a:r>
          </a:p>
        </p:txBody>
      </p:sp>
      <p:pic>
        <p:nvPicPr>
          <p:cNvPr id="14338" name="Picture 2" descr="https://im0-tub-ru.yandex.net/i?id=9c938d2c68f9b9bf326d742f800ee485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356992"/>
            <a:ext cx="3419872" cy="2562273"/>
          </a:xfrm>
          <a:prstGeom prst="rect">
            <a:avLst/>
          </a:prstGeom>
          <a:noFill/>
        </p:spPr>
      </p:pic>
      <p:pic>
        <p:nvPicPr>
          <p:cNvPr id="14340" name="Picture 4" descr="http://vedomosti-ua.com/uploads/posts/2017-02/1487401253_sinich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356992"/>
            <a:ext cx="3240360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8A0000"/>
                </a:solidFill>
              </a:rPr>
              <a:t/>
            </a:r>
            <a:br>
              <a:rPr lang="ru-RU" sz="4000" b="1" dirty="0" smtClean="0">
                <a:solidFill>
                  <a:srgbClr val="8A0000"/>
                </a:solidFill>
              </a:rPr>
            </a:br>
            <a:r>
              <a:rPr lang="ru-RU" sz="4000" b="1" dirty="0" smtClean="0">
                <a:solidFill>
                  <a:srgbClr val="8A0000"/>
                </a:solidFill>
              </a:rPr>
              <a:t>Почему именно Синичкин день?</a:t>
            </a:r>
            <a:br>
              <a:rPr lang="ru-RU" sz="4000" b="1" dirty="0" smtClean="0">
                <a:solidFill>
                  <a:srgbClr val="8A0000"/>
                </a:solidFill>
              </a:rPr>
            </a:br>
            <a:endParaRPr lang="ru-RU" sz="4000" b="1" dirty="0" smtClean="0">
              <a:solidFill>
                <a:srgbClr val="8A0000"/>
              </a:solidFill>
            </a:endParaRPr>
          </a:p>
        </p:txBody>
      </p:sp>
      <p:sp>
        <p:nvSpPr>
          <p:cNvPr id="36869" name="Rectangle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000" b="1" smtClean="0"/>
              <a:t>Да потому что синица – для Руси божья птица. Раньше в старину на неё гадали: бросали крошки хлеба, кусочки сала и наблюдали: если синичка сначала станет клевать сало, то в доме будет вестись живность, если станет клевать крошки хлеба, то будет в доме достаток.</a:t>
            </a:r>
          </a:p>
          <a:p>
            <a:pPr>
              <a:lnSpc>
                <a:spcPct val="90000"/>
              </a:lnSpc>
            </a:pPr>
            <a:r>
              <a:rPr lang="ru-RU" sz="2000" b="1" smtClean="0"/>
              <a:t>    В народе говорили «Невелика птичка синичка, а свой праздник знает».</a:t>
            </a:r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  <p:pic>
        <p:nvPicPr>
          <p:cNvPr id="36870" name="Picture 6" descr="pt_sinit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3"/>
            <a:ext cx="3449513" cy="2299178"/>
          </a:xfrm>
          <a:prstGeom prst="rect">
            <a:avLst/>
          </a:prstGeom>
          <a:noFill/>
        </p:spPr>
      </p:pic>
      <p:pic>
        <p:nvPicPr>
          <p:cNvPr id="36871" name="Picture 7" descr="pt_sinitca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005064"/>
            <a:ext cx="3349126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8A0000"/>
                </a:solidFill>
              </a:rPr>
              <a:t>Почему именно Синичкин день?</a:t>
            </a:r>
          </a:p>
        </p:txBody>
      </p:sp>
      <p:sp>
        <p:nvSpPr>
          <p:cNvPr id="41990" name="Rectangle 6"/>
          <p:cNvSpPr>
            <a:spLocks noGrp="1"/>
          </p:cNvSpPr>
          <p:nvPr>
            <p:ph type="body" sz="half" idx="2"/>
          </p:nvPr>
        </p:nvSpPr>
        <p:spPr>
          <a:xfrm>
            <a:off x="4211638" y="1268413"/>
            <a:ext cx="4475162" cy="4465637"/>
          </a:xfrm>
        </p:spPr>
        <p:txBody>
          <a:bodyPr/>
          <a:lstStyle/>
          <a:p>
            <a:r>
              <a:rPr lang="ru-RU" sz="2400" smtClean="0"/>
              <a:t>В народном календаре 12 ноября значится как день памяти православного святого Зиновия Синичника. По народным приметам, именно к этому времени синицы, предчувствуя скорые холода, перелетали из лесов ближе к человеческому жилью и ждали помощи от людей</a:t>
            </a:r>
          </a:p>
        </p:txBody>
      </p:sp>
      <p:pic>
        <p:nvPicPr>
          <p:cNvPr id="41991" name="Picture 7" descr="Cвященномученик Зиновий, епископ Егейск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125538"/>
            <a:ext cx="2705100" cy="5229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8488" cy="850900"/>
          </a:xfrm>
        </p:spPr>
        <p:txBody>
          <a:bodyPr/>
          <a:lstStyle/>
          <a:p>
            <a:r>
              <a:rPr lang="ru-RU" dirty="0" smtClean="0">
                <a:solidFill>
                  <a:srgbClr val="8A0000"/>
                </a:solidFill>
              </a:rPr>
              <a:t>Интересные факты о синицах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>
          <a:xfrm>
            <a:off x="395536" y="1052736"/>
            <a:ext cx="8229600" cy="4929188"/>
          </a:xfrm>
        </p:spPr>
        <p:txBody>
          <a:bodyPr/>
          <a:lstStyle/>
          <a:p>
            <a:r>
              <a:rPr lang="ru-RU" dirty="0" smtClean="0"/>
              <a:t>Кстати, название «синица» произошло вовсе не от синего оперения этих птиц, как многие могут подумать. Свое имя они получили за звонкие песни, напоминающие перезвон колокольчика: «</a:t>
            </a:r>
            <a:r>
              <a:rPr lang="ru-RU" dirty="0" err="1" smtClean="0"/>
              <a:t>Зинь-зинь</a:t>
            </a:r>
            <a:r>
              <a:rPr lang="ru-RU" dirty="0" smtClean="0"/>
              <a:t>!» или «Синь-синь!».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 </a:t>
            </a:r>
          </a:p>
        </p:txBody>
      </p:sp>
      <p:pic>
        <p:nvPicPr>
          <p:cNvPr id="8194" name="Picture 2" descr="https://im0-tub-ru.yandex.net/i?id=dbd5dbcd287b9503768b0350dc9abd63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005064"/>
            <a:ext cx="3116820" cy="26041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/>
          </p:cNvSpPr>
          <p:nvPr>
            <p:ph type="body" idx="1"/>
          </p:nvPr>
        </p:nvSpPr>
        <p:spPr>
          <a:xfrm>
            <a:off x="457200" y="620713"/>
            <a:ext cx="8229600" cy="41767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dirty="0" smtClean="0"/>
              <a:t>Наши предки замечали: если птицы целыми стайками появлялись у дома, значит, вот-вот грянут морозы. А еще</a:t>
            </a:r>
            <a:r>
              <a:rPr lang="ru-RU" sz="2800" dirty="0" smtClean="0">
                <a:solidFill>
                  <a:srgbClr val="CC0000"/>
                </a:solidFill>
              </a:rPr>
              <a:t>12 ноября наши наблюдательные предки предсказывали погоду по особым приметам: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если синица свистит – быть ясному дню,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если пищит – быть ночному морозу,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собирается много синиц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dirty="0" smtClean="0"/>
              <a:t>    на кормушках – к метели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dirty="0" smtClean="0"/>
              <a:t>     и снегопаду.</a:t>
            </a:r>
          </a:p>
          <a:p>
            <a:pPr>
              <a:lnSpc>
                <a:spcPct val="80000"/>
              </a:lnSpc>
            </a:pPr>
            <a:endParaRPr lang="ru-RU" sz="2800" dirty="0" smtClean="0"/>
          </a:p>
        </p:txBody>
      </p:sp>
      <p:pic>
        <p:nvPicPr>
          <p:cNvPr id="9218" name="Picture 2" descr="http://s4.fotokto.ru/photo/full/124/12498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429000"/>
            <a:ext cx="3456384" cy="2903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8A0000"/>
                </a:solidFill>
              </a:rPr>
              <a:t>Интересные факты о синицах</a:t>
            </a:r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 XVII века царскими указами запрещалось убивать синиц. А тому, кто убьет это пернатое, полагалось суровое наказание — могли либо высечь,                                   либо взять                                                 крупный штраф. </a:t>
            </a:r>
          </a:p>
        </p:txBody>
      </p:sp>
      <p:pic>
        <p:nvPicPr>
          <p:cNvPr id="7170" name="Picture 2" descr="http://22.r.photoshare.ru/00221/0021dd196781cbd77e331ee08a1ed3e9cf43921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645024"/>
            <a:ext cx="3909517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985</TotalTime>
  <Words>507</Words>
  <Application>Microsoft Office PowerPoint</Application>
  <PresentationFormat>Экран (4:3)</PresentationFormat>
  <Paragraphs>46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 Почему именно Синичкин день? </vt:lpstr>
      <vt:lpstr>Почему именно Синичкин день?</vt:lpstr>
      <vt:lpstr>Интересные факты о синицах</vt:lpstr>
      <vt:lpstr>Слайд 8</vt:lpstr>
      <vt:lpstr>Интересные факты о синицах</vt:lpstr>
      <vt:lpstr>Интересные факты о синицах</vt:lpstr>
      <vt:lpstr>Интересные факты о синицах</vt:lpstr>
      <vt:lpstr>Синица считается одной из самых популярных птиц в нашей стране.</vt:lpstr>
      <vt:lpstr>Покормите птиц Александр Яшин </vt:lpstr>
      <vt:lpstr>Игра «Четвертый лишний»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Users</cp:lastModifiedBy>
  <cp:revision>29</cp:revision>
  <dcterms:created xsi:type="dcterms:W3CDTF">2014-08-08T16:01:14Z</dcterms:created>
  <dcterms:modified xsi:type="dcterms:W3CDTF">2022-11-10T17:35:21Z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445446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