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3" r:id="rId4"/>
    <p:sldId id="259" r:id="rId5"/>
    <p:sldId id="261" r:id="rId6"/>
    <p:sldId id="260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2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display?v=ect5kk6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47125" cy="630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" name="Rectangle 2"/>
          <p:cNvSpPr>
            <a:spLocks noGrp="1"/>
          </p:cNvSpPr>
          <p:nvPr>
            <p:ph type="ctrTitle"/>
          </p:nvPr>
        </p:nvSpPr>
        <p:spPr>
          <a:xfrm>
            <a:off x="785786" y="-785842"/>
            <a:ext cx="7772400" cy="2547937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  <a:latin typeface="Brush Script MT" pitchFamily="66" charset="0"/>
              </a:rPr>
              <a:t>10 декабря</a:t>
            </a:r>
            <a:r>
              <a:rPr lang="ru-RU" sz="3200" i="1" dirty="0">
                <a:solidFill>
                  <a:schemeClr val="bg1"/>
                </a:solidFill>
                <a:latin typeface="Brush Script MT" pitchFamily="66" charset="0"/>
              </a:rPr>
              <a:t>.</a:t>
            </a:r>
            <a:br>
              <a:rPr lang="ru-RU" sz="3200" i="1" dirty="0">
                <a:solidFill>
                  <a:schemeClr val="bg1"/>
                </a:solidFill>
                <a:latin typeface="Brush Script MT" pitchFamily="66" charset="0"/>
              </a:rPr>
            </a:br>
            <a:r>
              <a:rPr lang="ru-RU" sz="3200" i="1" dirty="0">
                <a:solidFill>
                  <a:schemeClr val="bg1"/>
                </a:solidFill>
                <a:latin typeface="Brush Script MT" pitchFamily="66" charset="0"/>
              </a:rPr>
              <a:t>Классная работа.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785926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Минутка чистописания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500306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chemeClr val="bg1"/>
                </a:solidFill>
                <a:latin typeface="Calligraphia One"/>
                <a:ea typeface="Calibri" pitchFamily="34" charset="0"/>
                <a:cs typeface="Times New Roman" pitchFamily="18" charset="0"/>
              </a:rPr>
              <a:t>Мм          </a:t>
            </a:r>
            <a:r>
              <a:rPr lang="ru-RU" b="1" dirty="0" err="1" smtClean="0">
                <a:solidFill>
                  <a:schemeClr val="bg1"/>
                </a:solidFill>
                <a:latin typeface="Calligraphia One"/>
                <a:ea typeface="Calibri" pitchFamily="34" charset="0"/>
                <a:cs typeface="Times New Roman" pitchFamily="18" charset="0"/>
              </a:rPr>
              <a:t>мм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Мимо маленькой Марины пробежал медведь с малиной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857224" y="3429000"/>
            <a:ext cx="328614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47125" cy="630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3042" y="714356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Имя существительное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1357298"/>
            <a:ext cx="735811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Что обозначает имя сущ., на какие вопросы отвечает?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Почему эта часть речи так называется? Примеры.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Одушевленные и неодушевленные имена сущ. Примеры.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Однокоренные сущ. </a:t>
            </a:r>
            <a:r>
              <a:rPr lang="ru-RU" sz="2400" dirty="0" smtClean="0"/>
              <a:t> и</a:t>
            </a:r>
            <a:r>
              <a:rPr lang="ru-RU" sz="2400" dirty="0" smtClean="0"/>
              <a:t> форма слова. Примеры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Род существительных. Примеры.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Число существительных. Примеры.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Какими членами предложения бывают. Примеры.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Падежи существительных.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Склонение существительных.    </a:t>
            </a:r>
            <a:r>
              <a:rPr lang="ru-RU" sz="3600" b="1" dirty="0" smtClean="0">
                <a:solidFill>
                  <a:srgbClr val="FF0000"/>
                </a:solidFill>
              </a:rPr>
              <a:t>???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5214950"/>
            <a:ext cx="39290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14348" y="5572140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Тема «Склонение существительных»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47125" cy="630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28662" y="714356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Тема «Склонение существительных»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500174"/>
            <a:ext cx="69294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chemeClr val="bg1"/>
                </a:solidFill>
              </a:rPr>
              <a:t>Работа в группах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Найти существительные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Определить род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Выделить окончание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Вывесите сущ. на доску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670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" name="Rectangle 2"/>
          <p:cNvSpPr>
            <a:spLocks noGrp="1"/>
          </p:cNvSpPr>
          <p:nvPr>
            <p:ph type="ctrTitle"/>
          </p:nvPr>
        </p:nvSpPr>
        <p:spPr>
          <a:xfrm>
            <a:off x="857224" y="571480"/>
            <a:ext cx="7772400" cy="4000528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  <a:latin typeface="Brush Script MT" pitchFamily="66" charset="0"/>
              </a:rPr>
              <a:t>Алгоритм определения склонения</a:t>
            </a:r>
            <a:r>
              <a:rPr lang="ru-RU" sz="3600" i="1" dirty="0" smtClean="0">
                <a:solidFill>
                  <a:schemeClr val="tx1"/>
                </a:solidFill>
                <a:latin typeface="Brush Script MT" pitchFamily="66" charset="0"/>
              </a:rPr>
              <a:t/>
            </a:r>
            <a:br>
              <a:rPr lang="ru-RU" sz="3600" i="1" dirty="0" smtClean="0">
                <a:solidFill>
                  <a:schemeClr val="tx1"/>
                </a:solidFill>
                <a:latin typeface="Brush Script MT" pitchFamily="66" charset="0"/>
              </a:rPr>
            </a:br>
            <a:r>
              <a:rPr lang="ru-RU" sz="3600" i="1" dirty="0" smtClean="0">
                <a:solidFill>
                  <a:schemeClr val="tx1"/>
                </a:solidFill>
                <a:latin typeface="Brush Script MT" pitchFamily="66" charset="0"/>
              </a:rPr>
              <a:t/>
            </a:r>
            <a:br>
              <a:rPr lang="ru-RU" sz="3600" i="1" dirty="0" smtClean="0">
                <a:solidFill>
                  <a:schemeClr val="tx1"/>
                </a:solidFill>
                <a:latin typeface="Brush Script MT" pitchFamily="66" charset="0"/>
              </a:rPr>
            </a:br>
            <a:r>
              <a:rPr lang="ru-RU" sz="3600" i="1" dirty="0" smtClean="0">
                <a:solidFill>
                  <a:schemeClr val="tx1"/>
                </a:solidFill>
                <a:latin typeface="Brush Script MT" pitchFamily="66" charset="0"/>
              </a:rPr>
              <a:t>1. Определить род</a:t>
            </a:r>
            <a:br>
              <a:rPr lang="ru-RU" sz="3600" i="1" dirty="0" smtClean="0">
                <a:solidFill>
                  <a:schemeClr val="tx1"/>
                </a:solidFill>
                <a:latin typeface="Brush Script MT" pitchFamily="66" charset="0"/>
              </a:rPr>
            </a:br>
            <a:r>
              <a:rPr lang="ru-RU" sz="3600" i="1" dirty="0" smtClean="0">
                <a:solidFill>
                  <a:schemeClr val="tx1"/>
                </a:solidFill>
                <a:latin typeface="Brush Script MT" pitchFamily="66" charset="0"/>
              </a:rPr>
              <a:t>2. Выделить окончание</a:t>
            </a:r>
            <a:endParaRPr lang="ru-RU" sz="3600" i="1" dirty="0">
              <a:solidFill>
                <a:schemeClr val="tx1"/>
              </a:solidFill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ChangeArrowheads="1"/>
          </p:cNvSpPr>
          <p:nvPr/>
        </p:nvSpPr>
        <p:spPr bwMode="auto">
          <a:xfrm rot="22861379">
            <a:off x="5364163" y="3357563"/>
            <a:ext cx="1058862" cy="1254125"/>
          </a:xfrm>
          <a:custGeom>
            <a:avLst/>
            <a:gdLst>
              <a:gd name="G0" fmla="+- 13012 0 0"/>
              <a:gd name="G1" fmla="+- 17912 0 0"/>
              <a:gd name="G2" fmla="+- 0 0 0"/>
              <a:gd name="G3" fmla="*/ 13012 1 2"/>
              <a:gd name="G4" fmla="+- G3 10800 0"/>
              <a:gd name="G5" fmla="+- 21600 13012 17912"/>
              <a:gd name="G6" fmla="+- 17912 0 0"/>
              <a:gd name="G7" fmla="*/ G6 1 2"/>
              <a:gd name="G8" fmla="*/ 17912 2 1"/>
              <a:gd name="G9" fmla="+- G8 0 21600"/>
              <a:gd name="G10" fmla="+- G5 0 G4"/>
              <a:gd name="G11" fmla="+- 13012 0 G4"/>
              <a:gd name="G12" fmla="*/ G2 G10 G11"/>
              <a:gd name="T0" fmla="*/ 17306 w 21600"/>
              <a:gd name="T1" fmla="*/ 0 h 21600"/>
              <a:gd name="T2" fmla="*/ 13012 w 21600"/>
              <a:gd name="T3" fmla="*/ 0 h 21600"/>
              <a:gd name="T4" fmla="*/ 0 w 21600"/>
              <a:gd name="T5" fmla="*/ 13012 h 21600"/>
              <a:gd name="T6" fmla="*/ 0 w 21600"/>
              <a:gd name="T7" fmla="*/ 17306 h 21600"/>
              <a:gd name="T8" fmla="*/ 0 w 21600"/>
              <a:gd name="T9" fmla="*/ 21600 h 21600"/>
              <a:gd name="T10" fmla="*/ 8956 w 21600"/>
              <a:gd name="T11" fmla="*/ 17912 h 21600"/>
              <a:gd name="T12" fmla="*/ 17912 w 21600"/>
              <a:gd name="T13" fmla="*/ 8956 h 21600"/>
              <a:gd name="T14" fmla="*/ 21600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7" name="AutoShape 3"/>
          <p:cNvSpPr>
            <a:spLocks noChangeArrowheads="1"/>
          </p:cNvSpPr>
          <p:nvPr/>
        </p:nvSpPr>
        <p:spPr bwMode="auto">
          <a:xfrm rot="23933782" flipH="1" flipV="1">
            <a:off x="2051050" y="3141663"/>
            <a:ext cx="1173163" cy="1338262"/>
          </a:xfrm>
          <a:custGeom>
            <a:avLst/>
            <a:gdLst>
              <a:gd name="G0" fmla="+- 13012 0 0"/>
              <a:gd name="G1" fmla="+- 17912 0 0"/>
              <a:gd name="G2" fmla="+- 0 0 0"/>
              <a:gd name="G3" fmla="*/ 13012 1 2"/>
              <a:gd name="G4" fmla="+- G3 10800 0"/>
              <a:gd name="G5" fmla="+- 21600 13012 17912"/>
              <a:gd name="G6" fmla="+- 17912 0 0"/>
              <a:gd name="G7" fmla="*/ G6 1 2"/>
              <a:gd name="G8" fmla="*/ 17912 2 1"/>
              <a:gd name="G9" fmla="+- G8 0 21600"/>
              <a:gd name="G10" fmla="+- G5 0 G4"/>
              <a:gd name="G11" fmla="+- 13012 0 G4"/>
              <a:gd name="G12" fmla="*/ G2 G10 G11"/>
              <a:gd name="T0" fmla="*/ 17306 w 21600"/>
              <a:gd name="T1" fmla="*/ 0 h 21600"/>
              <a:gd name="T2" fmla="*/ 13012 w 21600"/>
              <a:gd name="T3" fmla="*/ 0 h 21600"/>
              <a:gd name="T4" fmla="*/ 0 w 21600"/>
              <a:gd name="T5" fmla="*/ 13012 h 21600"/>
              <a:gd name="T6" fmla="*/ 0 w 21600"/>
              <a:gd name="T7" fmla="*/ 17306 h 21600"/>
              <a:gd name="T8" fmla="*/ 0 w 21600"/>
              <a:gd name="T9" fmla="*/ 21600 h 21600"/>
              <a:gd name="T10" fmla="*/ 8956 w 21600"/>
              <a:gd name="T11" fmla="*/ 17912 h 21600"/>
              <a:gd name="T12" fmla="*/ 17912 w 21600"/>
              <a:gd name="T13" fmla="*/ 8956 h 21600"/>
              <a:gd name="T14" fmla="*/ 21600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8" name="Oval 4"/>
          <p:cNvSpPr>
            <a:spLocks noChangeArrowheads="1"/>
          </p:cNvSpPr>
          <p:nvPr/>
        </p:nvSpPr>
        <p:spPr bwMode="auto">
          <a:xfrm>
            <a:off x="2987675" y="3284538"/>
            <a:ext cx="2736850" cy="216058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9" name="Oval 5"/>
          <p:cNvSpPr>
            <a:spLocks noChangeArrowheads="1"/>
          </p:cNvSpPr>
          <p:nvPr/>
        </p:nvSpPr>
        <p:spPr bwMode="auto">
          <a:xfrm>
            <a:off x="3492500" y="2060575"/>
            <a:ext cx="1727200" cy="13684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0" name="Picture 6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5516563"/>
            <a:ext cx="1041400" cy="1196975"/>
          </a:xfrm>
          <a:prstGeom prst="rect">
            <a:avLst/>
          </a:prstGeom>
          <a:noFill/>
        </p:spPr>
      </p:pic>
      <p:pic>
        <p:nvPicPr>
          <p:cNvPr id="62471" name="Picture 7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3933825"/>
            <a:ext cx="793750" cy="912813"/>
          </a:xfrm>
          <a:prstGeom prst="rect">
            <a:avLst/>
          </a:prstGeom>
          <a:noFill/>
        </p:spPr>
      </p:pic>
      <p:pic>
        <p:nvPicPr>
          <p:cNvPr id="62472" name="Picture 8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700213"/>
            <a:ext cx="1065212" cy="1223962"/>
          </a:xfrm>
          <a:prstGeom prst="rect">
            <a:avLst/>
          </a:prstGeom>
          <a:noFill/>
        </p:spPr>
      </p:pic>
      <p:pic>
        <p:nvPicPr>
          <p:cNvPr id="62473" name="Picture 9" descr="sn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88913"/>
            <a:ext cx="755650" cy="868362"/>
          </a:xfrm>
          <a:prstGeom prst="rect">
            <a:avLst/>
          </a:prstGeom>
          <a:noFill/>
        </p:spPr>
      </p:pic>
      <p:pic>
        <p:nvPicPr>
          <p:cNvPr id="62474" name="Picture 10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979613" y="188913"/>
            <a:ext cx="1103312" cy="1268412"/>
          </a:xfrm>
          <a:prstGeom prst="rect">
            <a:avLst/>
          </a:prstGeom>
          <a:noFill/>
        </p:spPr>
      </p:pic>
      <p:pic>
        <p:nvPicPr>
          <p:cNvPr id="62475" name="Picture 11" descr="sn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40200" y="188913"/>
            <a:ext cx="814388" cy="936625"/>
          </a:xfrm>
          <a:prstGeom prst="rect">
            <a:avLst/>
          </a:prstGeom>
          <a:noFill/>
        </p:spPr>
      </p:pic>
      <p:pic>
        <p:nvPicPr>
          <p:cNvPr id="62476" name="Picture 12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940425" y="188913"/>
            <a:ext cx="1103313" cy="1268412"/>
          </a:xfrm>
          <a:prstGeom prst="rect">
            <a:avLst/>
          </a:prstGeom>
          <a:noFill/>
        </p:spPr>
      </p:pic>
      <p:pic>
        <p:nvPicPr>
          <p:cNvPr id="62477" name="Picture 13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243888" y="188913"/>
            <a:ext cx="728662" cy="836612"/>
          </a:xfrm>
          <a:prstGeom prst="rect">
            <a:avLst/>
          </a:prstGeom>
          <a:noFill/>
        </p:spPr>
      </p:pic>
      <p:pic>
        <p:nvPicPr>
          <p:cNvPr id="62478" name="Picture 14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1773238"/>
            <a:ext cx="1065212" cy="1223962"/>
          </a:xfrm>
          <a:prstGeom prst="rect">
            <a:avLst/>
          </a:prstGeom>
          <a:noFill/>
        </p:spPr>
      </p:pic>
      <p:pic>
        <p:nvPicPr>
          <p:cNvPr id="62479" name="Picture 15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172450" y="3933825"/>
            <a:ext cx="793750" cy="912813"/>
          </a:xfrm>
          <a:prstGeom prst="rect">
            <a:avLst/>
          </a:prstGeom>
          <a:noFill/>
        </p:spPr>
      </p:pic>
      <p:pic>
        <p:nvPicPr>
          <p:cNvPr id="62480" name="Picture 16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5445125"/>
            <a:ext cx="1068387" cy="1228725"/>
          </a:xfrm>
          <a:prstGeom prst="rect">
            <a:avLst/>
          </a:prstGeom>
          <a:noFill/>
        </p:spPr>
      </p:pic>
      <p:pic>
        <p:nvPicPr>
          <p:cNvPr id="62481" name="Picture 17" descr="sne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227763" y="5734050"/>
            <a:ext cx="790575" cy="908050"/>
          </a:xfrm>
          <a:prstGeom prst="rect">
            <a:avLst/>
          </a:prstGeom>
          <a:noFill/>
        </p:spPr>
      </p:pic>
      <p:pic>
        <p:nvPicPr>
          <p:cNvPr id="62482" name="Picture 18" descr="sn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211638" y="5445125"/>
            <a:ext cx="1068387" cy="1228725"/>
          </a:xfrm>
          <a:prstGeom prst="rect">
            <a:avLst/>
          </a:prstGeom>
          <a:noFill/>
        </p:spPr>
      </p:pic>
      <p:pic>
        <p:nvPicPr>
          <p:cNvPr id="62483" name="Picture 19" descr="sn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195513" y="5734050"/>
            <a:ext cx="854075" cy="981075"/>
          </a:xfrm>
          <a:prstGeom prst="rect">
            <a:avLst/>
          </a:prstGeom>
          <a:noFill/>
        </p:spPr>
      </p:pic>
      <p:pic>
        <p:nvPicPr>
          <p:cNvPr id="62484" name="Picture 20" descr="varezki2_resize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933"/>
          <a:stretch>
            <a:fillRect/>
          </a:stretch>
        </p:blipFill>
        <p:spPr bwMode="auto">
          <a:xfrm rot="56459583">
            <a:off x="1349375" y="3451225"/>
            <a:ext cx="993775" cy="1508125"/>
          </a:xfrm>
          <a:prstGeom prst="rect">
            <a:avLst/>
          </a:prstGeom>
          <a:noFill/>
        </p:spPr>
      </p:pic>
      <p:pic>
        <p:nvPicPr>
          <p:cNvPr id="62485" name="Picture 21" descr="varezki2_resize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599"/>
          <a:stretch>
            <a:fillRect/>
          </a:stretch>
        </p:blipFill>
        <p:spPr bwMode="auto">
          <a:xfrm rot="1798119">
            <a:off x="6149975" y="2566988"/>
            <a:ext cx="1044575" cy="1511300"/>
          </a:xfrm>
          <a:prstGeom prst="rect">
            <a:avLst/>
          </a:prstGeom>
          <a:noFill/>
        </p:spPr>
      </p:pic>
      <p:sp>
        <p:nvSpPr>
          <p:cNvPr id="62486" name="Oval 22"/>
          <p:cNvSpPr>
            <a:spLocks noChangeArrowheads="1"/>
          </p:cNvSpPr>
          <p:nvPr/>
        </p:nvSpPr>
        <p:spPr bwMode="auto">
          <a:xfrm rot="830955">
            <a:off x="2913063" y="5183188"/>
            <a:ext cx="1150937" cy="50323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87" name="Oval 23"/>
          <p:cNvSpPr>
            <a:spLocks noChangeArrowheads="1"/>
          </p:cNvSpPr>
          <p:nvPr/>
        </p:nvSpPr>
        <p:spPr bwMode="auto">
          <a:xfrm rot="-665123">
            <a:off x="4795838" y="5176838"/>
            <a:ext cx="1146175" cy="5048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88" name="Oval 24"/>
          <p:cNvSpPr>
            <a:spLocks noChangeArrowheads="1"/>
          </p:cNvSpPr>
          <p:nvPr/>
        </p:nvSpPr>
        <p:spPr bwMode="auto">
          <a:xfrm>
            <a:off x="3995738" y="2420938"/>
            <a:ext cx="287337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89" name="Oval 25"/>
          <p:cNvSpPr>
            <a:spLocks noChangeArrowheads="1"/>
          </p:cNvSpPr>
          <p:nvPr/>
        </p:nvSpPr>
        <p:spPr bwMode="auto">
          <a:xfrm>
            <a:off x="4572000" y="2349500"/>
            <a:ext cx="287338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90" name="AutoShape 26"/>
          <p:cNvSpPr>
            <a:spLocks noChangeArrowheads="1"/>
          </p:cNvSpPr>
          <p:nvPr/>
        </p:nvSpPr>
        <p:spPr bwMode="auto">
          <a:xfrm rot="15840560">
            <a:off x="4432301" y="2776537"/>
            <a:ext cx="209550" cy="504825"/>
          </a:xfrm>
          <a:prstGeom prst="moon">
            <a:avLst>
              <a:gd name="adj" fmla="val 3881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91" name="Picture 27" descr="1198423906_0lik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t="27179" r="54167" b="36531"/>
          <a:stretch>
            <a:fillRect/>
          </a:stretch>
        </p:blipFill>
        <p:spPr bwMode="auto">
          <a:xfrm rot="-745644">
            <a:off x="2840038" y="812800"/>
            <a:ext cx="2519362" cy="1741488"/>
          </a:xfrm>
          <a:prstGeom prst="rect">
            <a:avLst/>
          </a:prstGeom>
          <a:noFill/>
        </p:spPr>
      </p:pic>
      <p:pic>
        <p:nvPicPr>
          <p:cNvPr id="62492" name="Picture 28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87450" y="765175"/>
            <a:ext cx="728663" cy="836613"/>
          </a:xfrm>
          <a:prstGeom prst="rect">
            <a:avLst/>
          </a:prstGeom>
          <a:noFill/>
        </p:spPr>
      </p:pic>
      <p:pic>
        <p:nvPicPr>
          <p:cNvPr id="62493" name="Picture 29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300788" y="1196975"/>
            <a:ext cx="728662" cy="836613"/>
          </a:xfrm>
          <a:prstGeom prst="rect">
            <a:avLst/>
          </a:prstGeom>
          <a:noFill/>
        </p:spPr>
      </p:pic>
      <p:pic>
        <p:nvPicPr>
          <p:cNvPr id="62494" name="Picture 30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835150" y="1989138"/>
            <a:ext cx="728663" cy="836612"/>
          </a:xfrm>
          <a:prstGeom prst="rect">
            <a:avLst/>
          </a:prstGeom>
          <a:noFill/>
        </p:spPr>
      </p:pic>
      <p:pic>
        <p:nvPicPr>
          <p:cNvPr id="62495" name="Picture 31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356100" y="260350"/>
            <a:ext cx="728663" cy="836613"/>
          </a:xfrm>
          <a:prstGeom prst="rect">
            <a:avLst/>
          </a:prstGeom>
          <a:noFill/>
        </p:spPr>
      </p:pic>
      <p:pic>
        <p:nvPicPr>
          <p:cNvPr id="62496" name="Picture 32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68313" y="3860800"/>
            <a:ext cx="728662" cy="836613"/>
          </a:xfrm>
          <a:prstGeom prst="rect">
            <a:avLst/>
          </a:prstGeom>
          <a:noFill/>
        </p:spPr>
      </p:pic>
      <p:pic>
        <p:nvPicPr>
          <p:cNvPr id="62497" name="Picture 33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12088" y="1989138"/>
            <a:ext cx="728662" cy="836612"/>
          </a:xfrm>
          <a:prstGeom prst="rect">
            <a:avLst/>
          </a:prstGeom>
          <a:noFill/>
        </p:spPr>
      </p:pic>
      <p:pic>
        <p:nvPicPr>
          <p:cNvPr id="62498" name="Picture 34" descr="sne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948488" y="3789363"/>
            <a:ext cx="728662" cy="836612"/>
          </a:xfrm>
          <a:prstGeom prst="rect">
            <a:avLst/>
          </a:prstGeom>
          <a:noFill/>
        </p:spPr>
      </p:pic>
      <p:sp>
        <p:nvSpPr>
          <p:cNvPr id="62499" name="AutoShape 35"/>
          <p:cNvSpPr>
            <a:spLocks noChangeArrowheads="1"/>
          </p:cNvSpPr>
          <p:nvPr/>
        </p:nvSpPr>
        <p:spPr bwMode="auto">
          <a:xfrm rot="4163096">
            <a:off x="4739481" y="2097882"/>
            <a:ext cx="288925" cy="1081088"/>
          </a:xfrm>
          <a:prstGeom prst="triangle">
            <a:avLst>
              <a:gd name="adj" fmla="val 100000"/>
            </a:avLst>
          </a:prstGeom>
          <a:gradFill rotWithShape="1">
            <a:gsLst>
              <a:gs pos="0">
                <a:srgbClr val="FF6600"/>
              </a:gs>
              <a:gs pos="100000">
                <a:srgbClr val="FF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500" name="Picture 3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порт.wav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25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6" presetID="10" presetClass="entr" presetSubtype="0" repeatCount="4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3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3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5" dur="2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7" presetID="1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1042 C 0.10816 -0.01042 0.19687 0.10231 0.19687 0.2412 C 0.19687 0.38009 0.10816 0.49352 -0.00035 0.49352 C -0.10868 0.49352 -0.19688 0.38009 -0.19688 0.2412 C -0.19688 0.10231 -0.10868 -0.01042 -0.00035 -0.01042 Z " pathEditMode="relative" rAng="0" ptsTypes="fffff">
                                      <p:cBhvr>
                                        <p:cTn id="138" dur="3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3000"/>
                            </p:stCondLst>
                            <p:childTnLst>
                              <p:par>
                                <p:cTn id="1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62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62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45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8000"/>
                            </p:stCondLst>
                            <p:childTnLst>
                              <p:par>
                                <p:cTn id="1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0000"/>
                            </p:stCondLst>
                            <p:childTnLst>
                              <p:par>
                                <p:cTn id="1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62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62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41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1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42000"/>
                            </p:stCondLst>
                            <p:childTnLst>
                              <p:par>
                                <p:cTn id="18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3000"/>
                            </p:stCondLst>
                            <p:childTnLst>
                              <p:par>
                                <p:cTn id="18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62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62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40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0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1" dur="10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2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0" fill="hold"/>
                                        <p:tgtEl>
                                          <p:spTgt spid="62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0" fill="hold"/>
                                        <p:tgtEl>
                                          <p:spTgt spid="62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1" dur="2000" fill="hold"/>
                                        <p:tgtEl>
                                          <p:spTgt spid="624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6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0" fill="hold"/>
                                        <p:tgtEl>
                                          <p:spTgt spid="62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0" fill="hold"/>
                                        <p:tgtEl>
                                          <p:spTgt spid="62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6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0" fill="hold"/>
                                        <p:tgtEl>
                                          <p:spTgt spid="62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0" fill="hold"/>
                                        <p:tgtEl>
                                          <p:spTgt spid="62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62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0" fill="hold"/>
                                        <p:tgtEl>
                                          <p:spTgt spid="62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0" fill="hold"/>
                                        <p:tgtEl>
                                          <p:spTgt spid="62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0" fill="hold"/>
                                        <p:tgtEl>
                                          <p:spTgt spid="62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0" fill="hold"/>
                                        <p:tgtEl>
                                          <p:spTgt spid="62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62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0" fill="hold"/>
                                        <p:tgtEl>
                                          <p:spTgt spid="62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0" fill="hold"/>
                                        <p:tgtEl>
                                          <p:spTgt spid="62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62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0" fill="hold"/>
                                        <p:tgtEl>
                                          <p:spTgt spid="62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0" fill="hold"/>
                                        <p:tgtEl>
                                          <p:spTgt spid="62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9236 C 0.03455 -0.12477 0.10677 -0.08125 0.13125 0.00486 C 0.15556 0.09074 0.12292 0.18703 0.05833 0.21967 C -0.00608 0.25208 -0.0783 0.20856 -0.10278 0.12245 C -0.12708 0.03657 -0.09444 -0.05973 -0.02986 -0.09236 Z " pathEditMode="relative" rAng="-1238949" ptsTypes="fffff">
                                      <p:cBhvr>
                                        <p:cTn id="256" dur="2000" fill="hold"/>
                                        <p:tgtEl>
                                          <p:spTgt spid="62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7000"/>
                            </p:stCondLst>
                            <p:childTnLst>
                              <p:par>
                                <p:cTn id="25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C 0.05347 -0.05833 0.13229 -0.04769 0.17569 0.02338 C 0.21927 0.09468 0.21146 0.19977 0.15798 0.25787 C 0.10503 0.31597 0.02604 0.30532 -0.01771 0.23426 C -0.06129 0.16319 -0.05313 0.0581 2.5E-6 7.40741E-7 Z " pathEditMode="relative" rAng="-2351964" ptsTypes="fffff">
                                      <p:cBhvr>
                                        <p:cTn id="259" dur="2000" fill="hold"/>
                                        <p:tgtEl>
                                          <p:spTgt spid="62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1000"/>
                            </p:stCondLst>
                            <p:childTnLst>
                              <p:par>
                                <p:cTn id="2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1.38889E-6 0.64051 " pathEditMode="relative" rAng="0" ptsTypes="AA">
                                      <p:cBhvr>
                                        <p:cTn id="262" dur="1000" fill="hold"/>
                                        <p:tgtEl>
                                          <p:spTgt spid="62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62000"/>
                            </p:stCondLst>
                            <p:childTnLst>
                              <p:par>
                                <p:cTn id="26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5469 0.60047 " pathEditMode="relative" rAng="0" ptsTypes="AA">
                                      <p:cBhvr>
                                        <p:cTn id="265" dur="1000" fill="hold"/>
                                        <p:tgtEl>
                                          <p:spTgt spid="624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63000"/>
                            </p:stCondLst>
                            <p:childTnLst>
                              <p:par>
                                <p:cTn id="2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03976 0.77917 " pathEditMode="relative" rAng="0" ptsTypes="AA">
                                      <p:cBhvr>
                                        <p:cTn id="268" dur="1000" fill="hold"/>
                                        <p:tgtEl>
                                          <p:spTgt spid="62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3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64000"/>
                            </p:stCondLst>
                            <p:childTnLst>
                              <p:par>
                                <p:cTn id="2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0034 0.19097 " pathEditMode="relative" rAng="0" ptsTypes="AA">
                                      <p:cBhvr>
                                        <p:cTn id="271" dur="1000" fill="hold"/>
                                        <p:tgtEl>
                                          <p:spTgt spid="62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65000"/>
                            </p:stCondLst>
                            <p:childTnLst>
                              <p:par>
                                <p:cTn id="2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11788 0.55856 " pathEditMode="relative" rAng="0" ptsTypes="AA">
                                      <p:cBhvr>
                                        <p:cTn id="274" dur="1000" fill="hold"/>
                                        <p:tgtEl>
                                          <p:spTgt spid="62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66000"/>
                            </p:stCondLst>
                            <p:childTnLst>
                              <p:par>
                                <p:cTn id="27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-0.31528 0.55856 " pathEditMode="relative" rAng="0" ptsTypes="AA">
                                      <p:cBhvr>
                                        <p:cTn id="277" dur="1000" fill="hold"/>
                                        <p:tgtEl>
                                          <p:spTgt spid="62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67000"/>
                            </p:stCondLst>
                            <p:childTnLst>
                              <p:par>
                                <p:cTn id="27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2.59259E-6 L 0.0783 0.22269 " pathEditMode="relative" rAng="0" ptsTypes="AA">
                                      <p:cBhvr>
                                        <p:cTn id="280" dur="1000" fill="hold"/>
                                        <p:tgtEl>
                                          <p:spTgt spid="62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500"/>
                </p:tgtEl>
              </p:cMediaNode>
            </p:audio>
          </p:childTnLst>
        </p:cTn>
      </p:par>
    </p:tnLst>
    <p:bldLst>
      <p:bldP spid="62466" grpId="0" animBg="1"/>
      <p:bldP spid="62467" grpId="0" animBg="1"/>
      <p:bldP spid="62468" grpId="0" animBg="1"/>
      <p:bldP spid="62468" grpId="1" animBg="1"/>
      <p:bldP spid="62468" grpId="2" animBg="1"/>
      <p:bldP spid="62469" grpId="0" animBg="1"/>
      <p:bldP spid="62469" grpId="1" animBg="1"/>
      <p:bldP spid="62469" grpId="2" animBg="1"/>
      <p:bldP spid="62486" grpId="0" animBg="1"/>
      <p:bldP spid="62487" grpId="0" animBg="1"/>
      <p:bldP spid="62488" grpId="0" animBg="1"/>
      <p:bldP spid="62489" grpId="0" animBg="1"/>
      <p:bldP spid="62490" grpId="0" animBg="1"/>
      <p:bldP spid="62490" grpId="1" animBg="1"/>
      <p:bldP spid="624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057" y="0"/>
            <a:ext cx="92120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8229600" cy="1828800"/>
          </a:xfrm>
        </p:spPr>
        <p:txBody>
          <a:bodyPr/>
          <a:lstStyle/>
          <a:p>
            <a:r>
              <a:rPr lang="ru-RU" dirty="0" smtClean="0"/>
              <a:t>Применение новых знаний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3357562"/>
            <a:ext cx="79624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http://learningapps.org/display?v=ect5kk63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/>
              <a:t>Итог урока</a:t>
            </a:r>
          </a:p>
        </p:txBody>
      </p:sp>
      <p:pic>
        <p:nvPicPr>
          <p:cNvPr id="13315" name="Picture 2" descr="http://festival.1september.ru/articles/556084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153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057" y="0"/>
            <a:ext cx="92120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8229600" cy="1143008"/>
          </a:xfrm>
        </p:spPr>
        <p:txBody>
          <a:bodyPr/>
          <a:lstStyle/>
          <a:p>
            <a:r>
              <a:rPr lang="ru-RU" dirty="0" smtClean="0"/>
              <a:t>Дом. задание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2143116"/>
            <a:ext cx="814393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1 уровень </a:t>
            </a:r>
            <a:r>
              <a:rPr lang="ru-RU" sz="3200" dirty="0" smtClean="0"/>
              <a:t>– </a:t>
            </a:r>
            <a:r>
              <a:rPr lang="ru-RU" sz="3200" dirty="0" smtClean="0"/>
              <a:t>упр.159. </a:t>
            </a:r>
            <a:r>
              <a:rPr lang="ru-RU" sz="3200" dirty="0" smtClean="0"/>
              <a:t>Списать существительные, указать склонение.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2 уровень </a:t>
            </a:r>
            <a:r>
              <a:rPr lang="ru-RU" sz="3200" dirty="0" smtClean="0"/>
              <a:t>-   Написать пять существительных 1-го склонения, пять – 2-го склонения, пять -3 склонения.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3 уровень </a:t>
            </a:r>
            <a:r>
              <a:rPr lang="ru-RU" sz="3200" dirty="0" smtClean="0"/>
              <a:t>– написать 5-6 предложений о природе. Определить склонение существительных.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98</TotalTime>
  <Words>128</Words>
  <Application>Microsoft Office PowerPoint</Application>
  <PresentationFormat>Экран (4:3)</PresentationFormat>
  <Paragraphs>29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10 декабря. Классная работа.</vt:lpstr>
      <vt:lpstr>Слайд 2</vt:lpstr>
      <vt:lpstr>Слайд 3</vt:lpstr>
      <vt:lpstr>Алгоритм определения склонения  1. Определить род 2. Выделить окончание</vt:lpstr>
      <vt:lpstr>Слайд 5</vt:lpstr>
      <vt:lpstr>Применение новых знаний</vt:lpstr>
      <vt:lpstr>Итог урока</vt:lpstr>
      <vt:lpstr>Дом.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декабря. Классная работа.</dc:title>
  <dc:creator>Ирина</dc:creator>
  <cp:lastModifiedBy>Админ</cp:lastModifiedBy>
  <cp:revision>14</cp:revision>
  <dcterms:created xsi:type="dcterms:W3CDTF">2014-12-09T10:03:06Z</dcterms:created>
  <dcterms:modified xsi:type="dcterms:W3CDTF">2014-12-09T11:51:45Z</dcterms:modified>
</cp:coreProperties>
</file>