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5" r:id="rId20"/>
    <p:sldId id="274" r:id="rId21"/>
    <p:sldId id="276" r:id="rId22"/>
    <p:sldId id="278" r:id="rId23"/>
    <p:sldId id="279" r:id="rId24"/>
    <p:sldId id="280" r:id="rId25"/>
    <p:sldId id="281" r:id="rId26"/>
    <p:sldId id="283" r:id="rId27"/>
    <p:sldId id="277" r:id="rId28"/>
    <p:sldId id="284" r:id="rId29"/>
    <p:sldId id="285" r:id="rId30"/>
    <p:sldId id="286" r:id="rId31"/>
    <p:sldId id="288" r:id="rId32"/>
    <p:sldId id="289" r:id="rId33"/>
    <p:sldId id="287" r:id="rId34"/>
    <p:sldId id="290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11/13/2022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59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4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3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751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7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11/13/2022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8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11/13/2022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22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11/13/2022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8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11/13/2022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4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728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2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19" r:id="rId5"/>
    <p:sldLayoutId id="2147483825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1" kern="1200" cap="none" spc="-7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kartaslov.ru/%D0%B7%D0%BD%D0%B0%D1%87%D0%B5%D0%BD%D0%B8%D0%B5-%D1%81%D0%BB%D0%BE%D0%B2%D0%B0/%D0%BD%D0%B0%D1%81%D1%8B%D1%89%D0%B5%D0%BD%D0%BD%D1%8B%D0%B9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kartaslov.ru/%D0%B7%D0%BD%D0%B0%D1%87%D0%B5%D0%BD%D0%B8%D0%B5-%D1%81%D0%BB%D0%BE%D0%B2%D0%B0/%D0%BA%D1%80%D0%BE%D0%B2%D1%8C" TargetMode="External"/><Relationship Id="rId5" Type="http://schemas.openxmlformats.org/officeDocument/2006/relationships/hyperlink" Target="https://kartaslov.ru/%D0%B7%D0%BD%D0%B0%D1%87%D0%B5%D0%BD%D0%B8%D0%B5-%D1%81%D0%BB%D0%BE%D0%B2%D0%B0/%D1%86%D0%B2%D0%B5%D1%82" TargetMode="External"/><Relationship Id="rId4" Type="http://schemas.openxmlformats.org/officeDocument/2006/relationships/hyperlink" Target="https://kartaslov.ru/%D0%B7%D0%BD%D0%B0%D1%87%D0%B5%D0%BD%D0%B8%D0%B5-%D1%81%D0%BB%D0%BE%D0%B2%D0%B0/%D0%BA%D1%80%D0%B0%D1%81%D0%BD%D1%8B%D0%B9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ic.academic.ru/dic.nsf/ruwiki/71224" TargetMode="External"/><Relationship Id="rId2" Type="http://schemas.openxmlformats.org/officeDocument/2006/relationships/hyperlink" Target="https://dic.academic.ru/dic.nsf/ruwiki/6161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kartaslov.ru/%D0%B7%D0%BD%D0%B0%D1%87%D0%B5%D0%BD%D0%B8%D0%B5-%D1%81%D0%BB%D0%BE%D0%B2%D0%B0/%D0%BF%D0%BB%D0%B0%D1%81%D1%82%D0%BC%D0%B0%D1%81%D1%81%D0%B0" TargetMode="External"/><Relationship Id="rId13" Type="http://schemas.openxmlformats.org/officeDocument/2006/relationships/hyperlink" Target="https://kartaslov.ru/%D0%B7%D0%BD%D0%B0%D1%87%D0%B5%D0%BD%D0%B8%D0%B5-%D1%81%D0%BB%D0%BE%D0%B2%D0%B0/%D0%BD%D0%B0" TargetMode="External"/><Relationship Id="rId18" Type="http://schemas.openxmlformats.org/officeDocument/2006/relationships/hyperlink" Target="https://kartaslov.ru/%D0%B7%D0%BD%D0%B0%D1%87%D0%B5%D0%BD%D0%B8%D0%B5-%D1%81%D0%BB%D0%BE%D0%B2%D0%B0/%D0%BE%D1%82" TargetMode="External"/><Relationship Id="rId26" Type="http://schemas.openxmlformats.org/officeDocument/2006/relationships/hyperlink" Target="https://kartaslov.ru/%D0%B7%D0%BD%D0%B0%D1%87%D0%B5%D0%BD%D0%B8%D0%B5-%D1%81%D0%BB%D0%BE%D0%B2%D0%B0/%D0%BB%D0%B8%D0%B1%D0%BE" TargetMode="External"/><Relationship Id="rId3" Type="http://schemas.openxmlformats.org/officeDocument/2006/relationships/hyperlink" Target="https://kartaslov.ru/%D0%B7%D0%BD%D0%B0%D1%87%D0%B5%D0%BD%D0%B8%D0%B5-%D1%81%D0%BB%D0%BE%D0%B2%D0%B0/%D1%81%D0%B2%D0%B5%D1%82%D0%B8%D0%BB%D1%8C%D0%BD%D0%B8%D0%BA" TargetMode="External"/><Relationship Id="rId21" Type="http://schemas.openxmlformats.org/officeDocument/2006/relationships/hyperlink" Target="https://kartaslov.ru/%D0%B7%D0%BD%D0%B0%D1%87%D0%B5%D0%BD%D0%B8%D0%B5-%D1%81%D0%BB%D0%BE%D0%B2%D0%B0/%D0%B8" TargetMode="External"/><Relationship Id="rId7" Type="http://schemas.openxmlformats.org/officeDocument/2006/relationships/hyperlink" Target="https://kartaslov.ru/%D0%B7%D0%BD%D0%B0%D1%87%D0%B5%D0%BD%D0%B8%D0%B5-%D1%81%D0%BB%D0%BE%D0%B2%D0%B0/%D1%81%D1%82%D0%B5%D0%BA%D0%BB%D0%BE" TargetMode="External"/><Relationship Id="rId12" Type="http://schemas.openxmlformats.org/officeDocument/2006/relationships/hyperlink" Target="https://kartaslov.ru/%D0%B7%D0%BD%D0%B0%D1%87%D0%B5%D0%BD%D0%B8%D0%B5-%D1%81%D0%BB%D0%BE%D0%B2%D0%B0/%D0%BD%D0%B0%D0%B4%D0%B5%D0%B2%D0%B0%D0%B5%D0%BC%D1%8B%D0%B9" TargetMode="External"/><Relationship Id="rId17" Type="http://schemas.openxmlformats.org/officeDocument/2006/relationships/hyperlink" Target="https://kartaslov.ru/%D0%B7%D0%BD%D0%B0%D1%87%D0%B5%D0%BD%D0%B8%D0%B5-%D1%81%D0%BB%D0%BE%D0%B2%D0%B0/%D0%B3%D0%BB%D0%B0%D0%B7" TargetMode="External"/><Relationship Id="rId25" Type="http://schemas.openxmlformats.org/officeDocument/2006/relationships/hyperlink" Target="https://kartaslov.ru/%D0%B7%D0%BD%D0%B0%D1%87%D0%B5%D0%BD%D0%B8%D0%B5-%D1%81%D0%BB%D0%BE%D0%B2%D0%B0/%D0%BF%D1%83%D1%87%D0%BE%D0%BA" TargetMode="External"/><Relationship Id="rId2" Type="http://schemas.openxmlformats.org/officeDocument/2006/relationships/hyperlink" Target="https://kartaslov.ru/%D0%B7%D0%BD%D0%B0%D1%87%D0%B5%D0%BD%D0%B8%D0%B5-%D1%81%D0%BB%D0%BE%D0%B2%D0%B0/%D1%87%D0%B0%D1%81%D1%82%D1%8C" TargetMode="External"/><Relationship Id="rId16" Type="http://schemas.openxmlformats.org/officeDocument/2006/relationships/hyperlink" Target="https://kartaslov.ru/%D0%B7%D0%BD%D0%B0%D1%87%D0%B5%D0%BD%D0%B8%D0%B5-%D1%81%D0%BB%D0%BE%D0%B2%D0%B0/%D0%B7%D0%B0%D1%89%D0%B8%D1%82%D0%B0" TargetMode="External"/><Relationship Id="rId20" Type="http://schemas.openxmlformats.org/officeDocument/2006/relationships/hyperlink" Target="https://kartaslov.ru/%D0%B7%D0%BD%D0%B0%D1%87%D0%B5%D0%BD%D0%B8%D0%B5-%D1%81%D0%BB%D0%BE%D0%B2%D0%B0/%D1%81%D0%B2%D0%B5%D1%82" TargetMode="External"/><Relationship Id="rId29" Type="http://schemas.openxmlformats.org/officeDocument/2006/relationships/hyperlink" Target="https://kartaslov.ru/%D0%B7%D0%BD%D0%B0%D1%87%D0%B5%D0%BD%D0%B8%D0%B5-%D1%81%D0%BB%D0%BE%D0%B2%D0%B0/%D1%86%D0%B5%D0%BB%D1%8C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kartaslov.ru/%D0%B7%D0%BD%D0%B0%D1%87%D0%B5%D0%BD%D0%B8%D0%B5-%D1%81%D0%BB%D0%BE%D0%B2%D0%B0/%D0%BC%D0%B5%D1%82%D0%B0%D0%BB%D0%BB" TargetMode="External"/><Relationship Id="rId11" Type="http://schemas.openxmlformats.org/officeDocument/2006/relationships/hyperlink" Target="https://kartaslov.ru/%D0%B7%D0%BD%D0%B0%D1%87%D0%B5%D0%BD%D0%B8%D0%B5-%D1%81%D0%BB%D0%BE%D0%B2%D0%B0/%D1%82%D0%BA%D0%B0%D0%BD%D1%8C" TargetMode="External"/><Relationship Id="rId24" Type="http://schemas.openxmlformats.org/officeDocument/2006/relationships/hyperlink" Target="https://kartaslov.ru/%D0%B7%D0%BD%D0%B0%D1%87%D0%B5%D0%BD%D0%B8%D0%B5-%D1%81%D0%BB%D0%BE%D0%B2%D0%B0/%D1%81%D0%B2%D0%B5%D1%82%D0%BE%D0%B2%D0%BE%D0%B9" TargetMode="External"/><Relationship Id="rId5" Type="http://schemas.openxmlformats.org/officeDocument/2006/relationships/hyperlink" Target="https://kartaslov.ru/%D0%B7%D0%BD%D0%B0%D1%87%D0%B5%D0%BD%D0%B8%D0%B5-%D1%81%D0%BB%D0%BE%D0%B2%D0%B0/%D0%B8%D0%B7" TargetMode="External"/><Relationship Id="rId15" Type="http://schemas.openxmlformats.org/officeDocument/2006/relationships/hyperlink" Target="https://kartaslov.ru/%D0%B7%D0%BD%D0%B0%D1%87%D0%B5%D0%BD%D0%B8%D0%B5-%D1%81%D0%BB%D0%BE%D0%B2%D0%B0/%D0%B4%D0%BB%D1%8F" TargetMode="External"/><Relationship Id="rId23" Type="http://schemas.openxmlformats.org/officeDocument/2006/relationships/hyperlink" Target="https://kartaslov.ru/%D0%B7%D0%BD%D0%B0%D1%87%D0%B5%D0%BD%D0%B8%D0%B5-%D1%81%D0%BB%D0%BE%D0%B2%D0%B0/%D0%BA%D0%BE%D0%BD%D1%86%D0%B5%D0%BD%D1%82%D1%80%D0%B0%D1%86%D0%B8%D1%8F" TargetMode="External"/><Relationship Id="rId28" Type="http://schemas.openxmlformats.org/officeDocument/2006/relationships/hyperlink" Target="https://kartaslov.ru/%D0%B7%D0%BD%D0%B0%D1%87%D0%B5%D0%BD%D0%B8%D0%B5-%D1%81%D0%BB%D0%BE%D0%B2%D0%B0/%D0%B4%D0%B5%D0%BA%D0%BE%D1%80%D0%B0%D1%82%D0%B8%D0%B2%D0%BD%D1%8B%D0%B9" TargetMode="External"/><Relationship Id="rId10" Type="http://schemas.openxmlformats.org/officeDocument/2006/relationships/hyperlink" Target="https://kartaslov.ru/%D0%B7%D0%BD%D0%B0%D1%87%D0%B5%D0%BD%D0%B8%D0%B5-%D1%81%D0%BB%D0%BE%D0%B2%D0%B0/%D0%B8%D0%BB%D0%B8" TargetMode="External"/><Relationship Id="rId19" Type="http://schemas.openxmlformats.org/officeDocument/2006/relationships/hyperlink" Target="https://kartaslov.ru/%D0%B7%D0%BD%D0%B0%D1%87%D0%B5%D0%BD%D0%B8%D0%B5-%D1%81%D0%BB%D0%BE%D0%B2%D0%B0/%D0%BF%D1%80%D1%8F%D0%BC%D0%BE%D0%B9" TargetMode="External"/><Relationship Id="rId31" Type="http://schemas.openxmlformats.org/officeDocument/2006/relationships/hyperlink" Target="https://kartaslov.ru/%D0%B7%D0%BD%D0%B0%D1%87%D0%B5%D0%BD%D0%B8%D0%B5-%D1%81%D0%BB%D0%BE%D0%B2%D0%B0/%D0%BB%D0%BE%D0%B1" TargetMode="External"/><Relationship Id="rId4" Type="http://schemas.openxmlformats.org/officeDocument/2006/relationships/hyperlink" Target="https://kartaslov.ru/%D0%B7%D0%BD%D0%B0%D1%87%D0%B5%D0%BD%D0%B8%D0%B5-%D1%81%D0%BB%D0%BE%D0%B2%D0%B0/%D0%BA%D0%BE%D0%BB%D0%BF%D0%B0%D0%BA" TargetMode="External"/><Relationship Id="rId9" Type="http://schemas.openxmlformats.org/officeDocument/2006/relationships/hyperlink" Target="https://kartaslov.ru/%D0%B7%D0%BD%D0%B0%D1%87%D0%B5%D0%BD%D0%B8%D0%B5-%D1%81%D0%BB%D0%BE%D0%B2%D0%B0/%D0%B1%D1%83%D0%BC%D0%B0%D0%B3%D0%B0" TargetMode="External"/><Relationship Id="rId14" Type="http://schemas.openxmlformats.org/officeDocument/2006/relationships/hyperlink" Target="https://kartaslov.ru/%D0%B7%D0%BD%D0%B0%D1%87%D0%B5%D0%BD%D0%B8%D0%B5-%D1%81%D0%BB%D0%BE%D0%B2%D0%B0/%D0%BB%D0%B0%D0%BC%D0%BF%D0%B0" TargetMode="External"/><Relationship Id="rId22" Type="http://schemas.openxmlformats.org/officeDocument/2006/relationships/hyperlink" Target="https://kartaslov.ru/%D0%B7%D0%BD%D0%B0%D1%87%D0%B5%D0%BD%D0%B8%D0%B5-%D1%81%D0%BB%D0%BE%D0%B2%D0%B0/%D0%B1%D0%BE%D0%BB%D1%8C%D1%88%D0%B8%D0%B9" TargetMode="External"/><Relationship Id="rId27" Type="http://schemas.openxmlformats.org/officeDocument/2006/relationships/hyperlink" Target="https://kartaslov.ru/%D0%B7%D0%BD%D0%B0%D1%87%D0%B5%D0%BD%D0%B8%D0%B5-%D1%81%D0%BB%D0%BE%D0%B2%D0%B0/%D1%81" TargetMode="External"/><Relationship Id="rId30" Type="http://schemas.openxmlformats.org/officeDocument/2006/relationships/hyperlink" Target="https://kartaslov.ru/%D0%B7%D0%BD%D0%B0%D1%87%D0%B5%D0%BD%D0%B8%D0%B5-%D1%81%D0%BB%D0%BE%D0%B2%D0%B0/%D0%BA%D0%BE%D0%B7%D1%8B%D1%80%D1%91%D0%BA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s://ru.wikipedia.org/wiki/%D0%A3%D0%BA%D1%81%D1%83%D1%81" TargetMode="External"/><Relationship Id="rId7" Type="http://schemas.openxmlformats.org/officeDocument/2006/relationships/hyperlink" Target="https://ru.wikipedia.org/wiki/%D0%A1%D0%B2%D1%91%D0%BA%D0%BB%D0%B0" TargetMode="External"/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1%D0%B0%D0%BB%D0%B0%D1%82_(%D0%B1%D0%BB%D1%8E%D0%B4%D0%BE)" TargetMode="External"/><Relationship Id="rId5" Type="http://schemas.openxmlformats.org/officeDocument/2006/relationships/hyperlink" Target="https://ru.wikipedia.org/wiki/%D0%A0%D1%83%D1%81%D1%81%D0%BA%D0%B0%D1%8F_%D0%BA%D1%83%D1%85%D0%BD%D1%8F" TargetMode="External"/><Relationship Id="rId4" Type="http://schemas.openxmlformats.org/officeDocument/2006/relationships/hyperlink" Target="https://ru.wikipedia.org/wiki/%D0%92%D0%B8%D0%BD%D0%B5%D0%B3%D1%80%D0%B5%D1%82#cite_note-1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dic.academic.ru/dic.nsf/ruwiki/9376" TargetMode="External"/><Relationship Id="rId3" Type="http://schemas.openxmlformats.org/officeDocument/2006/relationships/hyperlink" Target="https://dic.academic.ru/dic.nsf/ruwiki/6255" TargetMode="External"/><Relationship Id="rId7" Type="http://schemas.openxmlformats.org/officeDocument/2006/relationships/hyperlink" Target="https://dic.academic.ru/dic.nsf/ruwiki/7558" TargetMode="External"/><Relationship Id="rId2" Type="http://schemas.openxmlformats.org/officeDocument/2006/relationships/hyperlink" Target="https://dic.academic.ru/dic.nsf/ruwiki/965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ic.academic.ru/dic.nsf/ruwiki/683680" TargetMode="External"/><Relationship Id="rId5" Type="http://schemas.openxmlformats.org/officeDocument/2006/relationships/hyperlink" Target="https://dic.academic.ru/dic.nsf/ruwiki/6161" TargetMode="External"/><Relationship Id="rId4" Type="http://schemas.openxmlformats.org/officeDocument/2006/relationships/hyperlink" Target="https://dic.academic.ru/dic.nsf/ruwiki/6253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dic.academic.ru/dic.nsf/ushakov/766338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96%D1%83%D0%BA%D0%BE%D0%B2%20%D0%93%D0%B5%D0%BE%D1%80%D0%B3%D0%B8%D0%B9%20%D0%9A%D0%BE%D0%BD%D1%81%D1%82%D0%B0%D0%BD%D1%82%D0%B8%D0%BD%D0%BE%D0%B2%D0%B8%D1%87%20(1896-1974)&amp;source=related-duck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gallicismes.academic.ru/9950/%D0%B3%D0%B0%D0%BB%D0%B0%D0%BD%D1%82%D0%BD%D1%8B%D0%B9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kartaslov.ru/%D1%80%D1%83%D1%81%D1%81%D0%BA%D0%B0%D1%8F-%D0%BA%D0%BB%D0%B0%D1%81%D1%81%D0%B8%D0%BA%D0%B0/%D0%93%D0%BE%D0%BD%D1%87%D0%B0%D1%80%D0%BE%D0%B2_%D0%98_%D0%90/%D0%9E%D0%B1%D1%80%D1%8B%D0%B2/1" TargetMode="Externa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znachenie-slova.ru/%D0%B6%D0%B5%D0%BB%D0%B0%D0%BD%D0%BD%D0%B0%D1%8F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77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0" name="Rectangle 179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1" name="Rectangle 190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3" name="Picture 2">
            <a:extLst>
              <a:ext uri="{FF2B5EF4-FFF2-40B4-BE49-F238E27FC236}">
                <a16:creationId xmlns:a16="http://schemas.microsoft.com/office/drawing/2014/main" id="{7B0EBE00-AF23-4E06-3A32-05CCD53BC8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1238" y="-7290"/>
            <a:ext cx="12191979" cy="6857990"/>
          </a:xfrm>
          <a:prstGeom prst="rect">
            <a:avLst/>
          </a:prstGeom>
        </p:spPr>
      </p:pic>
      <p:sp>
        <p:nvSpPr>
          <p:cNvPr id="193" name="Rectangle 192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664520-7F1E-C94F-68AF-BC24CA3A8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5" y="2350017"/>
            <a:ext cx="4947857" cy="163090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3000"/>
              </a:lnSpc>
            </a:pPr>
            <a:r>
              <a:rPr lang="en-US" sz="6000" b="1" cap="all" spc="-100" dirty="0">
                <a:solidFill>
                  <a:schemeClr val="tx1"/>
                </a:solidFill>
              </a:rPr>
              <a:t>СЛОВАРНАЯ РАБОТА </a:t>
            </a:r>
            <a:br>
              <a:rPr lang="en-US" sz="6000" b="1" cap="all" spc="-100" dirty="0">
                <a:solidFill>
                  <a:schemeClr val="tx1"/>
                </a:solidFill>
              </a:rPr>
            </a:br>
            <a:r>
              <a:rPr lang="en-US" sz="6000" b="1" cap="all" spc="-100" dirty="0">
                <a:solidFill>
                  <a:schemeClr val="tx1"/>
                </a:solidFill>
              </a:rPr>
              <a:t>6 КЛАСС</a:t>
            </a:r>
          </a:p>
        </p:txBody>
      </p:sp>
    </p:spTree>
    <p:extLst>
      <p:ext uri="{BB962C8B-B14F-4D97-AF65-F5344CB8AC3E}">
        <p14:creationId xmlns:p14="http://schemas.microsoft.com/office/powerpoint/2010/main" val="3826245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39A21-D68D-C5CB-EF08-B75DB5CB6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6312388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АРТИЛЛЕ́РИЯ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собир.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Огнестрельные орудия различных конструкций и калибров.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Самоходная артиллерия.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Род войск с таким вооружением. 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3.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Наука об огнестрельных орудиях, их устройстве и боевом применении.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78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B596802-E174-1795-7701-0E92D246C8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465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8198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201" name="Rectangle 8200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8203" name="Rectangle 8202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8205" name="Rectangle 8204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207" name="Group 8206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8208" name="Straight Connector 8207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09" name="Straight Connector 8208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10" name="Straight Connector 8209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12" name="Rectangle 8211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214" name="Rectangle 8213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F07F6BCC-4634-2328-5041-DCC6211449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6" name="Rectangle 8215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ADBDED-E8AF-A1EC-317E-644E8E810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2" y="2091263"/>
            <a:ext cx="8652938" cy="24615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3000"/>
              </a:lnSpc>
            </a:pPr>
            <a:r>
              <a:rPr lang="en-US" sz="3200" b="1" i="0" cap="all" spc="-100" dirty="0"/>
              <a:t>АТТРАКЦИО́Н</a:t>
            </a:r>
            <a:br>
              <a:rPr lang="en-US" sz="3200" b="1" i="0" cap="all" spc="-100" dirty="0"/>
            </a:br>
            <a:r>
              <a:rPr lang="en-US" sz="3200" b="1" i="0" cap="all" spc="-100" dirty="0"/>
              <a:t>1. </a:t>
            </a:r>
            <a:r>
              <a:rPr lang="en-US" sz="3200" b="1" i="0" cap="all" spc="-100" dirty="0" err="1"/>
              <a:t>Эффектный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номер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цирковой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или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эстрадной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программы</a:t>
            </a:r>
            <a:r>
              <a:rPr lang="en-US" sz="3200" b="1" i="0" cap="all" spc="-100" dirty="0"/>
              <a:t>.</a:t>
            </a:r>
            <a:br>
              <a:rPr lang="en-US" sz="3200" b="1" i="0" cap="all" spc="-100" dirty="0"/>
            </a:br>
            <a:r>
              <a:rPr lang="en-US" sz="3200" b="1" i="0" cap="all" spc="-100" dirty="0"/>
              <a:t>2. </a:t>
            </a:r>
            <a:r>
              <a:rPr lang="en-US" sz="3200" b="1" i="1" cap="all" spc="-100" dirty="0" err="1"/>
              <a:t>обычно</a:t>
            </a:r>
            <a:r>
              <a:rPr lang="en-US" sz="3200" b="1" i="1" cap="all" spc="-100" dirty="0"/>
              <a:t> </a:t>
            </a:r>
            <a:r>
              <a:rPr lang="en-US" sz="3200" b="1" i="1" cap="all" spc="-100" dirty="0" err="1"/>
              <a:t>мн</a:t>
            </a:r>
            <a:r>
              <a:rPr lang="en-US" sz="3200" b="1" i="1" cap="all" spc="-100" dirty="0"/>
              <a:t>. ч.</a:t>
            </a:r>
            <a:r>
              <a:rPr lang="en-US" sz="3200" b="1" i="0" cap="all" spc="-100" dirty="0"/>
              <a:t> (</a:t>
            </a:r>
            <a:r>
              <a:rPr lang="en-US" sz="3200" b="1" i="1" cap="all" spc="-100" dirty="0" err="1"/>
              <a:t>аттракцио́ны</a:t>
            </a:r>
            <a:r>
              <a:rPr lang="en-US" sz="3200" b="1" i="0" cap="all" spc="-100" dirty="0"/>
              <a:t>, -</a:t>
            </a:r>
            <a:r>
              <a:rPr lang="en-US" sz="3200" b="1" i="1" cap="all" spc="-100" dirty="0" err="1"/>
              <a:t>ов</a:t>
            </a:r>
            <a:r>
              <a:rPr lang="en-US" sz="3200" b="1" i="0" cap="all" spc="-100" dirty="0"/>
              <a:t>). </a:t>
            </a:r>
            <a:r>
              <a:rPr lang="en-US" sz="3200" b="1" i="0" cap="all" spc="-100" dirty="0" err="1"/>
              <a:t>Устройство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для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развлечения</a:t>
            </a:r>
            <a:r>
              <a:rPr lang="en-US" sz="3200" b="1" i="0" cap="all" spc="-100" dirty="0"/>
              <a:t> в </a:t>
            </a:r>
            <a:r>
              <a:rPr lang="en-US" sz="3200" b="1" i="0" cap="all" spc="-100" dirty="0" err="1"/>
              <a:t>местах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общественных</a:t>
            </a:r>
            <a:r>
              <a:rPr lang="en-US" sz="3200" b="1" i="0" cap="all" spc="-100" dirty="0"/>
              <a:t> </a:t>
            </a:r>
            <a:r>
              <a:rPr lang="en-US" sz="3200" b="1" i="0" cap="all" spc="-100" dirty="0" err="1"/>
              <a:t>гуляний</a:t>
            </a:r>
            <a:r>
              <a:rPr lang="en-US" sz="3200" b="1" i="0" cap="all" spc="-100" dirty="0"/>
              <a:t>: </a:t>
            </a:r>
            <a:r>
              <a:rPr lang="en-US" sz="3200" b="1" i="0" cap="all" spc="-100" dirty="0" err="1"/>
              <a:t>качели</a:t>
            </a:r>
            <a:r>
              <a:rPr lang="en-US" sz="3200" b="1" i="0" cap="all" spc="-100" dirty="0"/>
              <a:t>, </a:t>
            </a:r>
            <a:r>
              <a:rPr lang="en-US" sz="3200" b="1" i="0" cap="all" spc="-100" dirty="0" err="1"/>
              <a:t>тир</a:t>
            </a:r>
            <a:r>
              <a:rPr lang="en-US" sz="3200" b="1" i="0" cap="all" spc="-100" dirty="0"/>
              <a:t>, </a:t>
            </a:r>
            <a:r>
              <a:rPr lang="en-US" sz="3200" b="1" i="0" cap="all" spc="-100" dirty="0" err="1"/>
              <a:t>карусель</a:t>
            </a:r>
            <a:r>
              <a:rPr lang="en-US" sz="3200" b="1" i="0" cap="all" spc="-100" dirty="0"/>
              <a:t>.</a:t>
            </a:r>
            <a:br>
              <a:rPr lang="en-US" sz="3200" b="1" i="0" cap="all" spc="-100" dirty="0"/>
            </a:br>
            <a:endParaRPr lang="en-US" sz="3200" b="1" cap="all" spc="-100" dirty="0"/>
          </a:p>
        </p:txBody>
      </p:sp>
      <p:sp>
        <p:nvSpPr>
          <p:cNvPr id="8227" name="Rectangle 8217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851084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9222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225" name="Rectangle 9224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9227" name="Rectangle 9226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9229" name="Rectangle 9228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9231" name="Group 9230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9232" name="Straight Connector 9231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33" name="Straight Connector 9232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34" name="Straight Connector 9233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36" name="Rectangle 9235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8" name="Rectangle 9237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40" name="Rectangle 9239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3866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2" name="Rectangle 9241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9244" name="Rectangle 9243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BCC34-DCC8-AD42-4EB7-BED2DB95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493" y="1559768"/>
            <a:ext cx="3378142" cy="31353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БАГРЯ́НЫЙ</a:t>
            </a:r>
            <a:b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1. </a:t>
            </a:r>
            <a:r>
              <a:rPr lang="ru-RU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Н</a:t>
            </a:r>
            <a:r>
              <a:rPr lang="en-US" sz="1900" b="1" i="0" u="none" strike="noStrike" cap="all" spc="-100" dirty="0" err="1">
                <a:solidFill>
                  <a:schemeClr val="bg1"/>
                </a:solidFill>
                <a:latin typeface="Arial Black" panose="020B0A04020102020204" pitchFamily="34" charset="0"/>
                <a:hlinkClick r:id="rId3"/>
              </a:rPr>
              <a:t>асыщенного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  <a:br>
              <a:rPr lang="ru-RU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1900" b="1" i="0" u="none" strike="noStrike" cap="all" spc="-100" dirty="0" err="1">
                <a:solidFill>
                  <a:schemeClr val="bg1"/>
                </a:solidFill>
                <a:latin typeface="Arial Black" panose="020B0A04020102020204" pitchFamily="34" charset="0"/>
                <a:hlinkClick r:id="rId4"/>
              </a:rPr>
              <a:t>красного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  <a:r>
              <a:rPr lang="en-US" sz="1900" b="1" i="0" u="none" strike="noStrike" cap="all" spc="-100" dirty="0" err="1">
                <a:solidFill>
                  <a:schemeClr val="bg1"/>
                </a:solidFill>
                <a:latin typeface="Arial Black" panose="020B0A04020102020204" pitchFamily="34" charset="0"/>
                <a:hlinkClick r:id="rId5"/>
              </a:rPr>
              <a:t>цвета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цвета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  <a:r>
              <a:rPr lang="en-US" sz="1900" b="1" i="0" u="none" strike="noStrike" cap="all" spc="-100" dirty="0" err="1">
                <a:solidFill>
                  <a:schemeClr val="bg1"/>
                </a:solidFill>
                <a:latin typeface="Arial Black" panose="020B0A04020102020204" pitchFamily="34" charset="0"/>
                <a:hlinkClick r:id="rId6"/>
              </a:rPr>
              <a:t>крови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 ◆ 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Перья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крыльев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отливают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розовым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цветом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;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концы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их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ярко-красны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точно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омочены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 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багряной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свежей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1900" b="1" i="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кровью</a:t>
            </a:r>
            <a: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.</a:t>
            </a:r>
            <a:br>
              <a:rPr lang="en-US" sz="1900" b="1" i="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endParaRPr lang="en-US" sz="1900" b="1" cap="all" spc="-1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246" name="Rectangle 9245">
            <a:extLst>
              <a:ext uri="{FF2B5EF4-FFF2-40B4-BE49-F238E27FC236}">
                <a16:creationId xmlns:a16="http://schemas.microsoft.com/office/drawing/2014/main" id="{BA53A868-C420-4BAE-9244-EC162AF0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7992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9248" name="Straight Connector 9247">
            <a:extLst>
              <a:ext uri="{FF2B5EF4-FFF2-40B4-BE49-F238E27FC236}">
                <a16:creationId xmlns:a16="http://schemas.microsoft.com/office/drawing/2014/main" id="{C2686EF3-81CC-419F-96C3-002A7588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0" name="Straight Connector 9249">
            <a:extLst>
              <a:ext uri="{FF2B5EF4-FFF2-40B4-BE49-F238E27FC236}">
                <a16:creationId xmlns:a16="http://schemas.microsoft.com/office/drawing/2014/main" id="{F8D93CCA-A85E-4529-A6F0-8BB54D27B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393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2" name="Straight Connector 9251">
            <a:extLst>
              <a:ext uri="{FF2B5EF4-FFF2-40B4-BE49-F238E27FC236}">
                <a16:creationId xmlns:a16="http://schemas.microsoft.com/office/drawing/2014/main" id="{1ECFA516-C18C-41AE-AFF2-A0D0A59C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>
            <a:extLst>
              <a:ext uri="{FF2B5EF4-FFF2-40B4-BE49-F238E27FC236}">
                <a16:creationId xmlns:a16="http://schemas.microsoft.com/office/drawing/2014/main" id="{B9A4D60F-110A-0BDD-FC9E-3F84C9CD5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65357" y="645106"/>
            <a:ext cx="5564663" cy="556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412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E844E-B8E3-20E0-07D9-B3B581AC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71293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Абажур, абзац, адъютант, алюминий, аппаратура, аппетит, артиллерия, аттракцион, багряный.</a:t>
            </a: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Bahnschrift" panose="020B0502040204020203" pitchFamily="34" charset="0"/>
              </a:rPr>
              <a:t>1.</a:t>
            </a:r>
            <a:r>
              <a:rPr lang="ru-RU" u="sng" dirty="0">
                <a:latin typeface="Bahnschrift" panose="020B0502040204020203" pitchFamily="34" charset="0"/>
              </a:rPr>
              <a:t>Запишите слова в словарик, раскройте значение 3 слов на выбор.</a:t>
            </a:r>
            <a:br>
              <a:rPr lang="ru-RU" u="sng" dirty="0">
                <a:latin typeface="Bahnschrift" panose="020B0502040204020203" pitchFamily="34" charset="0"/>
              </a:rPr>
            </a:br>
            <a:r>
              <a:rPr lang="ru-RU" u="sng" dirty="0">
                <a:latin typeface="Bahnschrift" panose="020B0502040204020203" pitchFamily="34" charset="0"/>
              </a:rPr>
              <a:t>2.Составьте 2 предложения с любыми словами из списка.</a:t>
            </a:r>
          </a:p>
        </p:txBody>
      </p:sp>
    </p:spTree>
    <p:extLst>
      <p:ext uri="{BB962C8B-B14F-4D97-AF65-F5344CB8AC3E}">
        <p14:creationId xmlns:p14="http://schemas.microsoft.com/office/powerpoint/2010/main" val="4003480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BD55C4-B6A6-6322-D255-56B4B897F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389" y="2933121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БАЛЛА́ДА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 -ы,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ж.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Небольшое стихотворное произведение с легендарным, историческим, сказочным или бытовым содержанием, написанное строфами. 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Баллада В. А. Жуковского «Светлана».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Муз.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Род вокального или инструментального произведения повествовательного характера.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236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2275611-DC34-3FBE-C01E-13256DCF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BD9F5D-95AD-F08B-5FF9-F42EE729609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kumimoji="0" lang="ru-RU" sz="4300" b="1" i="0" u="none" strike="noStrike" kern="1200" cap="none" spc="-70" normalizeH="0" baseline="0" noProof="0" dirty="0">
                <a:ln>
                  <a:noFill/>
                </a:ln>
                <a:solidFill>
                  <a:srgbClr val="242D33"/>
                </a:solidFill>
                <a:effectLst/>
                <a:uLnTx/>
                <a:uFillTx/>
                <a:latin typeface="Arial Black" panose="020B0A04020102020204" pitchFamily="34" charset="0"/>
              </a:rPr>
              <a:t>БАСКЕТБО́Л</a:t>
            </a:r>
            <a:r>
              <a:rPr kumimoji="0" lang="ru-RU" sz="4300" b="0" i="0" u="none" strike="noStrike" kern="1200" cap="none" spc="-70" normalizeH="0" baseline="0" noProof="0" dirty="0">
                <a:ln>
                  <a:noFill/>
                </a:ln>
                <a:solidFill>
                  <a:srgbClr val="242D33"/>
                </a:solidFill>
                <a:effectLst/>
                <a:uLnTx/>
                <a:uFillTx/>
                <a:latin typeface="Arial Black" panose="020B0A04020102020204" pitchFamily="34" charset="0"/>
              </a:rPr>
              <a:t>, -а, </a:t>
            </a:r>
            <a:r>
              <a:rPr kumimoji="0" lang="ru-RU" sz="4300" b="0" i="1" u="none" strike="noStrike" kern="1200" cap="none" spc="-70" normalizeH="0" baseline="0" noProof="0" dirty="0">
                <a:ln>
                  <a:noFill/>
                </a:ln>
                <a:solidFill>
                  <a:srgbClr val="242D33"/>
                </a:solidFill>
                <a:effectLst/>
                <a:uLnTx/>
                <a:uFillTx/>
                <a:latin typeface="Arial Black" panose="020B0A04020102020204" pitchFamily="34" charset="0"/>
              </a:rPr>
              <a:t>м.</a:t>
            </a:r>
            <a:r>
              <a:rPr kumimoji="0" lang="ru-RU" sz="4300" b="0" i="0" u="none" strike="noStrike" kern="1200" cap="none" spc="-70" normalizeH="0" baseline="0" noProof="0" dirty="0">
                <a:ln>
                  <a:noFill/>
                </a:ln>
                <a:solidFill>
                  <a:srgbClr val="242D33"/>
                </a:solidFill>
                <a:effectLst/>
                <a:uLnTx/>
                <a:uFillTx/>
                <a:latin typeface="Arial Black" panose="020B0A04020102020204" pitchFamily="34" charset="0"/>
              </a:rPr>
              <a:t> Спортивная командная игра, состоящая в забрасывании руками мяча в сетку (корзину) противной стороны, прикрепленную к щиту на стойке.</a:t>
            </a:r>
            <a:br>
              <a:rPr kumimoji="0" lang="ru-RU" sz="4300" b="0" i="0" u="none" strike="noStrike" kern="1200" cap="none" spc="-70" normalizeH="0" baseline="0" noProof="0" dirty="0">
                <a:ln>
                  <a:noFill/>
                </a:ln>
                <a:solidFill>
                  <a:srgbClr val="242D33"/>
                </a:solidFill>
                <a:effectLst/>
                <a:uLnTx/>
                <a:uFillTx/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D8A8D91-3600-0C88-92F3-86101C85757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965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7F67B54-7002-046B-2E67-9AC2578FF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DEF311E-114A-FED8-6A8B-87AA5B6F2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Дельфин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или </a:t>
            </a:r>
            <a:r>
              <a:rPr lang="ru-RU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Баттерфляй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(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2"/>
              </a:rPr>
              <a:t>англ.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butterfly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— «бабочка») — один из наиболее технически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сложных и утомительных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стилей плавания. Это стиль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3"/>
              </a:rPr>
              <a:t>плавания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на животе, в котором левая и правая части тела 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одновременно совершают симметричные движения: руки совершают широкий и мощный гребок, приподнимающий тело пловца над водой, ноги и таз совершают волнообразные движения.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86DA4B-BF30-436B-6C58-454D32D0A28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250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042" name="Straight Connector 1041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3" name="Straight Connector 1042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6" name="Rectangle 1045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Rectangle 1047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0" name="Rectangle 1049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3866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51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054" name="Rectangle 1053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E9C01-ABF2-83BF-4368-99C097C4E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493" y="1559768"/>
            <a:ext cx="2978281" cy="31353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1900" i="0" cap="all" spc="-100">
                <a:solidFill>
                  <a:schemeClr val="bg1"/>
                </a:solidFill>
              </a:rPr>
              <a:t>Беседа - взаимный разговор, общительная речь между людьми, словесное их сообщение, обмен чувств и мыслей на словах (Толковый словарь Даля).</a:t>
            </a:r>
            <a:br>
              <a:rPr lang="en-US" sz="1900" i="0" cap="all" spc="-100">
                <a:solidFill>
                  <a:schemeClr val="bg1"/>
                </a:solidFill>
              </a:rPr>
            </a:br>
            <a:endParaRPr lang="en-US" sz="1900" cap="all" spc="-100">
              <a:solidFill>
                <a:schemeClr val="bg1"/>
              </a:solidFill>
            </a:endParaRPr>
          </a:p>
        </p:txBody>
      </p:sp>
      <p:sp>
        <p:nvSpPr>
          <p:cNvPr id="1056" name="Rectangle 1055">
            <a:extLst>
              <a:ext uri="{FF2B5EF4-FFF2-40B4-BE49-F238E27FC236}">
                <a16:creationId xmlns:a16="http://schemas.microsoft.com/office/drawing/2014/main" id="{BA53A868-C420-4BAE-9244-EC162AF0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7992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58" name="Straight Connector 1057">
            <a:extLst>
              <a:ext uri="{FF2B5EF4-FFF2-40B4-BE49-F238E27FC236}">
                <a16:creationId xmlns:a16="http://schemas.microsoft.com/office/drawing/2014/main" id="{C2686EF3-81CC-419F-96C3-002A7588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Straight Connector 1059">
            <a:extLst>
              <a:ext uri="{FF2B5EF4-FFF2-40B4-BE49-F238E27FC236}">
                <a16:creationId xmlns:a16="http://schemas.microsoft.com/office/drawing/2014/main" id="{F8D93CCA-A85E-4529-A6F0-8BB54D27B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393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Straight Connector 1061">
            <a:extLst>
              <a:ext uri="{FF2B5EF4-FFF2-40B4-BE49-F238E27FC236}">
                <a16:creationId xmlns:a16="http://schemas.microsoft.com/office/drawing/2014/main" id="{1ECFA516-C18C-41AE-AFF2-A0D0A59C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3EDDDDCD-145B-E913-D50E-E23035431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46570" y="1341935"/>
            <a:ext cx="6202238" cy="417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9659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F51A670-72D5-D2F5-98BC-188A8666BE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1"/>
          <a:stretch/>
        </p:blipFill>
        <p:spPr bwMode="auto">
          <a:xfrm>
            <a:off x="20" y="10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9" name="Rectangle 4108">
            <a:extLst>
              <a:ext uri="{FF2B5EF4-FFF2-40B4-BE49-F238E27FC236}">
                <a16:creationId xmlns:a16="http://schemas.microsoft.com/office/drawing/2014/main" id="{CD64F326-929E-45E2-B54D-DC7E172077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941695"/>
            <a:ext cx="5452527" cy="497461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4111" name="Rectangle 4110">
            <a:extLst>
              <a:ext uri="{FF2B5EF4-FFF2-40B4-BE49-F238E27FC236}">
                <a16:creationId xmlns:a16="http://schemas.microsoft.com/office/drawing/2014/main" id="{7BFCDFD7-7B3B-4ED9-B533-34D0B3724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106424"/>
            <a:ext cx="5120640" cy="464515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1230B72-19A4-57C2-7D1C-B365FB164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951" y="1352277"/>
            <a:ext cx="4633416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endParaRPr lang="en-US" sz="4000" spc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24F4FE-E3CA-0339-FB36-76FCF5A05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57950" y="2852792"/>
            <a:ext cx="4633415" cy="2572193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i="0" dirty="0" err="1">
                <a:effectLst/>
                <a:latin typeface="Arial Black" panose="020B0A04020102020204" pitchFamily="34" charset="0"/>
              </a:rPr>
              <a:t>Боло́то</a:t>
            </a:r>
            <a:r>
              <a:rPr lang="en-US" i="0" dirty="0">
                <a:effectLst/>
                <a:latin typeface="Arial Black" panose="020B0A04020102020204" pitchFamily="34" charset="0"/>
              </a:rPr>
              <a:t> —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участок</a:t>
            </a:r>
            <a:r>
              <a:rPr lang="en-US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ландшафта</a:t>
            </a:r>
            <a:r>
              <a:rPr lang="en-US" i="0" dirty="0">
                <a:effectLst/>
                <a:latin typeface="Arial Black" panose="020B0A04020102020204" pitchFamily="34" charset="0"/>
              </a:rPr>
              <a:t>,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характеризующийся</a:t>
            </a:r>
            <a:r>
              <a:rPr lang="en-US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избыточным</a:t>
            </a:r>
            <a:r>
              <a:rPr lang="en-US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увлажнением</a:t>
            </a:r>
            <a:r>
              <a:rPr lang="en-US" i="0" dirty="0">
                <a:effectLst/>
                <a:latin typeface="Arial Black" panose="020B0A04020102020204" pitchFamily="34" charset="0"/>
              </a:rPr>
              <a:t>,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влаголюбивым</a:t>
            </a:r>
            <a:r>
              <a:rPr lang="en-US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живым</a:t>
            </a:r>
            <a:r>
              <a:rPr lang="en-US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напочвенным</a:t>
            </a:r>
            <a:r>
              <a:rPr lang="en-US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i="0" dirty="0" err="1">
                <a:effectLst/>
                <a:latin typeface="Arial Black" panose="020B0A04020102020204" pitchFamily="34" charset="0"/>
              </a:rPr>
              <a:t>покровом</a:t>
            </a:r>
            <a:r>
              <a:rPr lang="en-US" i="0" dirty="0">
                <a:effectLst/>
                <a:latin typeface="Arial Black" panose="020B0A04020102020204" pitchFamily="34" charset="0"/>
              </a:rPr>
              <a:t>.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364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B58A187-A4B1-42EB-A4C7-8635BA507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14E7F-3054-458C-ACF9-A8DA1757C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747C1C-97FC-4D70-A6C8-A01FBCF5A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CDC370-AE44-4300-98BA-FE204E881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B15501-CB9A-4642-80EE-2876EF039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FF9525-325F-47B3-A63C-93C12253A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D071C0CD-5EFD-45A1-AAFD-61C3D4A651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03302C-20A2-4C4F-9760-E85AE1041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7" y="643464"/>
            <a:ext cx="10912338" cy="557107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00F093B-0739-4429-B30D-D72924D088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702" y="809244"/>
            <a:ext cx="10579608" cy="5239512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DCFF9-D0FA-9B7C-B67D-F84764AE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1880378"/>
            <a:ext cx="10678110" cy="416837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sz="3200" b="1" i="0" cap="all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АБАЖУ́Р</a:t>
            </a:r>
            <a:br>
              <a:rPr lang="ru-RU" sz="3200" b="1" i="0" cap="all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sz="3200" b="1" i="0" dirty="0">
                <a:solidFill>
                  <a:srgbClr val="AAAAAA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dirty="0">
                <a:solidFill>
                  <a:srgbClr val="337AB7"/>
                </a:solidFill>
                <a:latin typeface="Open Sans" panose="020B0606030504020204" pitchFamily="34" charset="0"/>
              </a:rPr>
              <a:t>Ч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"/>
              </a:rPr>
              <a:t>асть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3"/>
              </a:rPr>
              <a:t>светильника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4"/>
              </a:rPr>
              <a:t>колпак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(чаще всего в виде полушария или конуса)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5"/>
              </a:rPr>
              <a:t>из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6"/>
              </a:rPr>
              <a:t>металла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7"/>
              </a:rPr>
              <a:t>стекла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8"/>
              </a:rPr>
              <a:t>пластмассы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9"/>
              </a:rPr>
              <a:t>бумаги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0"/>
              </a:rPr>
              <a:t>или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1"/>
              </a:rPr>
              <a:t>ткани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2"/>
              </a:rPr>
              <a:t>надеваемый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3"/>
              </a:rPr>
              <a:t>на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3"/>
              </a:rPr>
              <a:t>светильник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4"/>
              </a:rPr>
              <a:t>лампу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5"/>
              </a:rPr>
              <a:t>для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6"/>
              </a:rPr>
              <a:t>защиты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7"/>
              </a:rPr>
              <a:t>глаз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8"/>
              </a:rPr>
              <a:t>от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9"/>
              </a:rPr>
              <a:t>прямого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0"/>
              </a:rPr>
              <a:t>света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1"/>
              </a:rPr>
              <a:t>и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2"/>
              </a:rPr>
              <a:t>большей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3"/>
              </a:rPr>
              <a:t>концентрации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4"/>
              </a:rPr>
              <a:t>светового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5"/>
              </a:rPr>
              <a:t>пучка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6"/>
              </a:rPr>
              <a:t>либо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7"/>
              </a:rPr>
              <a:t>с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8"/>
              </a:rPr>
              <a:t>декоративной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9"/>
              </a:rPr>
              <a:t>целью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b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sz="3200" b="1" i="0" dirty="0">
                <a:solidFill>
                  <a:srgbClr val="AAAAAA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dirty="0">
                <a:solidFill>
                  <a:srgbClr val="1266AB"/>
                </a:solidFill>
                <a:latin typeface="Open Sans" panose="020B0606030504020204" pitchFamily="34" charset="0"/>
              </a:rPr>
              <a:t>У</a:t>
            </a:r>
            <a:r>
              <a:rPr lang="ru-RU" sz="3200" b="1" i="1" dirty="0">
                <a:solidFill>
                  <a:srgbClr val="1266AB"/>
                </a:solidFill>
                <a:effectLst/>
                <a:latin typeface="Open Sans" panose="020B0606030504020204" pitchFamily="34" charset="0"/>
              </a:rPr>
              <a:t>стар.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30"/>
              </a:rPr>
              <a:t>козырёк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2"/>
              </a:rPr>
              <a:t>надеваемый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3"/>
              </a:rPr>
              <a:t>на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31"/>
              </a:rPr>
              <a:t>лоб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5"/>
              </a:rPr>
              <a:t>для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6"/>
              </a:rPr>
              <a:t>защиты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7"/>
              </a:rPr>
              <a:t>глаз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18"/>
              </a:rPr>
              <a:t>от</a:t>
            </a:r>
            <a: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sz="3200" b="1" i="0" strike="noStrike" dirty="0">
                <a:solidFill>
                  <a:srgbClr val="337AB7"/>
                </a:solidFill>
                <a:effectLst/>
                <a:latin typeface="Open Sans" panose="020B0606030504020204" pitchFamily="34" charset="0"/>
                <a:hlinkClick r:id="rId20"/>
              </a:rPr>
              <a:t>света</a:t>
            </a:r>
            <a:r>
              <a:rPr lang="ru-RU" sz="3200" b="1" i="0" strike="noStrike" dirty="0">
                <a:solidFill>
                  <a:srgbClr val="242D33"/>
                </a:solidFill>
                <a:latin typeface="Open Sans" panose="020B0606030504020204" pitchFamily="34" charset="0"/>
              </a:rPr>
              <a:t>.</a:t>
            </a:r>
            <a:br>
              <a:rPr lang="ru-RU" sz="3200" b="1" i="0" strike="noStrike" dirty="0">
                <a:solidFill>
                  <a:srgbClr val="242D33"/>
                </a:solidFill>
                <a:latin typeface="Open Sans" panose="020B0606030504020204" pitchFamily="34" charset="0"/>
              </a:rPr>
            </a:br>
            <a:r>
              <a:rPr lang="ru-RU" sz="3600" b="0" i="0" dirty="0">
                <a:solidFill>
                  <a:srgbClr val="242D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«Толковый словарь русского языка» под редакцией Д. Н. Ушакова </a:t>
            </a:r>
            <a:br>
              <a:rPr lang="ru-RU" sz="32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endParaRPr lang="en-US" sz="6800" b="1" cap="all" spc="-1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B92999-6A40-480A-8965-2F20DFB0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640856"/>
            <a:ext cx="1920240" cy="73152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5573B87-7D61-460C-9ADA-EF63674E3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AF6B7C-985D-4351-9564-8DBDF5BB03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88433F4-33AB-4CE1-9DE3-72A840365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748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5933E-EDBE-70B4-D581-3B55A0605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2281271"/>
            <a:ext cx="10603117" cy="1371600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БРЕ́ЗЖИТЬ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(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YS Text"/>
              </a:rPr>
              <a:t>брезжущий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)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;  </a:t>
            </a:r>
            <a:r>
              <a:rPr lang="ru-RU" i="0" dirty="0">
                <a:solidFill>
                  <a:srgbClr val="333333"/>
                </a:solidFill>
                <a:latin typeface="YS Text"/>
              </a:rPr>
              <a:t>р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ассветать; слабо светиться.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Брезжит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заря. 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YS Text"/>
              </a:rPr>
              <a:t>Брезжущий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свет. толковый словарь Даля.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БРЕЗЖИТЬ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- или брезжиться безл. о свете, огне: мелькать, мерцать, чуть виднеться.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009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5133" name="Rectangle 5132">
            <a:extLst>
              <a:ext uri="{FF2B5EF4-FFF2-40B4-BE49-F238E27FC236}">
                <a16:creationId xmlns:a16="http://schemas.microsoft.com/office/drawing/2014/main" id="{62E3493C-9EE5-40C5-9902-4A0416374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5" name="Rectangle 5134">
            <a:extLst>
              <a:ext uri="{FF2B5EF4-FFF2-40B4-BE49-F238E27FC236}">
                <a16:creationId xmlns:a16="http://schemas.microsoft.com/office/drawing/2014/main" id="{C93C2DD8-0EC6-4B41-91E6-4A8E336AF8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9BB7347-E93F-4F97-E973-883CE07B6E9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234696" y="237744"/>
            <a:ext cx="3996183" cy="638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7" name="Rectangle 5136">
            <a:extLst>
              <a:ext uri="{FF2B5EF4-FFF2-40B4-BE49-F238E27FC236}">
                <a16:creationId xmlns:a16="http://schemas.microsoft.com/office/drawing/2014/main" id="{D5E3F933-FC69-4374-A35F-CF4036537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494" y="374904"/>
            <a:ext cx="7440649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3DB64-AAC6-9FF2-22BF-2F0D77049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192" y="642593"/>
            <a:ext cx="6280826" cy="17465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endParaRPr lang="en-US" sz="4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388CE6-8420-778E-7F6E-4BD73497A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192" y="2386584"/>
            <a:ext cx="6280826" cy="3648456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sz="2400" b="1" i="0" dirty="0" err="1">
                <a:effectLst/>
                <a:latin typeface="Arial Black" panose="020B0A04020102020204" pitchFamily="34" charset="0"/>
              </a:rPr>
              <a:t>Брошю́ра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 (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фр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. brochure,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от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brocher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— «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сшивать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») —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печатное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произведение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небольшого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объёма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(в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международной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практике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не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менее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5 и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не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более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 48 </a:t>
            </a:r>
            <a:r>
              <a:rPr lang="en-US" sz="2400" b="0" i="0" dirty="0" err="1">
                <a:effectLst/>
                <a:latin typeface="Arial Black" panose="020B0A04020102020204" pitchFamily="34" charset="0"/>
              </a:rPr>
              <a:t>страниц</a:t>
            </a:r>
            <a:r>
              <a:rPr lang="en-US" sz="2400" b="0" i="0" dirty="0">
                <a:effectLst/>
                <a:latin typeface="Arial Black" panose="020B0A04020102020204" pitchFamily="34" charset="0"/>
              </a:rPr>
              <a:t>).</a:t>
            </a:r>
            <a:endParaRPr lang="en-US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62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5D5E3-A167-D46D-BFA1-B47E2D25F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30BC80-1B64-B35C-1BD8-6D2EB3C3647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БУТЕРБРО́Д</a:t>
            </a:r>
            <a:r>
              <a:rPr lang="ru-RU" sz="2400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, -а, </a:t>
            </a:r>
            <a:r>
              <a:rPr lang="ru-RU" sz="2400" b="0" i="1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м.</a:t>
            </a:r>
            <a:r>
              <a:rPr lang="ru-RU" sz="2400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 Ломтик хлеба с маслом, сыром, колбасой и т. п.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B3828B2-3A70-5A9E-A181-AD6A15D388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133475"/>
            <a:ext cx="6858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594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211EC-4626-CFEE-934E-E029EAC9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F281E8D-489D-8DBC-C015-2DD8B5A50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i="0" dirty="0" err="1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Винегре́т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 (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 Black" panose="020B0A04020102020204" pitchFamily="34" charset="0"/>
                <a:hlinkClick r:id="rId2" tooltip="Французский язык"/>
              </a:rPr>
              <a:t>фр.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 </a:t>
            </a:r>
            <a:r>
              <a:rPr lang="ru-RU" b="0" i="1" dirty="0" err="1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vinaigrette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, от </a:t>
            </a:r>
            <a:r>
              <a:rPr lang="ru-RU" b="0" i="1" dirty="0" err="1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vinaigre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 — «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 Black" panose="020B0A04020102020204" pitchFamily="34" charset="0"/>
                <a:hlinkClick r:id="rId3" tooltip="Уксус"/>
              </a:rPr>
              <a:t>уксус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»</a:t>
            </a:r>
            <a:r>
              <a:rPr lang="ru-RU" b="0" i="0" u="none" strike="noStrike" baseline="30000" dirty="0">
                <a:solidFill>
                  <a:srgbClr val="0645AD"/>
                </a:solidFill>
                <a:effectLst/>
                <a:latin typeface="Arial Black" panose="020B0A04020102020204" pitchFamily="34" charset="0"/>
                <a:hlinkClick r:id="rId4"/>
              </a:rPr>
              <a:t>[1]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) — холодное блюдо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 Black" panose="020B0A04020102020204" pitchFamily="34" charset="0"/>
                <a:hlinkClick r:id="rId5" tooltip="Русская кухня"/>
              </a:rPr>
              <a:t>русской кухни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, разновидность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 Black" panose="020B0A04020102020204" pitchFamily="34" charset="0"/>
                <a:hlinkClick r:id="rId6" tooltip="Салат (блюдо)"/>
              </a:rPr>
              <a:t>салата</a:t>
            </a:r>
            <a:r>
              <a:rPr lang="ru-RU" b="0" i="0" dirty="0">
                <a:solidFill>
                  <a:srgbClr val="202122"/>
                </a:solidFill>
                <a:effectLst/>
                <a:latin typeface="Arial Black" panose="020B0A04020102020204" pitchFamily="34" charset="0"/>
              </a:rPr>
              <a:t>, обязательным ингредиентом которого в современной кулинарии является отварная или печёная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 Black" panose="020B0A04020102020204" pitchFamily="34" charset="0"/>
                <a:hlinkClick r:id="rId7" tooltip="Свёкла"/>
              </a:rPr>
              <a:t>свёкла</a:t>
            </a:r>
            <a:r>
              <a:rPr lang="ru-RU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5856E00-A3CC-2576-AD44-AC8D0599E3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70485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137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8B374-613F-439F-E0F1-D4100F707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B282FD-C2BA-7BAC-D8F4-8B5FE9058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ВЕРА́НДА</a:t>
            </a:r>
            <a:r>
              <a:rPr lang="ru-RU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, -ы, </a:t>
            </a:r>
            <a:r>
              <a:rPr lang="ru-RU" b="0" i="1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ж.</a:t>
            </a:r>
            <a:r>
              <a:rPr lang="ru-RU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 Крытый балкон, терраса вокруг дома или вдоль одной из стен. </a:t>
            </a:r>
            <a:r>
              <a:rPr lang="ru-RU" b="0" i="1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Обедали в полдень на большой застекленной веранде, раскаленной от солнца.</a:t>
            </a:r>
            <a:r>
              <a:rPr lang="ru-RU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 Катаев.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DC5F2FD-8B9C-72E9-12A1-2DE4E5287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966701"/>
            <a:ext cx="6858000" cy="461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864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38" name="Rectangle 9237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0" name="Rectangle 9239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9242" name="Rectangle 9241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9244" name="Rectangle 9243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6D8A3570-F010-F5DD-F031-15E01FEC99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-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46" name="Rectangle 9245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8" name="Rectangle 9247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65FF4A-3225-C3AB-6A80-42FF123A5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endParaRPr lang="en-US" sz="4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9C792C-BD18-AE20-E013-1A91E28CA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46137" y="2538920"/>
            <a:ext cx="4602152" cy="3480066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b="0" i="0">
                <a:effectLst/>
              </a:rPr>
              <a:t>Велосипе́д (стар. фр. vélocipède, от лат. vēlōx «быстрый» и pes «нога») </a:t>
            </a:r>
            <a:r>
              <a:rPr lang="en-US" b="1" i="0">
                <a:effectLst/>
              </a:rPr>
              <a:t>—</a:t>
            </a:r>
            <a:r>
              <a:rPr lang="en-US" b="0" i="0">
                <a:effectLst/>
              </a:rPr>
              <a:t> </a:t>
            </a:r>
            <a:r>
              <a:rPr lang="en-US" b="1" i="0">
                <a:effectLst/>
              </a:rPr>
              <a:t>колёсное</a:t>
            </a:r>
            <a:r>
              <a:rPr lang="en-US" b="0" i="0">
                <a:effectLst/>
              </a:rPr>
              <a:t> </a:t>
            </a:r>
            <a:r>
              <a:rPr lang="en-US" b="1" i="0">
                <a:effectLst/>
              </a:rPr>
              <a:t>транспортное</a:t>
            </a:r>
            <a:r>
              <a:rPr lang="en-US" b="0" i="0">
                <a:effectLst/>
              </a:rPr>
              <a:t> </a:t>
            </a:r>
            <a:r>
              <a:rPr lang="en-US" b="1" i="0">
                <a:effectLst/>
              </a:rPr>
              <a:t>средство</a:t>
            </a:r>
            <a:r>
              <a:rPr lang="en-US" b="0" i="0">
                <a:effectLst/>
              </a:rPr>
              <a:t> </a:t>
            </a:r>
            <a:r>
              <a:rPr lang="en-US" b="1" i="0">
                <a:effectLst/>
              </a:rPr>
              <a:t>(или</a:t>
            </a:r>
            <a:r>
              <a:rPr lang="en-US" b="0" i="0">
                <a:effectLst/>
              </a:rPr>
              <a:t> </a:t>
            </a:r>
            <a:r>
              <a:rPr lang="en-US" b="1" i="0">
                <a:effectLst/>
              </a:rPr>
              <a:t>спортивный</a:t>
            </a:r>
            <a:r>
              <a:rPr lang="en-US" b="0" i="0">
                <a:effectLst/>
              </a:rPr>
              <a:t> снаряд), приводимое в движение мускульной силой человека через ножные педали или (крайне редко) через ручные рычаги.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6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E844E-B8E3-20E0-07D9-B3B581AC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71293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Баллада, баскетбол, баттерфляй, беседа, болото, </a:t>
            </a:r>
            <a:r>
              <a:rPr lang="ru-RU" dirty="0" err="1">
                <a:latin typeface="Arial Black" panose="020B0A04020102020204" pitchFamily="34" charset="0"/>
              </a:rPr>
              <a:t>брезжущий</a:t>
            </a:r>
            <a:r>
              <a:rPr lang="ru-RU" dirty="0">
                <a:latin typeface="Arial Black" panose="020B0A04020102020204" pitchFamily="34" charset="0"/>
              </a:rPr>
              <a:t>, брошюра</a:t>
            </a:r>
            <a:r>
              <a:rPr lang="ru-RU">
                <a:latin typeface="Arial Black" panose="020B0A04020102020204" pitchFamily="34" charset="0"/>
              </a:rPr>
              <a:t>, бутерброд</a:t>
            </a:r>
            <a:r>
              <a:rPr lang="ru-RU" dirty="0">
                <a:latin typeface="Arial Black" panose="020B0A04020102020204" pitchFamily="34" charset="0"/>
              </a:rPr>
              <a:t>, винегрет, веранда, велосипед.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Bahnschrift" panose="020B0502040204020203" pitchFamily="34" charset="0"/>
              </a:rPr>
              <a:t>1.</a:t>
            </a:r>
            <a:r>
              <a:rPr lang="ru-RU" u="sng" dirty="0">
                <a:latin typeface="Bahnschrift" panose="020B0502040204020203" pitchFamily="34" charset="0"/>
              </a:rPr>
              <a:t>Запишите слова в словарик, раскройте значение 3 слов на выбор.</a:t>
            </a:r>
            <a:br>
              <a:rPr lang="ru-RU" u="sng" dirty="0">
                <a:latin typeface="Bahnschrift" panose="020B0502040204020203" pitchFamily="34" charset="0"/>
              </a:rPr>
            </a:br>
            <a:r>
              <a:rPr lang="ru-RU" u="sng" dirty="0">
                <a:latin typeface="Bahnschrift" panose="020B0502040204020203" pitchFamily="34" charset="0"/>
              </a:rPr>
              <a:t>2.Составьте 2 предложения с любыми словами из списка.</a:t>
            </a:r>
          </a:p>
        </p:txBody>
      </p:sp>
    </p:spTree>
    <p:extLst>
      <p:ext uri="{BB962C8B-B14F-4D97-AF65-F5344CB8AC3E}">
        <p14:creationId xmlns:p14="http://schemas.microsoft.com/office/powerpoint/2010/main" val="16289085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EAB58-54B5-E011-F24D-D1431B998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Написание контрольного </a:t>
            </a:r>
            <a:r>
              <a:rPr lang="ru-RU"/>
              <a:t>словарного диктанта.</a:t>
            </a:r>
          </a:p>
        </p:txBody>
      </p:sp>
    </p:spTree>
    <p:extLst>
      <p:ext uri="{BB962C8B-B14F-4D97-AF65-F5344CB8AC3E}">
        <p14:creationId xmlns:p14="http://schemas.microsoft.com/office/powerpoint/2010/main" val="190103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0B87F6-2C60-8470-A56A-C40516725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5251212"/>
          </a:xfrm>
        </p:spPr>
        <p:txBody>
          <a:bodyPr>
            <a:normAutofit fontScale="90000"/>
          </a:bodyPr>
          <a:lstStyle/>
          <a:p>
            <a:r>
              <a:rPr lang="ru-RU" b="1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Виолонче́ль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(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2"/>
              </a:rPr>
              <a:t>итал.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violoncello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 сокр.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cello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3"/>
              </a:rPr>
              <a:t>нем.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Violoncello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4"/>
              </a:rPr>
              <a:t>фр.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violoncelle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5"/>
              </a:rPr>
              <a:t>англ.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cello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) —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6"/>
              </a:rPr>
              <a:t>смычковый струнный музыкальный инструмент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басового и тенорового регистра, известный с первой половины XVI века, такого же строения, что и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7"/>
              </a:rPr>
              <a:t>скрипка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или </a:t>
            </a:r>
            <a:r>
              <a:rPr lang="ru-RU" b="0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8"/>
              </a:rPr>
              <a:t>альт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 однако значительно 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бо́льших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размеров.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374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0D8587E-5074-1BFC-3255-A9C8108E2CA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639264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1038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D63AE45-8654-8791-0B27-DCC9C393A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endParaRPr lang="en-US" sz="4000" spc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785C07DD-547E-C596-F8AC-7A1D368B1C74}"/>
              </a:ext>
            </a:extLst>
          </p:cNvPr>
          <p:cNvSpPr>
            <a:spLocks noGrp="1" noChangeAspect="1" noChangeArrowheads="1"/>
          </p:cNvSpPr>
          <p:nvPr>
            <p:ph type="body" sz="half" idx="2"/>
          </p:nvPr>
        </p:nvSpPr>
        <p:spPr bwMode="auto">
          <a:xfrm>
            <a:off x="9965968" y="2387868"/>
            <a:ext cx="5223461" cy="393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9AE36D81-7AB5-92A7-9064-E19538605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611" y="0"/>
            <a:ext cx="534213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703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47DDEA9-4776-D49A-E09E-87F6D1419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10467" y="643467"/>
            <a:ext cx="5571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0969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F3F295-4391-E0A4-A186-5F1F68CC0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485422" cy="4508828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latin typeface="Open Sans" panose="020B0606030504020204" pitchFamily="34" charset="0"/>
              </a:rPr>
              <a:t>В</a:t>
            </a: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иртуозный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виртуозная, виртуозное; виртуозен, виртуозна, виртуозно. Артистический, свойственный виртуозу (о технике исполнения, </a:t>
            </a: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преимущественно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музыкальной пьесы). Виртуозное исполнение.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396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063" name="Group 2062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064" name="Straight Connector 2063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5" name="Straight Connector 2064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6" name="Straight Connector 2065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8" name="Rectangle 2067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0B57B80-FDA4-3BFD-D55D-89F26AEC00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-22"/>
            <a:ext cx="12191977" cy="685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0" name="Rectangle 2069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4E9AA-CE8F-630F-6D2F-ADE543F79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5452529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3000"/>
              </a:lnSpc>
            </a:pPr>
            <a:r>
              <a:rPr lang="en-US" sz="3300" i="0" cap="all" spc="-100">
                <a:solidFill>
                  <a:schemeClr val="bg1"/>
                </a:solidFill>
              </a:rPr>
              <a:t>ВПРИПРЫЖКУ, нареч. Подпрыгивая, ускоряя подпрыгиванием бег, ходьбу. Бежать в. Догонять своего спутника вприпрыжку.</a:t>
            </a:r>
            <a:br>
              <a:rPr lang="en-US" sz="3300" i="0" cap="all" spc="-100">
                <a:solidFill>
                  <a:schemeClr val="bg1"/>
                </a:solidFill>
              </a:rPr>
            </a:br>
            <a:endParaRPr lang="en-US" sz="3300" cap="all" spc="-100">
              <a:solidFill>
                <a:schemeClr val="bg1"/>
              </a:solidFill>
            </a:endParaRPr>
          </a:p>
        </p:txBody>
      </p:sp>
      <p:sp>
        <p:nvSpPr>
          <p:cNvPr id="2072" name="Rectangle 2071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731935" y="1397930"/>
            <a:ext cx="6858003" cy="4062128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68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15DF6-8FB5-427A-C07E-FB48D7DA3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4898127"/>
          </a:xfrm>
        </p:spPr>
        <p:txBody>
          <a:bodyPr>
            <a:normAutofit/>
          </a:bodyPr>
          <a:lstStyle/>
          <a:p>
            <a:r>
              <a:rPr lang="ru-RU" b="1" i="0" u="none" strike="noStrike" dirty="0" err="1">
                <a:solidFill>
                  <a:srgbClr val="333333"/>
                </a:solidFill>
                <a:effectLst/>
                <a:latin typeface="YS Text"/>
                <a:hlinkClick r:id="rId2"/>
              </a:rPr>
              <a:t>Времяисчисле́ние</a:t>
            </a:r>
            <a:br>
              <a:rPr lang="ru-RU" b="1" i="0" dirty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Книжное: система календаря.</a:t>
            </a: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7498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0AD4F-FD86-CC06-DAA5-B0455C341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C0B638-3EEE-152C-EF5D-8F42CB884CD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ВОЕНАЧА́ЛЬНИК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 -а,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м.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Начальник войска, командующий большими войсковыми соединениями, флотом и т. п.; полководец. 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1172CA9-C30A-B7A8-E943-7B0C346BC74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180" y="167951"/>
            <a:ext cx="5205743" cy="577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9CCCFAB-007B-0E9D-9BF7-C019EE8E26B9}"/>
              </a:ext>
            </a:extLst>
          </p:cNvPr>
          <p:cNvSpPr/>
          <p:nvPr/>
        </p:nvSpPr>
        <p:spPr>
          <a:xfrm>
            <a:off x="942392" y="6083559"/>
            <a:ext cx="6466114" cy="606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0" u="none" strike="noStrike" dirty="0">
                <a:effectLst/>
                <a:latin typeface="YS Text"/>
                <a:hlinkClick r:id="rId3"/>
              </a:rPr>
              <a:t>Жуков Георгий Константинович 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478881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C9901-4D13-8239-6FC8-021842448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744218"/>
          </a:xfrm>
        </p:spPr>
        <p:txBody>
          <a:bodyPr>
            <a:normAutofit/>
          </a:bodyPr>
          <a:lstStyle/>
          <a:p>
            <a:r>
              <a:rPr lang="ru-RU" b="1" i="0" u="sng" dirty="0">
                <a:solidFill>
                  <a:srgbClr val="0D44A0"/>
                </a:solidFill>
                <a:latin typeface="Helvetica" panose="020B0604020202020204" pitchFamily="34" charset="0"/>
                <a:hlinkClick r:id="rId2"/>
              </a:rPr>
              <a:t>Г</a:t>
            </a:r>
            <a:r>
              <a:rPr lang="ru-RU" b="1" i="0" u="sng" dirty="0">
                <a:solidFill>
                  <a:srgbClr val="0D44A0"/>
                </a:solidFill>
                <a:effectLst/>
                <a:latin typeface="Helvetica" panose="020B0604020202020204" pitchFamily="34" charset="0"/>
                <a:hlinkClick r:id="rId2"/>
              </a:rPr>
              <a:t>алантный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—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ая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ое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. </a:t>
            </a:r>
            <a:r>
              <a:rPr lang="en-US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G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alant</a:t>
            </a:r>
            <a:r>
              <a:rPr lang="ru-RU" i="0" dirty="0">
                <a:solidFill>
                  <a:srgbClr val="000000"/>
                </a:solidFill>
                <a:latin typeface="Helvetica" panose="020B0604020202020204" pitchFamily="34" charset="0"/>
              </a:rPr>
              <a:t>. </a:t>
            </a:r>
            <a:r>
              <a:rPr lang="ru-RU" b="0" i="0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1. Изысканно вежливый, любезный (о человеке) 2. || Выражающий изысканную вежливость, любезность.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0437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2CF45-1E11-D4C6-141C-837CE7B0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4EF5EB-46CA-15B5-96F0-1BDAC47A5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sz="24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ГАРДЕРО́Б</a:t>
            </a:r>
            <a:r>
              <a:rPr lang="ru-RU" sz="24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 -а, </a:t>
            </a:r>
            <a:r>
              <a:rPr lang="ru-RU" sz="2400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м.</a:t>
            </a:r>
            <a:endParaRPr lang="ru-RU" sz="2400" b="0" i="0" dirty="0">
              <a:solidFill>
                <a:srgbClr val="242D33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Шкаф для одежды.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У двери стоял гардероб с ее костюмами, около стола комод и зеркало.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Скиталец, Любовь декоратора.</a:t>
            </a:r>
          </a:p>
          <a:p>
            <a:pPr algn="l"/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Помещение в общественном здании, предназначенное для хранения верхней одежды; раздевальня.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[Сестра] шепнула нянечке, дежурившей у гардероба: — Скорее дайте халат.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Каверин, Два капитана.</a:t>
            </a:r>
          </a:p>
          <a:p>
            <a:pPr algn="l"/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3.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Вся носильная одежда одного человека.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Один вицмундир и двое брюк, из которых одни нанковые для лета, — вот весь его [Леонтия] гардероб.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b="0" i="0" u="none" strike="noStrike" dirty="0">
                <a:solidFill>
                  <a:srgbClr val="212529"/>
                </a:solidFill>
                <a:effectLst/>
                <a:latin typeface="Open Sans" panose="020B0606030504020204" pitchFamily="34" charset="0"/>
                <a:hlinkClick r:id="rId2" tooltip="Гончаров И. А. «Обрыв» (1869)"/>
              </a:rPr>
              <a:t>И. Гончаров, Обрыв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F8CFDB-4412-9F69-2056-AC9E44FE5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39826" y="2336800"/>
            <a:ext cx="1607331" cy="35329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9874DF1-537E-A4E1-3F5E-8FFB0183C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4648200" cy="671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325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16F406DC-99AB-9B46-3CEC-FF84A6588F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7144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DFC14-82EE-B2D1-0F57-246CA1AD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384570-FD80-C92C-E9DB-0888C4DB7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0" i="0" dirty="0" err="1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Гирля́нда</a:t>
            </a:r>
            <a:r>
              <a:rPr lang="ru-RU" sz="2800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 — декоративное украшение, цепочка соединённых между собой нитью/проводом предметов (ветвей, цветов, лампочек, фонариков и </a:t>
            </a:r>
            <a:r>
              <a:rPr lang="ru-RU" sz="2800" b="0" i="0" dirty="0" err="1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тд</a:t>
            </a:r>
            <a:r>
              <a:rPr lang="ru-RU" sz="2800" b="0" i="0" dirty="0">
                <a:solidFill>
                  <a:srgbClr val="242D33"/>
                </a:solidFill>
                <a:effectLst/>
                <a:latin typeface="Arial Black" panose="020B0A04020102020204" pitchFamily="34" charset="0"/>
              </a:rPr>
              <a:t>.), применяемое в качестве дизайна интерьера, сервировки стола, для украшения праздничных предметов. 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483A62-3746-16D4-1167-8DFA872D4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43455" y="3251200"/>
            <a:ext cx="1648545" cy="25188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5367B9F-5505-918A-A172-FE59E9FF4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593" y="914400"/>
            <a:ext cx="4648200" cy="47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2881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108770-F9D2-861F-F1DE-BCE6FF453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269319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Грамм 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(фр. </a:t>
            </a:r>
            <a:r>
              <a:rPr lang="ru-RU" b="0" i="0" dirty="0" err="1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gramme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; русское обозначение: г; международное: g) — единица измерения массы, одна из основных единиц системы СГС, дольная единица массы в Международной системе единиц (СИ). Впервые была введена во Франции 7 апреля 1795 года.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131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39D4B-2AE1-DA9F-6883-654034128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812527"/>
          </a:xfrm>
        </p:spPr>
        <p:txBody>
          <a:bodyPr>
            <a:normAutofit fontScale="90000"/>
          </a:bodyPr>
          <a:lstStyle/>
          <a:p>
            <a:r>
              <a:rPr lang="ru-RU" sz="4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ГРАММА́ТИКА</a:t>
            </a:r>
            <a:r>
              <a:rPr lang="ru-RU" sz="40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, -и, </a:t>
            </a:r>
            <a:r>
              <a:rPr lang="ru-RU" sz="4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ж.</a:t>
            </a:r>
            <a:br>
              <a:rPr lang="ru-RU" sz="36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sz="36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sz="36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Раздел языкознания, изучающий строй слова и предложения в языке и соответственно этому состоящий из двух разделов: морфологии и синтаксиса. </a:t>
            </a:r>
            <a:r>
              <a:rPr lang="ru-RU" sz="3600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Сравнительная грамматика. Историческая грамматика.</a:t>
            </a:r>
            <a:br>
              <a:rPr lang="ru-RU" sz="36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sz="36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sz="36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Совокупность норм изменений слов и сочетаний их в предложении, присущая какому-л. языку. || Учебная книга, излагающая основы (правила) какого-л. языка. </a:t>
            </a:r>
            <a:r>
              <a:rPr lang="ru-RU" sz="3600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Школьная грамматика.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05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3112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15" name="Rectangle 3114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3117" name="Rectangle 3116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119" name="Rectangle 3118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21" name="Group 3120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3122" name="Straight Connector 3121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3" name="Straight Connector 3122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4" name="Straight Connector 3123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26" name="Rectangle 3125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E61BC77-847A-8900-F05F-B6FDC60889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10"/>
            <a:ext cx="12192000" cy="685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28" name="Rectangle 3127">
            <a:extLst>
              <a:ext uri="{FF2B5EF4-FFF2-40B4-BE49-F238E27FC236}">
                <a16:creationId xmlns:a16="http://schemas.microsoft.com/office/drawing/2014/main" id="{0B121716-8B64-478F-ABDB-17030AD1B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24000">
                <a:schemeClr val="bg1">
                  <a:alpha val="2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30000"/>
                </a:schemeClr>
              </a:gs>
              <a:gs pos="100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DE58B8-977B-2B86-1B65-266C4CEBC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723" y="4956811"/>
            <a:ext cx="11439414" cy="8974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endParaRPr lang="en-US" sz="4400" cap="all" spc="-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22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E844E-B8E3-20E0-07D9-B3B581AC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71293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Виолончель, виртуозный, вприпрыжку, времяисчисление, военачальник, галантный, гардероб, гипотеза, гирлянда, </a:t>
            </a:r>
            <a:r>
              <a:rPr lang="ru-RU" dirty="0" err="1">
                <a:latin typeface="Arial Black" panose="020B0A04020102020204" pitchFamily="34" charset="0"/>
              </a:rPr>
              <a:t>грамм,грамматика</a:t>
            </a:r>
            <a:r>
              <a:rPr lang="ru-RU" dirty="0">
                <a:latin typeface="Arial Black" panose="020B0A04020102020204" pitchFamily="34" charset="0"/>
              </a:rPr>
              <a:t>.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Bahnschrift" panose="020B0502040204020203" pitchFamily="34" charset="0"/>
              </a:rPr>
              <a:t>1.</a:t>
            </a:r>
            <a:r>
              <a:rPr lang="ru-RU" u="sng" dirty="0">
                <a:latin typeface="Bahnschrift" panose="020B0502040204020203" pitchFamily="34" charset="0"/>
              </a:rPr>
              <a:t>Запишите слова в словарик, раскройте значение 3 слов на выбор.</a:t>
            </a:r>
            <a:br>
              <a:rPr lang="ru-RU" u="sng" dirty="0">
                <a:latin typeface="Bahnschrift" panose="020B0502040204020203" pitchFamily="34" charset="0"/>
              </a:rPr>
            </a:br>
            <a:r>
              <a:rPr lang="ru-RU" u="sng" dirty="0">
                <a:latin typeface="Bahnschrift" panose="020B0502040204020203" pitchFamily="34" charset="0"/>
              </a:rPr>
              <a:t>2.Составьте 2 предложения с любыми словами из списка.</a:t>
            </a:r>
          </a:p>
        </p:txBody>
      </p:sp>
    </p:spTree>
    <p:extLst>
      <p:ext uri="{BB962C8B-B14F-4D97-AF65-F5344CB8AC3E}">
        <p14:creationId xmlns:p14="http://schemas.microsoft.com/office/powerpoint/2010/main" val="33642976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2E4065-F97C-8B13-AC54-155026183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4A6BA23-FCB0-E72E-5367-5257758DA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ГРАММОФО́Н</a:t>
            </a:r>
            <a:r>
              <a:rPr lang="ru-RU" sz="24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 -а, </a:t>
            </a:r>
            <a:r>
              <a:rPr lang="ru-RU" sz="2400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м.</a:t>
            </a:r>
            <a:r>
              <a:rPr lang="ru-RU" sz="2400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Музыкальный аппарат с рупором, воспроизводящий звуки, записанные на особые пластинки.</a:t>
            </a:r>
            <a:endParaRPr lang="ru-RU" sz="2400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838B38D-7948-5C8D-D833-9B807F5FD1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546" y="609600"/>
            <a:ext cx="4070508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94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3" name="Rectangle 9222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Rectangle 9224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9227" name="Rectangle 9226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9229" name="Rectangle 9228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61D64FA-730E-B5A6-376F-896DDE3286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-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Rectangle 9230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3" name="Rectangle 9232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959F9C-841A-2E82-A81E-D65C83E20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endParaRPr lang="en-US" sz="4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EE5A524-98E5-3557-A1D1-3323CCDE1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46137" y="2538920"/>
            <a:ext cx="4602152" cy="3480066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b="1" i="0">
                <a:effectLst/>
              </a:rPr>
              <a:t>ГРЕ́ЙПФРУТ</a:t>
            </a:r>
            <a:r>
              <a:rPr lang="en-US" b="0" i="0">
                <a:effectLst/>
              </a:rPr>
              <a:t>, -а, </a:t>
            </a:r>
            <a:r>
              <a:rPr lang="en-US" b="0" i="1">
                <a:effectLst/>
              </a:rPr>
              <a:t>м.</a:t>
            </a:r>
            <a:endParaRPr lang="en-US" b="0" i="0">
              <a:effectLst/>
            </a:endParaRP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b="1" i="0">
                <a:effectLst/>
              </a:rPr>
              <a:t>1.</a:t>
            </a:r>
            <a:r>
              <a:rPr lang="en-US" b="0" i="0">
                <a:effectLst/>
              </a:rPr>
              <a:t> Южное вечнозеленое плодовое цитрусовое дерево.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b="1" i="0">
                <a:effectLst/>
              </a:rPr>
              <a:t>2.</a:t>
            </a:r>
            <a:r>
              <a:rPr lang="en-US" b="0" i="0">
                <a:effectLst/>
              </a:rPr>
              <a:t> Круглый или овальный ароматичный плод этого дерева с горьковато-сладким вкусом.</a:t>
            </a:r>
          </a:p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041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83E85-8532-F7BF-43BF-9257EFB3B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907180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333333"/>
                </a:solidFill>
                <a:effectLst/>
                <a:latin typeface="Arial Black" panose="020B0A04020102020204" pitchFamily="34" charset="0"/>
              </a:rPr>
              <a:t>Грипп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—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это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инфекционное заболевание, заболеть которым может любой человек. Возбудителем гриппа является вирус, который от инфицированных людей попадает в носоглотку окружающих. Большинство людей болеют гриппом всего лишь несколько дней, но некоторые заболевают серьёзнее.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3894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2F92CB54-4BB1-9206-8685-BC45278104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6745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11270">
            <a:extLst>
              <a:ext uri="{FF2B5EF4-FFF2-40B4-BE49-F238E27FC236}">
                <a16:creationId xmlns:a16="http://schemas.microsoft.com/office/drawing/2014/main" id="{6B57F45B-5417-4073-A67A-343F2C881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902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Rectangle 11272">
            <a:extLst>
              <a:ext uri="{FF2B5EF4-FFF2-40B4-BE49-F238E27FC236}">
                <a16:creationId xmlns:a16="http://schemas.microsoft.com/office/drawing/2014/main" id="{091B6077-4778-41B2-9147-335CF2F2F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B3A264C6-E777-67A4-C4D5-99E8CB517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81956" y="643467"/>
            <a:ext cx="74280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5" name="Rectangle 11274">
            <a:extLst>
              <a:ext uri="{FF2B5EF4-FFF2-40B4-BE49-F238E27FC236}">
                <a16:creationId xmlns:a16="http://schemas.microsoft.com/office/drawing/2014/main" id="{D527D497-40EC-49CA-9C48-FE4127084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0086117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9C6E9-40C4-3905-091D-151287FE3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2861097"/>
          </a:xfrm>
        </p:spPr>
        <p:txBody>
          <a:bodyPr>
            <a:normAutofit/>
          </a:bodyPr>
          <a:lstStyle/>
          <a:p>
            <a:pPr algn="ctr"/>
            <a:r>
              <a:rPr lang="ru-RU" sz="8000" b="1" u="sng" dirty="0">
                <a:solidFill>
                  <a:srgbClr val="92D050"/>
                </a:solidFill>
                <a:effectLst/>
                <a:latin typeface="Open Sans" panose="020B0606030504020204" pitchFamily="34" charset="0"/>
              </a:rPr>
              <a:t>До свидания</a:t>
            </a:r>
            <a:r>
              <a:rPr lang="ru-RU" sz="8000" u="sng" dirty="0">
                <a:solidFill>
                  <a:srgbClr val="92D050"/>
                </a:solidFill>
                <a:latin typeface="Open Sans" panose="020B0606030504020204" pitchFamily="34" charset="0"/>
              </a:rPr>
              <a:t>!</a:t>
            </a:r>
            <a:br>
              <a:rPr lang="ru-RU" sz="8000" u="sng" dirty="0">
                <a:solidFill>
                  <a:srgbClr val="92D050"/>
                </a:solidFill>
                <a:latin typeface="Open Sans" panose="020B0606030504020204" pitchFamily="34" charset="0"/>
              </a:rPr>
            </a:br>
            <a:r>
              <a:rPr lang="ru-RU" sz="8000" b="1" u="sng" dirty="0">
                <a:solidFill>
                  <a:srgbClr val="92D050"/>
                </a:solidFill>
                <a:latin typeface="Open Sans" panose="020B0606030504020204" pitchFamily="34" charset="0"/>
              </a:rPr>
              <a:t>Единица</a:t>
            </a:r>
            <a:endParaRPr lang="ru-RU" sz="8000" u="sng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5583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D6AD7-ACB5-4377-4087-CAB62DCF5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5731046"/>
          </a:xfrm>
        </p:spPr>
        <p:txBody>
          <a:bodyPr>
            <a:normAutofit fontScale="90000"/>
          </a:bodyPr>
          <a:lstStyle/>
          <a:p>
            <a:pPr fontAlgn="t"/>
            <a:r>
              <a:rPr lang="ru-RU" b="1" i="0" dirty="0">
                <a:solidFill>
                  <a:schemeClr val="accent2"/>
                </a:solidFill>
                <a:effectLst/>
                <a:latin typeface="Open Sans" panose="020B0606030504020204" pitchFamily="34" charset="0"/>
              </a:rPr>
              <a:t>Желанный</a:t>
            </a:r>
            <a:b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желанный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ru-RU" b="0" i="0" u="none" strike="noStrike" dirty="0">
                <a:solidFill>
                  <a:srgbClr val="E5830C"/>
                </a:solidFill>
                <a:effectLst/>
                <a:latin typeface="Open Sans" panose="020B0606030504020204" pitchFamily="34" charset="0"/>
                <a:hlinkClick r:id="rId2"/>
              </a:rPr>
              <a:t>желанная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желанное.</a:t>
            </a:r>
            <a:b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Очень ожидаемый, являющийся предметом желания. Желанная минута настала. Желанные вести. Желанный гость.</a:t>
            </a:r>
            <a:b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Любезный, милый, дорогой (</a:t>
            </a:r>
            <a:r>
              <a:rPr lang="ru-RU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преимущественно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в обращении).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4070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7400C-C1DE-CB30-2E1B-9ED74011A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A12A0A-9B7A-BAB2-C5C2-D14353BB9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0" i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Жёлудь (лат. glans) — сухой односемянный синкарпный нижний плод с жестким кожистым околоплодником, частично или полностью заключённый в плюске. </a:t>
            </a:r>
            <a:endParaRPr lang="ru-RU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8857DC6D-19C2-C663-026D-799CCD1598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567" y="867747"/>
            <a:ext cx="5803641" cy="521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4018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1447A4-82FF-1B33-9427-6D42244E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3938459"/>
          </a:xfrm>
        </p:spPr>
        <p:txBody>
          <a:bodyPr>
            <a:norm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Жжение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–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это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смешанное ощущение жара, пощипывания, зуда и болезненного дискомфорта на коже или слизистых оболочках.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65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4C07C2-2E50-7103-8285-DFC5A4E96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702789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АДЪЮТА́НТ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, -а,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м.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Офицер, состоящий при высшем военном начальнике для выполнения служебных поручений или штабной работы.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006400"/>
                </a:solidFill>
                <a:effectLst/>
                <a:latin typeface="Open Sans" panose="020B0606030504020204" pitchFamily="34" charset="0"/>
              </a:rPr>
              <a:t>Я поднялся на второй этаж, где меня встретил адъютант генерала Козлова в чине майора.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26705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67" name="Rectangle 1536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9" name="Rectangle 15368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5371" name="Rectangle 15370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15373" name="Rectangle 15372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75" name="Rectangle 15374">
            <a:extLst>
              <a:ext uri="{FF2B5EF4-FFF2-40B4-BE49-F238E27FC236}">
                <a16:creationId xmlns:a16="http://schemas.microsoft.com/office/drawing/2014/main" id="{EE0D13DB-D099-4541-888D-DE0186F1C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519" y="253548"/>
            <a:ext cx="5851795" cy="6384816"/>
          </a:xfrm>
          <a:prstGeom prst="rect">
            <a:avLst/>
          </a:prstGeom>
          <a:solidFill>
            <a:srgbClr val="FFFFFF"/>
          </a:solidFill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F4A5A76D-83D3-C120-BBF1-7E819457AF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 bwMode="auto">
          <a:xfrm>
            <a:off x="424928" y="419292"/>
            <a:ext cx="5522976" cy="605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7" name="Rectangle 15376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79" name="Rectangle 15378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00F0BDB-57E6-9452-2056-C6DB7170B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spc="0">
                <a:solidFill>
                  <a:schemeClr val="tx1">
                    <a:lumMod val="85000"/>
                    <a:lumOff val="15000"/>
                  </a:schemeClr>
                </a:solidFill>
              </a:rPr>
              <a:t>жонглёр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70BC88-14E4-BA15-52DF-F69883603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46137" y="2538919"/>
            <a:ext cx="4602152" cy="3557805"/>
          </a:xfr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100000"/>
              </a:lnSpc>
              <a:buFont typeface="Garamond" pitchFamily="18" charset="0"/>
              <a:buChar char="◦"/>
            </a:pPr>
            <a:r>
              <a:rPr lang="en-US" b="0" i="0">
                <a:effectLst/>
              </a:rPr>
              <a:t> 1. цирковой артист, умеющий искусно и ловко подбрасывать в воздух и ловить одновременно несколько предметов. 2. истор. в средневековой Франции и на Пиренеях - странствующий актёр, певец, музыкант, акробат.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407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E844E-B8E3-20E0-07D9-B3B581AC2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571293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Граммофон, грейпфрут, грипп, девиз, дискуссия, до свидания, единица, желанный, жёлудь, жжение, жонглёр.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Bahnschrift" panose="020B0502040204020203" pitchFamily="34" charset="0"/>
              </a:rPr>
              <a:t>1.</a:t>
            </a:r>
            <a:r>
              <a:rPr lang="ru-RU" u="sng" dirty="0">
                <a:latin typeface="Bahnschrift" panose="020B0502040204020203" pitchFamily="34" charset="0"/>
              </a:rPr>
              <a:t>Запишите слова в словарик, раскройте значение 3 слов на выбор.</a:t>
            </a:r>
            <a:br>
              <a:rPr lang="ru-RU" u="sng" dirty="0">
                <a:latin typeface="Bahnschrift" panose="020B0502040204020203" pitchFamily="34" charset="0"/>
              </a:rPr>
            </a:br>
            <a:r>
              <a:rPr lang="ru-RU" u="sng" dirty="0">
                <a:latin typeface="Bahnschrift" panose="020B0502040204020203" pitchFamily="34" charset="0"/>
              </a:rPr>
              <a:t>2.Составьте 2 предложения с любыми словами из списка.</a:t>
            </a:r>
          </a:p>
        </p:txBody>
      </p:sp>
    </p:spTree>
    <p:extLst>
      <p:ext uri="{BB962C8B-B14F-4D97-AF65-F5344CB8AC3E}">
        <p14:creationId xmlns:p14="http://schemas.microsoft.com/office/powerpoint/2010/main" val="14817976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EAB58-54B5-E011-F24D-D1431B998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3666856"/>
          </a:xfrm>
        </p:spPr>
        <p:txBody>
          <a:bodyPr>
            <a:normAutofit/>
          </a:bodyPr>
          <a:lstStyle/>
          <a:p>
            <a:r>
              <a:rPr lang="ru-RU" u="sng" dirty="0">
                <a:latin typeface="Arial Black" panose="020B0A04020102020204" pitchFamily="34" charset="0"/>
              </a:rPr>
              <a:t>Написание контрольного словарного диктанта.</a:t>
            </a:r>
          </a:p>
        </p:txBody>
      </p:sp>
    </p:spTree>
    <p:extLst>
      <p:ext uri="{BB962C8B-B14F-4D97-AF65-F5344CB8AC3E}">
        <p14:creationId xmlns:p14="http://schemas.microsoft.com/office/powerpoint/2010/main" val="108240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4F608-5EA3-23AD-6E61-281D77578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764982" cy="5370280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АККУРА́ТНЫЙ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1.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Соблюдающий порядок, точность. 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— </a:t>
            </a:r>
            <a:r>
              <a:rPr lang="ru-RU" b="1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Сам же я всегда аккуратен, [прихожу] минута в минуту.</a:t>
            </a: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</a:t>
            </a:r>
            <a:b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</a:br>
            <a:r>
              <a:rPr lang="ru-RU" b="1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2.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Содержащийся в порядке, тщательно сделанный, точно выполняемый или выполненный (о предмете и действии). </a:t>
            </a:r>
            <a:r>
              <a:rPr lang="ru-RU" b="1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Аккуратная работа</a:t>
            </a:r>
            <a:r>
              <a:rPr lang="ru-RU" b="0" i="1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.</a:t>
            </a:r>
            <a:r>
              <a:rPr lang="ru-RU" b="0" i="0" dirty="0">
                <a:solidFill>
                  <a:srgbClr val="242D33"/>
                </a:solidFill>
                <a:effectLst/>
                <a:latin typeface="Open Sans" panose="020B0606030504020204" pitchFamily="34" charset="0"/>
              </a:rPr>
              <a:t>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86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4102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4109" name="Rectangle 4108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111" name="Group 4110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4112" name="Straight Connector 4111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3" name="Straight Connector 4112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4" name="Straight Connector 4113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16" name="Rectangle 4115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8" name="Rectangle 4117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0" name="Rectangle 4119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3866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2" name="Rectangle 4121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4124" name="Rectangle 4123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29DE8-9D90-75D0-280E-D8FFA4CBE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1" y="1559768"/>
            <a:ext cx="3813047" cy="447678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3000"/>
              </a:lnSpc>
            </a:pPr>
            <a:r>
              <a:rPr lang="en-US" sz="4000" b="1" i="0" cap="all" spc="-100" dirty="0">
                <a:solidFill>
                  <a:schemeClr val="bg1"/>
                </a:solidFill>
              </a:rPr>
              <a:t>АЛЮМИ́НИЙ</a:t>
            </a:r>
            <a:r>
              <a:rPr lang="ru-RU" sz="4000" b="1" i="0" cap="all" spc="-100" dirty="0">
                <a:solidFill>
                  <a:schemeClr val="bg1"/>
                </a:solidFill>
              </a:rPr>
              <a:t>-</a:t>
            </a:r>
            <a:r>
              <a:rPr lang="en-US" sz="4000" b="1" i="0" cap="all" spc="-100" dirty="0" err="1">
                <a:solidFill>
                  <a:schemeClr val="bg1"/>
                </a:solidFill>
              </a:rPr>
              <a:t>Химический</a:t>
            </a:r>
            <a:r>
              <a:rPr lang="en-US" sz="4000" b="1" i="0" cap="all" spc="-100" dirty="0">
                <a:solidFill>
                  <a:schemeClr val="bg1"/>
                </a:solidFill>
              </a:rPr>
              <a:t> </a:t>
            </a:r>
            <a:r>
              <a:rPr lang="en-US" sz="4000" b="1" i="0" cap="all" spc="-100" dirty="0" err="1">
                <a:solidFill>
                  <a:schemeClr val="bg1"/>
                </a:solidFill>
              </a:rPr>
              <a:t>элемент</a:t>
            </a:r>
            <a:r>
              <a:rPr lang="en-US" sz="4000" b="1" i="0" cap="all" spc="-100" dirty="0">
                <a:solidFill>
                  <a:schemeClr val="bg1"/>
                </a:solidFill>
              </a:rPr>
              <a:t>, </a:t>
            </a:r>
            <a:r>
              <a:rPr lang="en-US" sz="4000" b="1" i="0" cap="all" spc="-100" dirty="0" err="1">
                <a:solidFill>
                  <a:schemeClr val="bg1"/>
                </a:solidFill>
              </a:rPr>
              <a:t>серебристо-белый</a:t>
            </a:r>
            <a:r>
              <a:rPr lang="en-US" sz="4000" b="1" i="0" cap="all" spc="-100" dirty="0">
                <a:solidFill>
                  <a:schemeClr val="bg1"/>
                </a:solidFill>
              </a:rPr>
              <a:t> </a:t>
            </a:r>
            <a:r>
              <a:rPr lang="en-US" sz="4000" b="1" i="0" cap="all" spc="-100" dirty="0" err="1">
                <a:solidFill>
                  <a:schemeClr val="bg1"/>
                </a:solidFill>
              </a:rPr>
              <a:t>легкий</a:t>
            </a:r>
            <a:r>
              <a:rPr lang="en-US" sz="4000" b="1" i="0" cap="all" spc="-100" dirty="0">
                <a:solidFill>
                  <a:schemeClr val="bg1"/>
                </a:solidFill>
              </a:rPr>
              <a:t> </a:t>
            </a:r>
            <a:r>
              <a:rPr lang="en-US" sz="4000" b="1" i="0" cap="all" spc="-100" dirty="0" err="1">
                <a:solidFill>
                  <a:schemeClr val="bg1"/>
                </a:solidFill>
              </a:rPr>
              <a:t>ковкий</a:t>
            </a:r>
            <a:r>
              <a:rPr lang="en-US" sz="4000" b="1" i="0" cap="all" spc="-100" dirty="0">
                <a:solidFill>
                  <a:schemeClr val="bg1"/>
                </a:solidFill>
              </a:rPr>
              <a:t> </a:t>
            </a:r>
            <a:r>
              <a:rPr lang="en-US" sz="4000" b="1" i="0" cap="all" spc="-100" dirty="0" err="1">
                <a:solidFill>
                  <a:schemeClr val="bg1"/>
                </a:solidFill>
              </a:rPr>
              <a:t>металл</a:t>
            </a:r>
            <a:r>
              <a:rPr lang="en-US" sz="4000" b="1" i="0" cap="all" spc="-100" dirty="0">
                <a:solidFill>
                  <a:schemeClr val="bg1"/>
                </a:solidFill>
              </a:rPr>
              <a:t>.</a:t>
            </a:r>
            <a:br>
              <a:rPr lang="en-US" sz="4000" b="1" i="0" cap="all" spc="-100" dirty="0">
                <a:solidFill>
                  <a:schemeClr val="bg1"/>
                </a:solidFill>
              </a:rPr>
            </a:br>
            <a:endParaRPr lang="en-US" sz="4000" b="1" cap="all" spc="-100" dirty="0">
              <a:solidFill>
                <a:schemeClr val="bg1"/>
              </a:solidFill>
            </a:endParaRPr>
          </a:p>
        </p:txBody>
      </p:sp>
      <p:sp>
        <p:nvSpPr>
          <p:cNvPr id="4126" name="Rectangle 4125">
            <a:extLst>
              <a:ext uri="{FF2B5EF4-FFF2-40B4-BE49-F238E27FC236}">
                <a16:creationId xmlns:a16="http://schemas.microsoft.com/office/drawing/2014/main" id="{BA53A868-C420-4BAE-9244-EC162AF0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7992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128" name="Straight Connector 4127">
            <a:extLst>
              <a:ext uri="{FF2B5EF4-FFF2-40B4-BE49-F238E27FC236}">
                <a16:creationId xmlns:a16="http://schemas.microsoft.com/office/drawing/2014/main" id="{C2686EF3-81CC-419F-96C3-002A7588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0" name="Straight Connector 4129">
            <a:extLst>
              <a:ext uri="{FF2B5EF4-FFF2-40B4-BE49-F238E27FC236}">
                <a16:creationId xmlns:a16="http://schemas.microsoft.com/office/drawing/2014/main" id="{F8D93CCA-A85E-4529-A6F0-8BB54D27B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393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2" name="Straight Connector 4131">
            <a:extLst>
              <a:ext uri="{FF2B5EF4-FFF2-40B4-BE49-F238E27FC236}">
                <a16:creationId xmlns:a16="http://schemas.microsoft.com/office/drawing/2014/main" id="{1ECFA516-C18C-41AE-AFF2-A0D0A59C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3FE483-88FA-1E95-21CC-68BEF62B0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46570" y="659689"/>
            <a:ext cx="6202238" cy="5535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219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7" name="Rectangle 5126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58" name="Rectangle 5128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5159" name="Rectangle 5130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5160" name="Rectangle 5132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161" name="Group 5134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5136" name="Straight Connector 5135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7" name="Straight Connector 5136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8" name="Straight Connector 5137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62" name="Rectangle 5139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3" name="Rectangle 5141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4" name="Rectangle 5143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3866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5" name="Rectangle 5145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5166" name="Rectangle 5147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B049D-E602-94FE-087D-D44FA396B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1" y="1559768"/>
            <a:ext cx="3652054" cy="313537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83000"/>
              </a:lnSpc>
            </a:pP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АППАРАТУ́РА</a:t>
            </a:r>
            <a:r>
              <a:rPr lang="ru-RU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-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собир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. 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Совокупность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аппаратов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приспособлений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(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для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выполнения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какой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-л.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работы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). 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Химическая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аппаратура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.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Аппаратура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электрического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2800" cap="all" spc="-100" dirty="0" err="1">
                <a:solidFill>
                  <a:schemeClr val="bg1"/>
                </a:solidFill>
                <a:latin typeface="Arial Black" panose="020B0A04020102020204" pitchFamily="34" charset="0"/>
              </a:rPr>
              <a:t>управления</a:t>
            </a:r>
            <a: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  <a:t>.</a:t>
            </a:r>
            <a:br>
              <a:rPr lang="en-US" sz="2800" cap="all" spc="-1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1900" cap="all" spc="-1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5167" name="Rectangle 5149">
            <a:extLst>
              <a:ext uri="{FF2B5EF4-FFF2-40B4-BE49-F238E27FC236}">
                <a16:creationId xmlns:a16="http://schemas.microsoft.com/office/drawing/2014/main" id="{BA53A868-C420-4BAE-9244-EC162AF0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7992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168" name="Straight Connector 5151">
            <a:extLst>
              <a:ext uri="{FF2B5EF4-FFF2-40B4-BE49-F238E27FC236}">
                <a16:creationId xmlns:a16="http://schemas.microsoft.com/office/drawing/2014/main" id="{C2686EF3-81CC-419F-96C3-002A7588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9" name="Straight Connector 5153">
            <a:extLst>
              <a:ext uri="{FF2B5EF4-FFF2-40B4-BE49-F238E27FC236}">
                <a16:creationId xmlns:a16="http://schemas.microsoft.com/office/drawing/2014/main" id="{F8D93CCA-A85E-4529-A6F0-8BB54D27B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393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6" name="Straight Connector 5155">
            <a:extLst>
              <a:ext uri="{FF2B5EF4-FFF2-40B4-BE49-F238E27FC236}">
                <a16:creationId xmlns:a16="http://schemas.microsoft.com/office/drawing/2014/main" id="{1ECFA516-C18C-41AE-AFF2-A0D0A59C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>
            <a:extLst>
              <a:ext uri="{FF2B5EF4-FFF2-40B4-BE49-F238E27FC236}">
                <a16:creationId xmlns:a16="http://schemas.microsoft.com/office/drawing/2014/main" id="{AFA38019-DC91-FF86-1F75-6EB8C7464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46570" y="1295418"/>
            <a:ext cx="6202238" cy="42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80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150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153" name="Rectangle 6152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6159" name="Group 6158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6160" name="Straight Connector 6159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1" name="Straight Connector 6160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2" name="Straight Connector 6161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64" name="Rectangle 6163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166" name="Rectangle 6165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C62F09F-E9C8-6C7B-556C-CABFB96516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8" name="Rectangle 6167">
            <a:extLst>
              <a:ext uri="{FF2B5EF4-FFF2-40B4-BE49-F238E27FC236}">
                <a16:creationId xmlns:a16="http://schemas.microsoft.com/office/drawing/2014/main" id="{BCFF10A9-48A8-49DE-BCC0-36CD4D61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69" y="1267730"/>
            <a:ext cx="9576262" cy="43079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0" name="Rectangle 6169">
            <a:extLst>
              <a:ext uri="{FF2B5EF4-FFF2-40B4-BE49-F238E27FC236}">
                <a16:creationId xmlns:a16="http://schemas.microsoft.com/office/drawing/2014/main" id="{29E6EC7A-73F0-4AA6-8CCE-7492D8F65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68" y="1267730"/>
            <a:ext cx="9576262" cy="4307950"/>
          </a:xfrm>
          <a:prstGeom prst="rect">
            <a:avLst/>
          </a:prstGeom>
          <a:solidFill>
            <a:srgbClr val="EDF31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2" name="Rectangle 6171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172B3-D085-A30F-1493-963DB44F5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2" y="2091263"/>
            <a:ext cx="8652938" cy="24615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2700" b="1" i="0" cap="all" spc="-100" dirty="0" err="1"/>
              <a:t>Аппети́т</a:t>
            </a:r>
            <a:r>
              <a:rPr lang="en-US" sz="2700" b="1" i="0" cap="all" spc="-100" dirty="0"/>
              <a:t> (</a:t>
            </a:r>
            <a:r>
              <a:rPr lang="en-US" sz="2700" b="1" i="0" cap="all" spc="-100" dirty="0" err="1"/>
              <a:t>от</a:t>
            </a:r>
            <a:r>
              <a:rPr lang="en-US" sz="2700" b="1" i="0" cap="all" spc="-100" dirty="0"/>
              <a:t> </a:t>
            </a:r>
            <a:r>
              <a:rPr lang="en-US" sz="2700" b="1" i="0" cap="all" spc="-100" dirty="0" err="1"/>
              <a:t>лат</a:t>
            </a:r>
            <a:r>
              <a:rPr lang="en-US" sz="2700" b="1" i="0" cap="all" spc="-100" dirty="0"/>
              <a:t>. </a:t>
            </a:r>
            <a:r>
              <a:rPr lang="en-US" sz="2700" b="1" i="0" cap="all" spc="-100" dirty="0" err="1"/>
              <a:t>appetitus</a:t>
            </a:r>
            <a:r>
              <a:rPr lang="en-US" sz="2700" b="1" i="0" cap="all" spc="-100" dirty="0"/>
              <a:t> — «</a:t>
            </a:r>
            <a:r>
              <a:rPr lang="en-US" sz="2700" b="1" i="0" cap="all" spc="-100" dirty="0" err="1"/>
              <a:t>стремление</a:t>
            </a:r>
            <a:r>
              <a:rPr lang="en-US" sz="2700" b="1" i="0" cap="all" spc="-100" dirty="0"/>
              <a:t>; </a:t>
            </a:r>
            <a:r>
              <a:rPr lang="en-US" sz="2700" b="1" i="0" cap="all" spc="-100" dirty="0" err="1"/>
              <a:t>желание</a:t>
            </a:r>
            <a:r>
              <a:rPr lang="en-US" sz="2700" b="1" i="0" cap="all" spc="-100" dirty="0"/>
              <a:t>») — </a:t>
            </a:r>
            <a:r>
              <a:rPr lang="en-US" sz="2700" b="1" i="0" cap="all" spc="-100" dirty="0" err="1"/>
              <a:t>ощущение</a:t>
            </a:r>
            <a:r>
              <a:rPr lang="en-US" sz="2700" b="1" i="0" cap="all" spc="-100" dirty="0"/>
              <a:t>, </a:t>
            </a:r>
            <a:r>
              <a:rPr lang="en-US" sz="2700" b="1" i="0" cap="all" spc="-100" dirty="0" err="1"/>
              <a:t>связанное</a:t>
            </a:r>
            <a:r>
              <a:rPr lang="en-US" sz="2700" b="1" i="0" cap="all" spc="-100" dirty="0"/>
              <a:t> с </a:t>
            </a:r>
            <a:r>
              <a:rPr lang="en-US" sz="2700" b="1" i="0" cap="all" spc="-100" dirty="0" err="1"/>
              <a:t>потребностью</a:t>
            </a:r>
            <a:r>
              <a:rPr lang="en-US" sz="2700" b="1" i="0" cap="all" spc="-100" dirty="0"/>
              <a:t> в </a:t>
            </a:r>
            <a:r>
              <a:rPr lang="en-US" sz="2700" b="1" i="0" cap="all" spc="-100" dirty="0" err="1"/>
              <a:t>пище</a:t>
            </a:r>
            <a:r>
              <a:rPr lang="en-US" sz="2700" b="1" i="0" cap="all" spc="-100" dirty="0"/>
              <a:t>, а </a:t>
            </a:r>
            <a:r>
              <a:rPr lang="en-US" sz="2700" b="1" i="0" cap="all" spc="-100" dirty="0" err="1"/>
              <a:t>также</a:t>
            </a:r>
            <a:r>
              <a:rPr lang="en-US" sz="2700" b="1" i="0" cap="all" spc="-100" dirty="0"/>
              <a:t> </a:t>
            </a:r>
            <a:r>
              <a:rPr lang="en-US" sz="2700" b="1" i="0" cap="all" spc="-100" dirty="0" err="1"/>
              <a:t>физиологический</a:t>
            </a:r>
            <a:r>
              <a:rPr lang="en-US" sz="2700" b="1" i="0" cap="all" spc="-100" dirty="0"/>
              <a:t> </a:t>
            </a:r>
            <a:r>
              <a:rPr lang="en-US" sz="2700" b="1" i="0" cap="all" spc="-100" dirty="0" err="1"/>
              <a:t>механизм</a:t>
            </a:r>
            <a:r>
              <a:rPr lang="en-US" sz="2700" b="1" i="0" cap="all" spc="-100" dirty="0"/>
              <a:t>, </a:t>
            </a:r>
            <a:r>
              <a:rPr lang="en-US" sz="2700" b="1" i="0" cap="all" spc="-100" dirty="0" err="1"/>
              <a:t>регулирующий</a:t>
            </a:r>
            <a:r>
              <a:rPr lang="en-US" sz="2700" b="1" i="0" cap="all" spc="-100" dirty="0"/>
              <a:t> </a:t>
            </a:r>
            <a:r>
              <a:rPr lang="en-US" sz="2700" b="1" i="0" cap="all" spc="-100" dirty="0" err="1"/>
              <a:t>поступление</a:t>
            </a:r>
            <a:r>
              <a:rPr lang="en-US" sz="2700" b="1" i="0" cap="all" spc="-100" dirty="0"/>
              <a:t> в </a:t>
            </a:r>
            <a:r>
              <a:rPr lang="en-US" sz="2700" b="1" i="0" cap="all" spc="-100" dirty="0" err="1"/>
              <a:t>организм</a:t>
            </a:r>
            <a:r>
              <a:rPr lang="en-US" sz="2700" b="1" i="0" cap="all" spc="-100" dirty="0"/>
              <a:t> </a:t>
            </a:r>
            <a:r>
              <a:rPr lang="en-US" sz="2700" b="1" i="0" cap="all" spc="-100" dirty="0" err="1"/>
              <a:t>пищевых</a:t>
            </a:r>
            <a:r>
              <a:rPr lang="en-US" sz="2700" b="1" i="0" cap="all" spc="-100" dirty="0"/>
              <a:t> </a:t>
            </a:r>
            <a:r>
              <a:rPr lang="en-US" sz="2700" b="1" i="0" cap="all" spc="-100" dirty="0" err="1"/>
              <a:t>веществ</a:t>
            </a:r>
            <a:r>
              <a:rPr lang="en-US" sz="2700" b="1" i="0" cap="all" spc="-100" dirty="0"/>
              <a:t>. </a:t>
            </a:r>
            <a:br>
              <a:rPr lang="en-US" sz="2700" b="1" i="0" cap="all" spc="-100" dirty="0"/>
            </a:br>
            <a:endParaRPr lang="en-US" sz="2700" b="1" cap="all" spc="-100" dirty="0"/>
          </a:p>
        </p:txBody>
      </p:sp>
      <p:sp>
        <p:nvSpPr>
          <p:cNvPr id="6174" name="Rectangle 6173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751130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138</TotalTime>
  <Words>1585</Words>
  <Application>Microsoft Office PowerPoint</Application>
  <PresentationFormat>Широкоэкранный</PresentationFormat>
  <Paragraphs>56</Paragraphs>
  <Slides>52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62" baseType="lpstr">
      <vt:lpstr>Arial</vt:lpstr>
      <vt:lpstr>Arial Black</vt:lpstr>
      <vt:lpstr>Bahnschrift</vt:lpstr>
      <vt:lpstr>Garamond</vt:lpstr>
      <vt:lpstr>Goudy Old Style</vt:lpstr>
      <vt:lpstr>Helvetica</vt:lpstr>
      <vt:lpstr>Open Sans</vt:lpstr>
      <vt:lpstr>Times New Roman</vt:lpstr>
      <vt:lpstr>YS Text</vt:lpstr>
      <vt:lpstr>SavonVTI</vt:lpstr>
      <vt:lpstr>СЛОВАРНАЯ РАБОТА  6 КЛАСС</vt:lpstr>
      <vt:lpstr>АБАЖУ́Р 1. Часть светильника, колпак (чаще всего в виде полушария или конуса) из металла, стекла, пластмассы, бумаги или ткани, надеваемый на светильник, лампу для защиты глаз от прямого света и большей концентрации светового пучка, либо с декоративной целью  2. Устар. козырёк, надеваемый на лоб для защиты глаз от света. «Толковый словарь русского языка» под редакцией Д. Н. Ушакова  </vt:lpstr>
      <vt:lpstr>Презентация PowerPoint</vt:lpstr>
      <vt:lpstr>Презентация PowerPoint</vt:lpstr>
      <vt:lpstr>АДЪЮТА́НТ, -а, м. Офицер, состоящий при высшем военном начальнике для выполнения служебных поручений или штабной работы. Я поднялся на второй этаж, где меня встретил адъютант генерала Козлова в чине майора.</vt:lpstr>
      <vt:lpstr>АККУРА́ТНЫЙ 1. Соблюдающий порядок, точность. — Сам же я всегда аккуратен, [прихожу] минута в минуту.  2. Содержащийся в порядке, тщательно сделанный, точно выполняемый или выполненный (о предмете и действии). Аккуратная работа.  </vt:lpstr>
      <vt:lpstr>АЛЮМИ́НИЙ-Химический элемент, серебристо-белый легкий ковкий металл. </vt:lpstr>
      <vt:lpstr>АППАРАТУ́РА- собир. Совокупность аппаратов, приспособлений (для выполнения какой-л. работы). Химическая аппаратура. Аппаратура электрического управления.  </vt:lpstr>
      <vt:lpstr>Аппети́т (от лат. appetitus — «стремление; желание») — ощущение, связанное с потребностью в пище, а также физиологический механизм, регулирующий поступление в организм пищевых веществ.  </vt:lpstr>
      <vt:lpstr>АРТИЛЛЕ́РИЯ 1. собир. Огнестрельные орудия различных конструкций и калибров. Самоходная артиллерия. 2. Род войск с таким вооружением.  3. Наука об огнестрельных орудиях, их устройстве и боевом применении.  </vt:lpstr>
      <vt:lpstr>Презентация PowerPoint</vt:lpstr>
      <vt:lpstr>АТТРАКЦИО́Н 1. Эффектный номер цирковой или эстрадной программы. 2. обычно мн. ч. (аттракцио́ны, -ов). Устройство для развлечения в местах общественных гуляний: качели, тир, карусель. </vt:lpstr>
      <vt:lpstr>БАГРЯ́НЫЙ 1. Насыщенного  красного цвета, цвета крови ◆ Перья крыльев отливают розовым цветом; концы их ярко-красны, точно омочены багряной, свежей кровью. </vt:lpstr>
      <vt:lpstr>Абажур, абзац, адъютант, алюминий, аппаратура, аппетит, артиллерия, аттракцион, багряный.  1.Запишите слова в словарик, раскройте значение 3 слов на выбор. 2.Составьте 2 предложения с любыми словами из списка.</vt:lpstr>
      <vt:lpstr>БАЛЛА́ДА, -ы, ж. 1. Небольшое стихотворное произведение с легендарным, историческим, сказочным или бытовым содержанием, написанное строфами.  Баллада В. А. Жуковского «Светлана». 2. Муз. Род вокального или инструментального произведения повествовательного характера. </vt:lpstr>
      <vt:lpstr>Презентация PowerPoint</vt:lpstr>
      <vt:lpstr>Презентация PowerPoint</vt:lpstr>
      <vt:lpstr>Беседа - взаимный разговор, общительная речь между людьми, словесное их сообщение, обмен чувств и мыслей на словах (Толковый словарь Даля). </vt:lpstr>
      <vt:lpstr>Презентация PowerPoint</vt:lpstr>
      <vt:lpstr>БРЕ́ЗЖИТЬ (брезжущий);  рассветать; слабо светиться. Брезжит заря. Брезжущий свет. толковый словарь Даля. БРЕЗЖИТЬ - или брезжиться безл. о свете, огне: мелькать, мерцать, чуть виднеться.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Баллада, баскетбол, баттерфляй, беседа, болото, брезжущий, брошюра, бутерброд, винегрет, веранда, велосипед. 1.Запишите слова в словарик, раскройте значение 3 слов на выбор. 2.Составьте 2 предложения с любыми словами из списка.</vt:lpstr>
      <vt:lpstr>Написание контрольного словарного диктанта.</vt:lpstr>
      <vt:lpstr>Виолонче́ль (итал. violoncello, сокр. cello, нем. Violoncello, фр. violoncelle, англ. cello) — смычковый струнный музыкальный инструмент басового и тенорового регистра, известный с первой половины XVI века, такого же строения, что и скрипка или альт, однако значительно бо́льших размеров. </vt:lpstr>
      <vt:lpstr>Презентация PowerPoint</vt:lpstr>
      <vt:lpstr>Виртуозный, виртуозная, виртуозное; виртуозен, виртуозна, виртуозно. Артистический, свойственный виртуозу (о технике исполнения, преимущественно музыкальной пьесы). Виртуозное исполнение.</vt:lpstr>
      <vt:lpstr>ВПРИПРЫЖКУ, нареч. Подпрыгивая, ускоряя подпрыгиванием бег, ходьбу. Бежать в. Догонять своего спутника вприпрыжку. </vt:lpstr>
      <vt:lpstr>Времяисчисле́ние Книжное: система календаря. </vt:lpstr>
      <vt:lpstr>Презентация PowerPoint</vt:lpstr>
      <vt:lpstr>Галантный — ая, ое. Galant. 1. Изысканно вежливый, любезный (о человеке) 2. || Выражающий изысканную вежливость, любезность.</vt:lpstr>
      <vt:lpstr>Презентация PowerPoint</vt:lpstr>
      <vt:lpstr>Презентация PowerPoint</vt:lpstr>
      <vt:lpstr>Презентация PowerPoint</vt:lpstr>
      <vt:lpstr>Грамм (фр. gramme; русское обозначение: г; международное: g) — единица измерения массы, одна из основных единиц системы СГС, дольная единица массы в Международной системе единиц (СИ). Впервые была введена во Франции 7 апреля 1795 года. </vt:lpstr>
      <vt:lpstr>ГРАММА́ТИКА, -и, ж. 1. Раздел языкознания, изучающий строй слова и предложения в языке и соответственно этому состоящий из двух разделов: морфологии и синтаксиса. Сравнительная грамматика. Историческая грамматика. 2. Совокупность норм изменений слов и сочетаний их в предложении, присущая какому-л. языку. || Учебная книга, излагающая основы (правила) какого-л. языка. Школьная грамматика. </vt:lpstr>
      <vt:lpstr>Виолончель, виртуозный, вприпрыжку, времяисчисление, военачальник, галантный, гардероб, гипотеза, гирлянда, грамм,грамматика. 1.Запишите слова в словарик, раскройте значение 3 слов на выбор. 2.Составьте 2 предложения с любыми словами из списка.</vt:lpstr>
      <vt:lpstr>Презентация PowerPoint</vt:lpstr>
      <vt:lpstr>Презентация PowerPoint</vt:lpstr>
      <vt:lpstr>Грипп — это инфекционное заболевание, заболеть которым может любой человек. Возбудителем гриппа является вирус, который от инфицированных людей попадает в носоглотку окружающих. Большинство людей болеют гриппом всего лишь несколько дней, но некоторые заболевают серьёзнее.</vt:lpstr>
      <vt:lpstr>Презентация PowerPoint</vt:lpstr>
      <vt:lpstr>Презентация PowerPoint</vt:lpstr>
      <vt:lpstr>До свидания! Единица</vt:lpstr>
      <vt:lpstr>Желанный желанный, желанная, желанное. 1. Очень ожидаемый, являющийся предметом желания. Желанная минута настала. Желанные вести. Желанный гость. 2. Любезный, милый, дорогой (преимущественно в обращении). </vt:lpstr>
      <vt:lpstr>Презентация PowerPoint</vt:lpstr>
      <vt:lpstr>Жжение – это смешанное ощущение жара, пощипывания, зуда и болезненного дискомфорта на коже или слизистых оболочках.</vt:lpstr>
      <vt:lpstr>жонглёр</vt:lpstr>
      <vt:lpstr>Граммофон, грейпфрут, грипп, девиз, дискуссия, до свидания, единица, желанный, жёлудь, жжение, жонглёр. 1.Запишите слова в словарик, раскройте значение 3 слов на выбор. 2.Составьте 2 предложения с любыми словами из списка.</vt:lpstr>
      <vt:lpstr>Написание контрольного словарного диктанта.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  6 КЛАСС</dc:title>
  <dc:creator>Ирина Вайс</dc:creator>
  <cp:lastModifiedBy>Ирина Вайс</cp:lastModifiedBy>
  <cp:revision>34</cp:revision>
  <dcterms:created xsi:type="dcterms:W3CDTF">2022-06-24T15:45:00Z</dcterms:created>
  <dcterms:modified xsi:type="dcterms:W3CDTF">2022-11-13T13:45:55Z</dcterms:modified>
</cp:coreProperties>
</file>