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1" r:id="rId5"/>
    <p:sldId id="259" r:id="rId6"/>
    <p:sldId id="268" r:id="rId7"/>
    <p:sldId id="264" r:id="rId8"/>
    <p:sldId id="286" r:id="rId9"/>
    <p:sldId id="265" r:id="rId10"/>
    <p:sldId id="262" r:id="rId11"/>
    <p:sldId id="284" r:id="rId12"/>
    <p:sldId id="277" r:id="rId13"/>
    <p:sldId id="273" r:id="rId14"/>
    <p:sldId id="278" r:id="rId15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D7305E-AA91-6E8C-3E5F-482BE09B9C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B9AC197-C2A8-BC48-B4FF-A31D096A0A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736E46-5ED6-A573-9CBD-A8204D022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F5CCC-AFB5-47B9-800F-C402ECC066F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614785-8BAB-E1DB-FAEA-12495750A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7FB800-5760-3FA7-82AB-3CA0412FB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5E850-581B-4434-AB6A-58AC48DCE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10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F7F89C-264A-2B83-C683-A3ED5AD5E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46935C4-B064-B5A6-1714-BF0495C0CA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F33D1E-5481-6819-9D73-5DFCA5334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F5CCC-AFB5-47B9-800F-C402ECC066F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A3FA94-C1A7-101C-091F-250961DEE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EB82FC-86A1-59A6-EAD1-0D4E2742D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5E850-581B-4434-AB6A-58AC48DCE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17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0C3E1AD-4666-982B-6984-B5D824A47F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33F0816-886D-EAA4-372A-FB434F3AEB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E3358D-A191-F488-1AB4-5A8EDABFB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F5CCC-AFB5-47B9-800F-C402ECC066F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3D948E-A692-3330-FB01-BAC343D2B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6FAD26-FAC1-6171-AF63-FF8A8E3C0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5E850-581B-4434-AB6A-58AC48DCE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212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92FAC0-202A-A782-451C-CC3446005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670AD0-D014-ADB0-127E-E39F8E8245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F1430C-E230-C1E4-5156-A9C230945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F5CCC-AFB5-47B9-800F-C402ECC066F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EF4560-91E5-1541-A954-ACC252302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0ECDD0-42C4-F284-BCEE-694DB614F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5E850-581B-4434-AB6A-58AC48DCE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76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1F0765-9EBE-96B3-86DB-70D0B20B3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755DDE-1AF2-F5F5-99CD-92EE78D69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08FC98-3D8C-0AF6-4BD1-2E66D26CC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F5CCC-AFB5-47B9-800F-C402ECC066F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72035B-C2C3-0CF7-4750-4A1E45252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D5B515-8156-9212-7715-A4DD34444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5E850-581B-4434-AB6A-58AC48DCE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141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17E46B-0F05-6A49-65CD-C3AB6ED68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8822C5-19BD-EF0A-A05D-6BE81D2F5E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DAFAEE-E922-D064-E650-D265BFADF8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DD8007C-DAD6-144D-DBF4-C9AAE9CAF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F5CCC-AFB5-47B9-800F-C402ECC066F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1DD4955-E1C6-052B-5253-A2A2AB2E0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70D429-6B92-3311-55E2-8D0563A8E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5E850-581B-4434-AB6A-58AC48DCE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233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615FA0-21A1-A240-22D8-A30AA8AF0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5BEA99-1D76-30DD-D918-C35FA7494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A972F5-D221-7C4F-2318-B7CE016AE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BCBD669-C8C9-34CB-5AAD-96A470D287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6F2C177-BA55-64A9-E716-D9E2C430C9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C19DF07-8BB8-86E6-E44B-CE1F567C6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F5CCC-AFB5-47B9-800F-C402ECC066F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6A41404-4D41-09BA-BB01-94B310FAF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195B460-8D7B-BA23-B2D0-B3C378BC0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5E850-581B-4434-AB6A-58AC48DCE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740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63761E-AC62-FADC-26BB-730341100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51A805D-98B8-4F3B-668B-8D8A24BA1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F5CCC-AFB5-47B9-800F-C402ECC066F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3E8D122-E59A-2233-F7C0-9130E5286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CF2E937-81DB-1FC0-29BB-FF6119AEE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5E850-581B-4434-AB6A-58AC48DCE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466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95045B1-1544-0CBB-AECD-9C21A8633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F5CCC-AFB5-47B9-800F-C402ECC066F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F9D36CE-013B-F37B-6C58-C61486141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6CDFC9-7DCE-1ECE-A039-4BEB955A7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5E850-581B-4434-AB6A-58AC48DCE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557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EA8AB9-FA8A-BE89-02FE-6A7D9AFEB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046004-657A-9349-AD7D-B11FD9F85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61447FB-3227-52A5-5496-40DB22686E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AF8290-BF76-2DDA-8CDE-21D421547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F5CCC-AFB5-47B9-800F-C402ECC066F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8F8D53-DADC-A907-5EEC-400FE4FDE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E907A5-1325-A748-BCC4-82B11E40B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5E850-581B-4434-AB6A-58AC48DCE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821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C817FC-D049-A203-0BA0-8A9A53EBF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1E4D07D-D3D0-A5D3-BC1C-8629D28108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34FFAD-1D23-F7D3-D2D0-29FB4BF201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BDEB67-67E4-2228-92BC-68822183F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F5CCC-AFB5-47B9-800F-C402ECC066F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4B3793-870E-4D64-8102-F50FD58A4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12DD0E-C53F-19E2-4E91-7EF57D6DD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5E850-581B-4434-AB6A-58AC48DCE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990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7825CFE-70E9-E979-DBAB-29DAD6EE4C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E50D0DA-2463-9A0D-6483-9B9A193D73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B8996D5-240D-D7AD-FD99-F69EEECCF5E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57F5CCC-AFB5-47B9-800F-C402ECC066F9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0445078-6A42-33A8-151F-52385E739A7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F2C2AAD-6F4E-B58A-97F7-30BD82E3924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B5E850-581B-4434-AB6A-58AC48DCE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396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2DF702-5196-BD9B-16C7-0A1E0ECA6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254482" cy="1443555"/>
          </a:xfrm>
        </p:spPr>
        <p:txBody>
          <a:bodyPr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kumimoji="0" lang="ru-RU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МУНИЦИПАЛЬНОЕ БЮДЖЕТНОЕ ОБЩЕОБРАЗОВАТЕЛЬНОЕ УЧРЕЖДЕНИЕ ЛЕСНОГОРОДСКАЯ СРЕДНЯЯ ОБЩЕОБРАЗОВАТЕЛЬНАЯ ШКОЛА ДОШКОЛЬНОЕ ОТДЕЛЕНИЕ ДЕТСКИЙ САД №6</a:t>
            </a:r>
            <a:br>
              <a:rPr kumimoji="0" lang="ru-RU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35A0D7D-C0C0-B77D-1B52-78D9326760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5494" y="2565918"/>
            <a:ext cx="8932506" cy="2691882"/>
          </a:xfrm>
        </p:spPr>
        <p:txBody>
          <a:bodyPr/>
          <a:lstStyle/>
          <a:p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Сюжетно-ролевые, дидактические игры, как средство обогащения связной речи детей (из опыта работы)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Григорьева О.Н.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п.ВНИИССОК, 2022 г</a:t>
            </a:r>
            <a:r>
              <a:rPr lang="ru-RU" sz="12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6191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1AFDE8E-81D2-4F61-5B4B-BABADDD92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572167"/>
              </p:ext>
            </p:extLst>
          </p:nvPr>
        </p:nvGraphicFramePr>
        <p:xfrm>
          <a:off x="709128" y="522515"/>
          <a:ext cx="10263672" cy="575698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877834">
                  <a:extLst>
                    <a:ext uri="{9D8B030D-6E8A-4147-A177-3AD203B41FA5}">
                      <a16:colId xmlns:a16="http://schemas.microsoft.com/office/drawing/2014/main" val="3394087171"/>
                    </a:ext>
                  </a:extLst>
                </a:gridCol>
                <a:gridCol w="3194564">
                  <a:extLst>
                    <a:ext uri="{9D8B030D-6E8A-4147-A177-3AD203B41FA5}">
                      <a16:colId xmlns:a16="http://schemas.microsoft.com/office/drawing/2014/main" val="2473222689"/>
                    </a:ext>
                  </a:extLst>
                </a:gridCol>
                <a:gridCol w="4191274">
                  <a:extLst>
                    <a:ext uri="{9D8B030D-6E8A-4147-A177-3AD203B41FA5}">
                      <a16:colId xmlns:a16="http://schemas.microsoft.com/office/drawing/2014/main" val="2905026814"/>
                    </a:ext>
                  </a:extLst>
                </a:gridCol>
              </a:tblGrid>
              <a:tr h="5824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Виды дидактических игр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95" marR="645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Назначение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95" marR="645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Примеры игр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95" marR="64595" marT="0" marB="0"/>
                </a:tc>
                <a:extLst>
                  <a:ext uri="{0D108BD9-81ED-4DB2-BD59-A6C34878D82A}">
                    <a16:rowId xmlns:a16="http://schemas.microsoft.com/office/drawing/2014/main" val="3470339735"/>
                  </a:ext>
                </a:extLst>
              </a:tr>
              <a:tr h="1953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Игры с предметами (игрушками, природным материалом)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95" marR="645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Развитие тактильных ощущений, творческого мышления и воображения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95" marR="645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Сюжетно-дидактические игры,  игры-инсценировки.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r>
                        <a:rPr lang="ru-RU" sz="1800" i="1" dirty="0">
                          <a:effectLst/>
                        </a:rPr>
                        <a:t>Что изменилось?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-Магазин.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-Найди и назови.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-Путешествие в страну сказок.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-Кто скорее соберет и др.</a:t>
                      </a:r>
                      <a:endParaRPr lang="ru-RU" sz="18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95" marR="64595" marT="0" marB="0"/>
                </a:tc>
                <a:extLst>
                  <a:ext uri="{0D108BD9-81ED-4DB2-BD59-A6C34878D82A}">
                    <a16:rowId xmlns:a16="http://schemas.microsoft.com/office/drawing/2014/main" val="487112346"/>
                  </a:ext>
                </a:extLst>
              </a:tr>
              <a:tr h="1953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Настольно-печатные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95" marR="645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Развитие памяти, внимания, речи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95" marR="645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Подбор картинок по парам, по общему признаку, составление разрезных картинок и кубиков.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r>
                        <a:rPr lang="ru-RU" sz="1800" i="1" dirty="0">
                          <a:effectLst/>
                        </a:rPr>
                        <a:t>Что сначала, что потом.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-Лото.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-Логический поезд.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-Назови одним словом </a:t>
                      </a:r>
                      <a:r>
                        <a:rPr lang="ru-RU" sz="1800" dirty="0">
                          <a:effectLst/>
                        </a:rPr>
                        <a:t>и др.</a:t>
                      </a:r>
                    </a:p>
                  </a:txBody>
                  <a:tcPr marL="64595" marR="64595" marT="0" marB="0"/>
                </a:tc>
                <a:extLst>
                  <a:ext uri="{0D108BD9-81ED-4DB2-BD59-A6C34878D82A}">
                    <a16:rowId xmlns:a16="http://schemas.microsoft.com/office/drawing/2014/main" val="3922418704"/>
                  </a:ext>
                </a:extLst>
              </a:tr>
              <a:tr h="12672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Словесные игры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95" marR="645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Развитие слуховой памяти, коммуникативной способности, связной речи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95" marR="645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r>
                        <a:rPr lang="ru-RU" sz="1800" i="1" dirty="0">
                          <a:effectLst/>
                        </a:rPr>
                        <a:t>Кому что нужно.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-Назови три предмета.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-Испорченный телефон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-Скажи ласково </a:t>
                      </a:r>
                      <a:r>
                        <a:rPr lang="ru-RU" sz="1800" dirty="0">
                          <a:effectLst/>
                        </a:rPr>
                        <a:t>и др.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595" marR="64595" marT="0" marB="0"/>
                </a:tc>
                <a:extLst>
                  <a:ext uri="{0D108BD9-81ED-4DB2-BD59-A6C34878D82A}">
                    <a16:rowId xmlns:a16="http://schemas.microsoft.com/office/drawing/2014/main" val="2205973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884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289A5-4D6D-B252-14FD-05C6E3A49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Дидактические игры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3FB9F01-4045-A385-613D-14556793EA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2258" y="2214943"/>
            <a:ext cx="4357914" cy="32677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43453E-E6FC-10BB-32A9-B31E2C8CF9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09"/>
          <a:stretch/>
        </p:blipFill>
        <p:spPr>
          <a:xfrm rot="5400000">
            <a:off x="4449062" y="1969944"/>
            <a:ext cx="3610944" cy="353435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075221-CA7F-848D-6046-A5DAF6CBA8D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69227" y="2214615"/>
            <a:ext cx="4357912" cy="326843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57141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B29E9-E387-8D9E-1580-FE6556378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Фрагменты коррекционно-развивающего занятия:</a:t>
            </a:r>
            <a:b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Сюжетно-развивающая игра «Волшебники в гостях у Колобка»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A36392-7B18-1415-CC87-8A2FB2FD3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56996"/>
            <a:ext cx="5697894" cy="4969168"/>
          </a:xfrm>
        </p:spPr>
        <p:txBody>
          <a:bodyPr/>
          <a:lstStyle/>
          <a:p>
            <a:pPr marL="0" marR="0" lvl="0" indent="44958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Свободная сюжетная игра на основе народных сказок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расширяет горизонты детской жизни, позволяет активно воспроизводить окружающее, лучше понять и усвоить смысл человеческих отношений, ориентироваться в предметных условиях, закрепить имеющиеся навыки правильной чистой речи.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44958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Народные сказки воспитывают ребёнка в традициях русского народа, сообщают ему основанное на духовно - нравственных народных воззрениях видение жизни. Роль русских народных сказок в воспитании гражданско-патриотического воспитания неоценима.</a:t>
            </a:r>
          </a:p>
          <a:p>
            <a:pPr marL="0" marR="0" lvl="0" indent="44958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4AE2FE0-C555-ABFE-F167-FA65AC842F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7494" y="1332565"/>
            <a:ext cx="4921930" cy="4431418"/>
          </a:xfrm>
          <a:prstGeom prst="rect">
            <a:avLst/>
          </a:prstGeom>
          <a:noFill/>
          <a:ln w="19050" cap="sq">
            <a:solidFill>
              <a:schemeClr val="accent4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544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577F8E-E91E-47B1-B6EE-658BAF220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51729"/>
          </a:xfrm>
        </p:spPr>
        <p:txBody>
          <a:bodyPr/>
          <a:lstStyle/>
          <a:p>
            <a:r>
              <a:rPr lang="ru-RU" sz="2000" b="1" dirty="0"/>
              <a:t>«Волшебники в гостях у Колобка»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4A9AFC-F74E-ED55-7D2A-FF2129A36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26367"/>
            <a:ext cx="10972800" cy="5099797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Д/игра «Волшебный мешочек»: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от Деда и Бабы.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  <a:r>
              <a:rPr kumimoji="0" lang="ru-RU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фонематического восприятия, мелкой моторики.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назвать мелкие игрушки, отобрать те, в названии которых есть твердый звук «Л»,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сложить игрушки со звуком «Л» в мешочек и наощупь определять их.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8A7A4D9-7224-725B-6264-96991F2D73B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89618" y="1599364"/>
            <a:ext cx="4583973" cy="3437980"/>
          </a:xfrm>
          <a:prstGeom prst="rect">
            <a:avLst/>
          </a:prstGeom>
          <a:ln w="19050">
            <a:solidFill>
              <a:sysClr val="windowText" lastClr="000000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CCD35A3-17EB-AA06-4215-EC6E58E50C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7026" y="2597318"/>
            <a:ext cx="5037079" cy="3615316"/>
          </a:xfrm>
          <a:prstGeom prst="rect">
            <a:avLst/>
          </a:prstGeom>
          <a:ln w="19050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1758907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8C6360D-6052-3010-DDE1-35B0F4A4399A}"/>
              </a:ext>
            </a:extLst>
          </p:cNvPr>
          <p:cNvSpPr txBox="1"/>
          <p:nvPr/>
        </p:nvSpPr>
        <p:spPr>
          <a:xfrm>
            <a:off x="3048778" y="3013502"/>
            <a:ext cx="60975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Спасибо за внимание!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1864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E4FD41-0208-6C26-6A24-0A4A862CF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77085"/>
          </a:xfrm>
        </p:spPr>
        <p:txBody>
          <a:bodyPr/>
          <a:lstStyle/>
          <a:p>
            <a:r>
              <a:rPr lang="ru-RU" sz="32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Речь - чудесный дар природы 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DB66C2-1C7F-F2AD-C797-962BF100A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51723"/>
            <a:ext cx="10972800" cy="517444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Речь не дается человеку от рождения. Должно пройти время, чтобы малыш начал говорить. А взрослые должны приложить немало усилий, чтобы речь ребенка развивалась правильно и своевременно. 	Язык - средство общения и познания - является важнейшим условием ознакомления детей с культурными ценностями общества.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Речь сопровождает практически каждую деятельность ребенка, совершенствует её и обогащается сама.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Речь помогает понять друг друга, формирует взгляды и убеждения, а также играет огромную роль в познании мира, в котором мы живем.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Важнейшей предпосылкой совершенствования речевой деятельности детей является создание эмоционально благоприятной ситуации, которая способствует возникновению желания активно участвовать в речевом общении. И именно игровая деятельность помогает создать такие ситуации, в которых развивается речь детей.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72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802729-62F0-BAE8-55CB-6E37CA766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23738"/>
          </a:xfrm>
        </p:spPr>
        <p:txBody>
          <a:bodyPr/>
          <a:lstStyle/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ечь и игра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C57E17-A337-FC80-BFBA-CBBF47E5E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23731"/>
            <a:ext cx="4335624" cy="5202433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Между речью и игрой существует двусторонняя связь. С одной стороны, речь развивается и активизируется в игре, с другой - сама игра развивается под влиянием развития речи. 	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Ребёнок словом обозначает свои действия, этим самым осмысливает их, словом он пользуется и чтобы дополнить действия, выразить свои мысли и чувства.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Сюжетные картины">
            <a:extLst>
              <a:ext uri="{FF2B5EF4-FFF2-40B4-BE49-F238E27FC236}">
                <a16:creationId xmlns:a16="http://schemas.microsoft.com/office/drawing/2014/main" id="{9A8A12CB-EC20-A934-FAF7-8B7FA2BF1B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808311"/>
            <a:ext cx="4746138" cy="32413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16362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352AF6-4D2A-BB62-4B63-DD159539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Сюжетно – ролевая игра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3A2C54-9FC1-7758-3DFA-2471B6332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56997"/>
            <a:ext cx="5408645" cy="49691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В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сюжетно – ролевых играх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разыгрывании различных моделей жизненных ситуаций у детей возникает естественная потребность в инициативной речи.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Дошкольники, находясь в игровой среде, общаются друг с другом, совместно решают поставленные речевые задачи.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Поэтому использование сюжетно-ролевых игр в педагогическом процессе значительно упрощает решение задач по речевому развитию ребенка.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9262D9-30C6-C282-9081-DCE5276DBCB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8531" y="1446245"/>
            <a:ext cx="5483012" cy="396550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68294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22">
            <a:extLst>
              <a:ext uri="{FF2B5EF4-FFF2-40B4-BE49-F238E27FC236}">
                <a16:creationId xmlns:a16="http://schemas.microsoft.com/office/drawing/2014/main" id="{B15C2220-2D64-3B79-16A5-8C78F8405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2180" y="763148"/>
            <a:ext cx="5959475" cy="784223"/>
          </a:xfrm>
          <a:prstGeom prst="roundRect">
            <a:avLst>
              <a:gd name="adj" fmla="val 16667"/>
            </a:avLst>
          </a:prstGeom>
          <a:solidFill>
            <a:srgbClr val="4472C4"/>
          </a:solidFill>
          <a:ln w="6350">
            <a:solidFill>
              <a:schemeClr val="accent4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Структурные компоненты сюжетно-ролевой игры 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Овал 24">
            <a:extLst>
              <a:ext uri="{FF2B5EF4-FFF2-40B4-BE49-F238E27FC236}">
                <a16:creationId xmlns:a16="http://schemas.microsoft.com/office/drawing/2014/main" id="{4408FA27-0D25-5F9E-D4E2-2D0D1EACF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6152" y="1980461"/>
            <a:ext cx="1897063" cy="1037864"/>
          </a:xfrm>
          <a:prstGeom prst="ellipse">
            <a:avLst/>
          </a:prstGeom>
          <a:solidFill>
            <a:srgbClr val="4472C4"/>
          </a:solidFill>
          <a:ln w="12700">
            <a:solidFill>
              <a:schemeClr val="accent4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Овал 28">
            <a:extLst>
              <a:ext uri="{FF2B5EF4-FFF2-40B4-BE49-F238E27FC236}">
                <a16:creationId xmlns:a16="http://schemas.microsoft.com/office/drawing/2014/main" id="{99485771-2A59-32FE-23B3-8F817920C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082" y="1980461"/>
            <a:ext cx="1744663" cy="1037865"/>
          </a:xfrm>
          <a:prstGeom prst="ellipse">
            <a:avLst/>
          </a:prstGeom>
          <a:solidFill>
            <a:srgbClr val="4472C4"/>
          </a:solidFill>
          <a:ln w="12700">
            <a:solidFill>
              <a:schemeClr val="accent4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Овал 29">
            <a:extLst>
              <a:ext uri="{FF2B5EF4-FFF2-40B4-BE49-F238E27FC236}">
                <a16:creationId xmlns:a16="http://schemas.microsoft.com/office/drawing/2014/main" id="{700C7787-8242-493C-5A7B-6043437DE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3018" y="2013592"/>
            <a:ext cx="1798637" cy="1004733"/>
          </a:xfrm>
          <a:prstGeom prst="ellipse">
            <a:avLst/>
          </a:prstGeom>
          <a:solidFill>
            <a:srgbClr val="4472C4"/>
          </a:solidFill>
          <a:ln w="12700">
            <a:solidFill>
              <a:schemeClr val="accent4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Роль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CED10AF1-9BFF-89B8-8AB6-BDC89A79A149}"/>
              </a:ext>
            </a:extLst>
          </p:cNvPr>
          <p:cNvSpPr/>
          <p:nvPr/>
        </p:nvSpPr>
        <p:spPr>
          <a:xfrm>
            <a:off x="3304190" y="1547372"/>
            <a:ext cx="281938" cy="433089"/>
          </a:xfrm>
          <a:prstGeom prst="downArrow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B1C1F40A-876B-7244-DEBA-BEBE68A9B45B}"/>
              </a:ext>
            </a:extLst>
          </p:cNvPr>
          <p:cNvSpPr/>
          <p:nvPr/>
        </p:nvSpPr>
        <p:spPr>
          <a:xfrm>
            <a:off x="5389793" y="1547371"/>
            <a:ext cx="281938" cy="433090"/>
          </a:xfrm>
          <a:prstGeom prst="downArrow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C31DE07C-9F01-ECAB-BFB8-03925DC6977D}"/>
              </a:ext>
            </a:extLst>
          </p:cNvPr>
          <p:cNvSpPr/>
          <p:nvPr/>
        </p:nvSpPr>
        <p:spPr>
          <a:xfrm flipH="1">
            <a:off x="7368029" y="1547371"/>
            <a:ext cx="281938" cy="4662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081A83A-2057-9227-1D8A-D8AE9502C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424" y="3153277"/>
            <a:ext cx="9545218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/>
              <a:t>Сюжет </a:t>
            </a:r>
            <a:r>
              <a:rPr lang="ru-RU" dirty="0"/>
              <a:t>– представляет собой отображение ребенком окружающей его действительности.</a:t>
            </a:r>
          </a:p>
          <a:p>
            <a:r>
              <a:rPr lang="ru-RU" b="1" dirty="0"/>
              <a:t>Содержание </a:t>
            </a:r>
            <a:r>
              <a:rPr lang="ru-RU" dirty="0"/>
              <a:t>– то, что воспроизводится ребенком в качестве центрального и характерного момента действительности и отношений между взрослыми в их деятельности, развитие и усложнение которого осуществляется по следующим направлениям:</a:t>
            </a:r>
          </a:p>
          <a:p>
            <a:pPr marL="285750" indent="-285750">
              <a:buFontTx/>
              <a:buChar char="-"/>
            </a:pPr>
            <a:r>
              <a:rPr lang="ru-RU" dirty="0"/>
              <a:t>Усиление целенаправленности, последовательности, связанности изображаемого.</a:t>
            </a:r>
          </a:p>
          <a:p>
            <a:pPr marL="285750" indent="-285750">
              <a:buFontTx/>
              <a:buChar char="-"/>
            </a:pPr>
            <a:r>
              <a:rPr lang="ru-RU" dirty="0"/>
              <a:t>Постепенный переход от развернутой игровой ситуации к свернутой, обобщение изображаемого в игре (использование условных и символических действий, словесных замещений).</a:t>
            </a:r>
          </a:p>
          <a:p>
            <a:r>
              <a:rPr lang="ru-RU" b="1" dirty="0"/>
              <a:t>Роль</a:t>
            </a:r>
            <a:r>
              <a:rPr lang="ru-RU" dirty="0"/>
              <a:t> – средство реализации сюжета.</a:t>
            </a:r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716DAC14-22BC-AAB4-2FB7-FAF3F5555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1355" y="350831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042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E7175D-5934-CC5F-8EB2-007707276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073951" cy="649093"/>
          </a:xfrm>
        </p:spPr>
        <p:txBody>
          <a:bodyPr/>
          <a:lstStyle/>
          <a:p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Сюжетно – ролевая игра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CC5EBA-183A-4DAB-8337-8145B8426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8139" y="2160037"/>
            <a:ext cx="10972800" cy="4525963"/>
          </a:xfrm>
        </p:spPr>
        <p:txBody>
          <a:bodyPr/>
          <a:lstStyle/>
          <a:p>
            <a:pPr marL="0" indent="0">
              <a:buNone/>
            </a:pPr>
            <a:endParaRPr lang="ru-RU" sz="1800" dirty="0">
              <a:solidFill>
                <a:srgbClr val="000000"/>
              </a:solidFill>
              <a:effectLst/>
              <a:latin typeface="PT Sans" panose="020B05030202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00000"/>
              </a:solidFill>
              <a:latin typeface="PT Sans" panose="020B05030202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00000"/>
              </a:solidFill>
              <a:effectLst/>
              <a:latin typeface="PT Sans" panose="020B05030202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00000"/>
              </a:solidFill>
              <a:latin typeface="PT Sans" panose="020B05030202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00000"/>
              </a:solidFill>
              <a:effectLst/>
              <a:latin typeface="PT Sans" panose="020B05030202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00000"/>
              </a:solidFill>
              <a:latin typeface="PT Sans" panose="020B05030202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00000"/>
              </a:solidFill>
              <a:effectLst/>
              <a:latin typeface="PT Sans" panose="020B05030202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00000"/>
              </a:solidFill>
              <a:latin typeface="PT Sans" panose="020B05030202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00000"/>
              </a:solidFill>
              <a:effectLst/>
              <a:latin typeface="PT Sans" panose="020B0503020203020204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4B37F5F-257E-E30C-F4FF-F7A3B218A8F9}"/>
              </a:ext>
            </a:extLst>
          </p:cNvPr>
          <p:cNvSpPr/>
          <p:nvPr/>
        </p:nvSpPr>
        <p:spPr>
          <a:xfrm>
            <a:off x="3694921" y="998377"/>
            <a:ext cx="4488025" cy="649094"/>
          </a:xfrm>
          <a:prstGeom prst="roundRect">
            <a:avLst/>
          </a:prstGeom>
          <a:solidFill>
            <a:srgbClr val="00B0F0"/>
          </a:solidFill>
          <a:ln>
            <a:solidFill>
              <a:schemeClr val="accent4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Возможности сюжетно-ролевой игры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200E00C8-8EFC-3AD6-37F1-23587BCEA9E2}"/>
              </a:ext>
            </a:extLst>
          </p:cNvPr>
          <p:cNvSpPr/>
          <p:nvPr/>
        </p:nvSpPr>
        <p:spPr>
          <a:xfrm>
            <a:off x="982827" y="1861456"/>
            <a:ext cx="2460170" cy="1898781"/>
          </a:xfrm>
          <a:prstGeom prst="roundRect">
            <a:avLst/>
          </a:prstGeom>
          <a:ln>
            <a:solidFill>
              <a:schemeClr val="accent4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Развитие диалогической (разговорной) речи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80C27EC5-F8E0-0A06-46F1-AAB46B91D33C}"/>
              </a:ext>
            </a:extLst>
          </p:cNvPr>
          <p:cNvSpPr/>
          <p:nvPr/>
        </p:nvSpPr>
        <p:spPr>
          <a:xfrm>
            <a:off x="8434873" y="1861458"/>
            <a:ext cx="2460170" cy="1898779"/>
          </a:xfrm>
          <a:prstGeom prst="roundRect">
            <a:avLst/>
          </a:prstGeom>
          <a:ln>
            <a:solidFill>
              <a:schemeClr val="accent4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Развитие монологической (рассказывание) речи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B09686BA-2DDD-AD04-DF87-399E15873900}"/>
              </a:ext>
            </a:extLst>
          </p:cNvPr>
          <p:cNvSpPr/>
          <p:nvPr/>
        </p:nvSpPr>
        <p:spPr>
          <a:xfrm>
            <a:off x="3760236" y="2505270"/>
            <a:ext cx="4422710" cy="3522305"/>
          </a:xfrm>
          <a:prstGeom prst="roundRect">
            <a:avLst/>
          </a:prstGeom>
          <a:ln>
            <a:solidFill>
              <a:schemeClr val="accent4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умение вступать в общение, поддерживать и завершать его;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говорить выразительно;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говорить в нормальном темпе;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пользоваться интонацией диалога;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умение вести диалог между взрослым и ребенком, между детьми;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умение быть доброжелательным и корректным собеседником.</a:t>
            </a:r>
          </a:p>
          <a:p>
            <a:pPr algn="ctr"/>
            <a:r>
              <a:rPr lang="ru-RU" dirty="0"/>
              <a:t> </a:t>
            </a:r>
          </a:p>
        </p:txBody>
      </p:sp>
      <p:sp>
        <p:nvSpPr>
          <p:cNvPr id="13" name="Стрелка: изогнутая вверх 12">
            <a:extLst>
              <a:ext uri="{FF2B5EF4-FFF2-40B4-BE49-F238E27FC236}">
                <a16:creationId xmlns:a16="http://schemas.microsoft.com/office/drawing/2014/main" id="{FCA99484-A842-51EC-90BD-919B3E0BC6C3}"/>
              </a:ext>
            </a:extLst>
          </p:cNvPr>
          <p:cNvSpPr/>
          <p:nvPr/>
        </p:nvSpPr>
        <p:spPr>
          <a:xfrm>
            <a:off x="8182946" y="3760236"/>
            <a:ext cx="1188098" cy="587831"/>
          </a:xfrm>
          <a:prstGeom prst="bentUpArrow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изогнутая вверх 13">
            <a:extLst>
              <a:ext uri="{FF2B5EF4-FFF2-40B4-BE49-F238E27FC236}">
                <a16:creationId xmlns:a16="http://schemas.microsoft.com/office/drawing/2014/main" id="{32F9EF5C-CF24-11F1-825A-E733916A6239}"/>
              </a:ext>
            </a:extLst>
          </p:cNvPr>
          <p:cNvSpPr/>
          <p:nvPr/>
        </p:nvSpPr>
        <p:spPr>
          <a:xfrm rot="5400000">
            <a:off x="2873827" y="3458548"/>
            <a:ext cx="587830" cy="1191208"/>
          </a:xfrm>
          <a:prstGeom prst="bentUpArrow">
            <a:avLst>
              <a:gd name="adj1" fmla="val 25800"/>
              <a:gd name="adj2" fmla="val 25000"/>
              <a:gd name="adj3" fmla="val 25000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: влево-вверх 15">
            <a:extLst>
              <a:ext uri="{FF2B5EF4-FFF2-40B4-BE49-F238E27FC236}">
                <a16:creationId xmlns:a16="http://schemas.microsoft.com/office/drawing/2014/main" id="{2DC26D25-4A6F-F87C-DACF-33E88D9D2F7B}"/>
              </a:ext>
            </a:extLst>
          </p:cNvPr>
          <p:cNvSpPr/>
          <p:nvPr/>
        </p:nvSpPr>
        <p:spPr>
          <a:xfrm rot="10800000">
            <a:off x="2640563" y="1343607"/>
            <a:ext cx="1054358" cy="517849"/>
          </a:xfrm>
          <a:prstGeom prst="lef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влево-вверх 17">
            <a:extLst>
              <a:ext uri="{FF2B5EF4-FFF2-40B4-BE49-F238E27FC236}">
                <a16:creationId xmlns:a16="http://schemas.microsoft.com/office/drawing/2014/main" id="{3485B0A5-4468-DDC9-D562-38BAAAC2B629}"/>
              </a:ext>
            </a:extLst>
          </p:cNvPr>
          <p:cNvSpPr/>
          <p:nvPr/>
        </p:nvSpPr>
        <p:spPr>
          <a:xfrm rot="16200000">
            <a:off x="8451202" y="1095939"/>
            <a:ext cx="517849" cy="1054359"/>
          </a:xfrm>
          <a:prstGeom prst="leftUpArrow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201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B51FB7-F738-07EF-AD92-8894D70C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29208"/>
            <a:ext cx="10972800" cy="634482"/>
          </a:xfrm>
        </p:spPr>
        <p:txBody>
          <a:bodyPr/>
          <a:lstStyle/>
          <a:p>
            <a:b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Виды сюжетно-ролевых игр: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F43142-243D-9A23-DDFE-3AAC7D860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63691"/>
            <a:ext cx="7517363" cy="506247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Игры на бытовые сюжеты: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«дом», «семью», «праздники», «дни рождения». 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Игры на производственные и общественные темы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в которых отражается труд людей. Для этих игр темы берутся из окружающей жизни (школа, магазин, библиотека, почта, парикмахерская, больница, транспорт, полиция, пожарные, цирк, театр, завод, фабрика, шахта, строительство, колхоз, армия).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Игры на героико-патриотические темы,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отражающие героические подвиги нашего народа (герои войны, космические полеты и т. д.).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Игры на темы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литературных произведений, кино, теле- и радиопередач.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«Режиссерские» игры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в. которых ребенок заставляет говорить выполнять разнообразные действия кукол. Действует он при этом в двух планах - и за куклу и за себя, направляя все действия. Участники игры заранее продумывают сценарий, в основу которого могут быть положены эпизоды из знакомых сказок, рассказов, или собственной жизни.</a:t>
            </a:r>
            <a:endParaRPr lang="ru-RU" sz="1800" dirty="0"/>
          </a:p>
        </p:txBody>
      </p:sp>
      <p:pic>
        <p:nvPicPr>
          <p:cNvPr id="4" name="Рисунок 3" descr="Доктор ребенок вектор">
            <a:extLst>
              <a:ext uri="{FF2B5EF4-FFF2-40B4-BE49-F238E27FC236}">
                <a16:creationId xmlns:a16="http://schemas.microsoft.com/office/drawing/2014/main" id="{857F2BBD-5923-8789-5247-A1688F4E7E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5058" y="1573562"/>
            <a:ext cx="3577342" cy="32410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6914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F0B615-1C03-D02E-86BD-F3F0FA1F2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/>
              <a:t>Сюжетно-ролевые игры: «В парикмахерской», «Повара»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9B8C470-E19C-6946-791B-7674BADA15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974" y="1254968"/>
            <a:ext cx="3405620" cy="452596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855609B-F158-5250-5D65-FD83400147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002" y="1254968"/>
            <a:ext cx="3400046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253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EAD1AB-470B-B6A8-4248-34DF33A12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54366"/>
          </a:xfrm>
        </p:spPr>
        <p:txBody>
          <a:bodyPr/>
          <a:lstStyle/>
          <a:p>
            <a:r>
              <a:rPr lang="ru-RU" sz="3200" dirty="0"/>
              <a:t>Дидактические игры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63D295-1A9F-EC1A-535B-9A730780A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67747"/>
            <a:ext cx="7517363" cy="525841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/>
              <a:t>	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Дидактические игры, рассматриваются в дошкольной педагогике как метод обучения детей сюжетно – ролевым играм: умение взять на себя определённую роль, выполнить правила игры, развернуть её сюжет. Дидактическая игра как форма обучения детей содержит два начала: учебное (познавательное) и игровое (занимательное).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/>
              <a:t>	Специально подобранные игры и упражнения дают возможность благоприятно воздействовать на все компоненты речи. В игре ребёнок получает возможность обогащать и закреплять словарь, формировать грамматические категории, развивать связную речь, расширять знания об окружающем мире, развивать словесное творчество, развивать коммуникативные навыки.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C35F3E63-1D21-36B8-BBC8-BC8A54BDA2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87347" y="1996136"/>
            <a:ext cx="3495053" cy="267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49333"/>
      </p:ext>
    </p:extLst>
  </p:cSld>
  <p:clrMapOvr>
    <a:masterClrMapping/>
  </p:clrMapOvr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osen</Template>
  <TotalTime>722</TotalTime>
  <Words>1005</Words>
  <Application>Microsoft Office PowerPoint</Application>
  <PresentationFormat>Широкоэкранный</PresentationFormat>
  <Paragraphs>96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PT Sans</vt:lpstr>
      <vt:lpstr>Times New Roman</vt:lpstr>
      <vt:lpstr>Trebuchet MS</vt:lpstr>
      <vt:lpstr>День Победы_06</vt:lpstr>
      <vt:lpstr>МУНИЦИПАЛЬНОЕ БЮДЖЕТНОЕ ОБЩЕОБРАЗОВАТЕЛЬНОЕ УЧРЕЖДЕНИЕ ЛЕСНОГОРОДСКАЯ СРЕДНЯЯ ОБЩЕОБРАЗОВАТЕЛЬНАЯ ШКОЛА ДОШКОЛЬНОЕ ОТДЕЛЕНИЕ ДЕТСКИЙ САД №6 </vt:lpstr>
      <vt:lpstr>Речь - чудесный дар природы </vt:lpstr>
      <vt:lpstr>Речь и игра</vt:lpstr>
      <vt:lpstr>Сюжетно – ролевая игра</vt:lpstr>
      <vt:lpstr>Презентация PowerPoint</vt:lpstr>
      <vt:lpstr>      Сюжетно – ролевая игра</vt:lpstr>
      <vt:lpstr> Виды сюжетно-ролевых игр: </vt:lpstr>
      <vt:lpstr>Сюжетно-ролевые игры: «В парикмахерской», «Повара»</vt:lpstr>
      <vt:lpstr>Дидактические игры</vt:lpstr>
      <vt:lpstr>Презентация PowerPoint</vt:lpstr>
      <vt:lpstr>Дидактические игры</vt:lpstr>
      <vt:lpstr>Фрагменты коррекционно-развивающего занятия: Сюжетно-развивающая игра «Волшебники в гостях у Колобка»</vt:lpstr>
      <vt:lpstr>«Волшебники в гостях у Колобка»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Григорьева</dc:creator>
  <cp:lastModifiedBy>Ольга Григорьева</cp:lastModifiedBy>
  <cp:revision>51</cp:revision>
  <dcterms:created xsi:type="dcterms:W3CDTF">2022-10-24T15:34:41Z</dcterms:created>
  <dcterms:modified xsi:type="dcterms:W3CDTF">2022-11-13T15:46:11Z</dcterms:modified>
</cp:coreProperties>
</file>