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599" autoAdjust="0"/>
  </p:normalViewPr>
  <p:slideViewPr>
    <p:cSldViewPr>
      <p:cViewPr varScale="1">
        <p:scale>
          <a:sx n="88" d="100"/>
          <a:sy n="88" d="100"/>
        </p:scale>
        <p:origin x="494" y="6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4080" y="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13D02FD-F98D-4393-8C2A-AA2B1B59A463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5164D38-2738-4F9A-AE2C-9F3DA1661795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649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743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47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256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9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Полилиния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ADCAA3-DEBC-406D-8401-30E1F946FF53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5B83A8-B65A-4820-B3AA-18435A44086F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6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567F8A-3B9B-475E-B703-D5E9DB2614A0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>
              <a:defRPr sz="4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255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7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C86B7B8-68DB-4C8D-B1EE-F0C4532BD17D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58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38857C3-C93F-4E49-AD92-CBF7106F2783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60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Полилиния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C36C73-844D-4651-9FC2-22D52B486471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5" name="Объект 3"/>
          <p:cNvSpPr>
            <a:spLocks noGrp="1"/>
          </p:cNvSpPr>
          <p:nvPr>
            <p:ph sz="half" idx="13"/>
          </p:nvPr>
        </p:nvSpPr>
        <p:spPr>
          <a:xfrm>
            <a:off x="6249860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56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8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9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BE7C9-88BB-4EFE-8667-3062E1396877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013653-6E18-417E-A961-3DF0937C0BAA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615" name="рамка" descr="Изображение прямоугольника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Группа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Группа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Группа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Группа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Группа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Группа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9705AF-92A4-4691-A540-883D58C8D1DC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614" name="рамка" descr="Изображение прямоугольника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Группа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Группа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Полилиния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Группа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Полилиния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Группа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Группа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Полилиния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Группа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Полилиния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09E27C-4335-4F92-9135-AD8999CC569B}" type="datetime1">
              <a:rPr lang="ru-RU" smtClean="0"/>
              <a:t>13.11.2022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C9D4412-E0C6-4262-9FCB-58486E3B00CB}" type="datetime1">
              <a:rPr lang="ru-RU" noProof="0" smtClean="0"/>
              <a:t>13.11.2022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620688"/>
            <a:ext cx="9144000" cy="3600400"/>
          </a:xfrm>
        </p:spPr>
        <p:txBody>
          <a:bodyPr rtlCol="0"/>
          <a:lstStyle/>
          <a:p>
            <a:pPr algn="ctr" rtl="0"/>
            <a:r>
              <a:rPr lang="en-US" sz="6600" dirty="0" smtClean="0"/>
              <a:t>The definite article </a:t>
            </a:r>
            <a:r>
              <a:rPr lang="en-US" sz="6600" b="1" dirty="0" smtClean="0"/>
              <a:t>THE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4800" i="1" dirty="0" smtClean="0"/>
              <a:t>Определённый артикль </a:t>
            </a:r>
            <a:r>
              <a:rPr lang="en-US" sz="4800" b="1" i="1" dirty="0" smtClean="0"/>
              <a:t>THE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2364" y="4797152"/>
            <a:ext cx="6264696" cy="1375048"/>
          </a:xfrm>
        </p:spPr>
        <p:txBody>
          <a:bodyPr rtlCol="0">
            <a:noAutofit/>
          </a:bodyPr>
          <a:lstStyle/>
          <a:p>
            <a:pPr algn="r" rtl="0"/>
            <a:r>
              <a:rPr lang="ru-RU" b="1" dirty="0">
                <a:solidFill>
                  <a:schemeClr val="tx1"/>
                </a:solidFill>
              </a:rPr>
              <a:t>у</a:t>
            </a:r>
            <a:r>
              <a:rPr lang="ru-RU" b="1" dirty="0" smtClean="0">
                <a:solidFill>
                  <a:schemeClr val="tx1"/>
                </a:solidFill>
              </a:rPr>
              <a:t>читель английского языка</a:t>
            </a:r>
          </a:p>
          <a:p>
            <a:pPr algn="r" rtl="0"/>
            <a:r>
              <a:rPr lang="ru-RU" b="1" dirty="0" smtClean="0">
                <a:solidFill>
                  <a:schemeClr val="tx1"/>
                </a:solidFill>
              </a:rPr>
              <a:t>ГБОУ гимназии №586 </a:t>
            </a:r>
          </a:p>
          <a:p>
            <a:pPr algn="r" rtl="0"/>
            <a:r>
              <a:rPr lang="ru-RU" b="1" dirty="0" smtClean="0">
                <a:solidFill>
                  <a:schemeClr val="tx1"/>
                </a:solidFill>
              </a:rPr>
              <a:t>Василеостровского района г. Санкт-Петербурга</a:t>
            </a:r>
          </a:p>
          <a:p>
            <a:pPr algn="r" rtl="0"/>
            <a:r>
              <a:rPr lang="ru-RU" b="1" dirty="0" smtClean="0">
                <a:solidFill>
                  <a:schemeClr val="tx1"/>
                </a:solidFill>
              </a:rPr>
              <a:t>Уласевич Екатерина Евгеньевна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US" b="1" dirty="0" smtClean="0"/>
              <a:t>The usage of the definite article THE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66489" y="1945303"/>
            <a:ext cx="1455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16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THE</a:t>
            </a:r>
            <a:endParaRPr lang="ru-RU" sz="5400" b="1" cap="none" spc="0" dirty="0">
              <a:ln w="10160">
                <a:solidFill>
                  <a:schemeClr val="accent6">
                    <a:lumMod val="50000"/>
                  </a:schemeClr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086" y="1628800"/>
            <a:ext cx="4354334" cy="274953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0076" y="4005064"/>
            <a:ext cx="4352921" cy="274953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772" y="1628800"/>
            <a:ext cx="4359018" cy="274953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65306" y="2126404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1. </a:t>
            </a:r>
            <a:r>
              <a:rPr lang="en-US" sz="2400" b="1" dirty="0" smtClean="0">
                <a:solidFill>
                  <a:schemeClr val="bg1"/>
                </a:solidFill>
              </a:rPr>
              <a:t>The noun is clear from </a:t>
            </a:r>
            <a:r>
              <a:rPr lang="en-US" sz="2400" b="1" u="sng" dirty="0" smtClean="0">
                <a:solidFill>
                  <a:schemeClr val="bg1"/>
                </a:solidFill>
              </a:rPr>
              <a:t>the context </a:t>
            </a:r>
            <a:r>
              <a:rPr lang="en-US" sz="2400" b="1" dirty="0" smtClean="0">
                <a:solidFill>
                  <a:schemeClr val="bg1"/>
                </a:solidFill>
              </a:rPr>
              <a:t>or </a:t>
            </a:r>
            <a:r>
              <a:rPr lang="en-US" sz="2400" b="1" u="sng" dirty="0" smtClean="0">
                <a:solidFill>
                  <a:schemeClr val="bg1"/>
                </a:solidFill>
              </a:rPr>
              <a:t>situation</a:t>
            </a:r>
            <a:r>
              <a:rPr lang="en-US" sz="2400" b="1" dirty="0" smtClean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Lock the door, please.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 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8119774" y="1960204"/>
            <a:ext cx="360040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2. </a:t>
            </a:r>
            <a:r>
              <a:rPr lang="en-US" sz="2400" b="1" dirty="0" smtClean="0">
                <a:solidFill>
                  <a:schemeClr val="bg1"/>
                </a:solidFill>
              </a:rPr>
              <a:t>The noun </a:t>
            </a:r>
            <a:r>
              <a:rPr lang="en-US" sz="2400" b="1" u="sng" dirty="0" smtClean="0">
                <a:solidFill>
                  <a:schemeClr val="bg1"/>
                </a:solidFill>
              </a:rPr>
              <a:t>has already been used</a:t>
            </a:r>
            <a:r>
              <a:rPr lang="en-US" sz="2400" b="1" dirty="0" smtClean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We met a man in the park. The man was a famous artist.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46140" y="4430711"/>
            <a:ext cx="3600400" cy="197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3. </a:t>
            </a:r>
            <a:r>
              <a:rPr lang="en-US" sz="2400" b="1" dirty="0" smtClean="0">
                <a:solidFill>
                  <a:schemeClr val="bg1"/>
                </a:solidFill>
              </a:rPr>
              <a:t>The noun has got a </a:t>
            </a:r>
            <a:r>
              <a:rPr lang="en-US" sz="2400" b="1" u="sng" dirty="0" smtClean="0">
                <a:solidFill>
                  <a:schemeClr val="bg1"/>
                </a:solidFill>
              </a:rPr>
              <a:t>limiting attribute </a:t>
            </a:r>
            <a:r>
              <a:rPr lang="ru-RU" sz="1600" b="1" dirty="0" smtClean="0">
                <a:solidFill>
                  <a:schemeClr val="bg1"/>
                </a:solidFill>
              </a:rPr>
              <a:t>(утоняющее определение).</a:t>
            </a:r>
          </a:p>
          <a:p>
            <a:pPr algn="just">
              <a:lnSpc>
                <a:spcPct val="90000"/>
              </a:lnSpc>
            </a:pPr>
            <a:endParaRPr lang="ru-RU" sz="2400" dirty="0">
              <a:solidFill>
                <a:schemeClr val="bg1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He was the best hockey player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in 2008.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US" b="1" dirty="0" smtClean="0"/>
              <a:t>The usage of the definite article THE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66489" y="1945303"/>
            <a:ext cx="1455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16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THE</a:t>
            </a:r>
            <a:endParaRPr lang="ru-RU" sz="5400" b="1" cap="none" spc="0" dirty="0">
              <a:ln w="10160">
                <a:solidFill>
                  <a:schemeClr val="accent6">
                    <a:lumMod val="50000"/>
                  </a:schemeClr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086" y="1628800"/>
            <a:ext cx="4354334" cy="274953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0076" y="4005064"/>
            <a:ext cx="4352921" cy="274953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772" y="1628800"/>
            <a:ext cx="4359018" cy="27495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09836" y="2204864"/>
            <a:ext cx="367240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 smtClean="0">
                <a:solidFill>
                  <a:schemeClr val="bg1"/>
                </a:solidFill>
              </a:rPr>
              <a:t>4. The noun describes </a:t>
            </a:r>
            <a:r>
              <a:rPr lang="en-US" sz="2400" b="1" u="sng" dirty="0" smtClean="0">
                <a:solidFill>
                  <a:schemeClr val="bg1"/>
                </a:solidFill>
              </a:rPr>
              <a:t>the unique object</a:t>
            </a:r>
            <a:r>
              <a:rPr lang="en-US" sz="2400" u="sng" dirty="0" smtClean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Look at the moon!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24710" y="1970685"/>
            <a:ext cx="360040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 smtClean="0">
                <a:solidFill>
                  <a:schemeClr val="bg1"/>
                </a:solidFill>
              </a:rPr>
              <a:t>5. The noun stands for </a:t>
            </a:r>
            <a:r>
              <a:rPr lang="en-US" sz="2400" b="1" u="sng" dirty="0" smtClean="0">
                <a:solidFill>
                  <a:schemeClr val="bg1"/>
                </a:solidFill>
              </a:rPr>
              <a:t>the whole class</a:t>
            </a:r>
            <a:r>
              <a:rPr lang="en-US" sz="2400" b="1" dirty="0" smtClean="0">
                <a:solidFill>
                  <a:schemeClr val="bg1"/>
                </a:solidFill>
              </a:rPr>
              <a:t> of objects.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The telephone was invented in the 19</a:t>
            </a:r>
            <a:r>
              <a:rPr lang="en-US" sz="2400" b="1" i="1" baseline="30000" dirty="0" smtClean="0">
                <a:solidFill>
                  <a:schemeClr val="accent1">
                    <a:lumMod val="50000"/>
                  </a:schemeClr>
                </a:solidFill>
              </a:rPr>
              <a:t>th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 century.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6140" y="4526802"/>
            <a:ext cx="3600400" cy="197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 smtClean="0">
                <a:solidFill>
                  <a:schemeClr val="bg1"/>
                </a:solidFill>
              </a:rPr>
              <a:t>6. The noun describes the </a:t>
            </a:r>
            <a:r>
              <a:rPr lang="en-US" sz="2400" b="1" u="sng" dirty="0" smtClean="0">
                <a:solidFill>
                  <a:schemeClr val="bg1"/>
                </a:solidFill>
              </a:rPr>
              <a:t>adverbial modifier of place </a:t>
            </a:r>
            <a:r>
              <a:rPr lang="ru-RU" sz="1600" b="1" dirty="0" smtClean="0">
                <a:solidFill>
                  <a:schemeClr val="bg1"/>
                </a:solidFill>
              </a:rPr>
              <a:t>(обстоятельство места)</a:t>
            </a:r>
          </a:p>
          <a:p>
            <a:pPr>
              <a:lnSpc>
                <a:spcPct val="90000"/>
              </a:lnSpc>
            </a:pPr>
            <a:endParaRPr lang="ru-RU" sz="1600" dirty="0">
              <a:solidFill>
                <a:schemeClr val="bg1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Granny is in the living room.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26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Match the rules (1-6) with the sentences.</a:t>
            </a:r>
            <a:r>
              <a:rPr lang="ru-RU" b="1" i="1" dirty="0" smtClean="0"/>
              <a:t> </a:t>
            </a:r>
            <a:r>
              <a:rPr lang="en-US" b="1" i="1" dirty="0" smtClean="0"/>
              <a:t>Explain the use of the article.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2414" y="1628800"/>
            <a:ext cx="9144000" cy="4267200"/>
          </a:xfrm>
        </p:spPr>
        <p:txBody>
          <a:bodyPr numCol="1"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A. </a:t>
            </a:r>
            <a:endParaRPr lang="ru-RU" sz="2800" dirty="0" smtClean="0"/>
          </a:p>
          <a:p>
            <a:pPr marL="457200" indent="-457200" algn="just">
              <a:buAutoNum type="arabicPeriod"/>
            </a:pPr>
            <a:r>
              <a:rPr lang="en-US" sz="2800" dirty="0" smtClean="0"/>
              <a:t>Conan Doyle is a master of </a:t>
            </a:r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n-US" sz="2800" dirty="0" smtClean="0"/>
              <a:t> detective story.</a:t>
            </a:r>
          </a:p>
          <a:p>
            <a:pPr marL="457200" indent="-457200" algn="just">
              <a:buAutoNum type="arabicPeriod"/>
            </a:pPr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n-US" sz="2800" dirty="0" smtClean="0"/>
              <a:t> kittens are so cute!</a:t>
            </a:r>
          </a:p>
          <a:p>
            <a:pPr marL="457200" indent="-457200" algn="just">
              <a:buAutoNum type="arabicPeriod"/>
            </a:pPr>
            <a:r>
              <a:rPr lang="en-US" sz="2800" dirty="0" smtClean="0"/>
              <a:t>Here </a:t>
            </a:r>
            <a:r>
              <a:rPr lang="en-US" sz="2800" u="sng" dirty="0" smtClean="0"/>
              <a:t>the</a:t>
            </a:r>
            <a:r>
              <a:rPr lang="en-US" sz="2800" dirty="0" smtClean="0"/>
              <a:t> book she’s told you about.</a:t>
            </a:r>
          </a:p>
          <a:p>
            <a:pPr marL="457200" indent="-457200" algn="just">
              <a:buAutoNum type="arabicPeriod"/>
            </a:pPr>
            <a:r>
              <a:rPr lang="en-US" sz="2800" dirty="0" smtClean="0"/>
              <a:t>Mum bought flowers. </a:t>
            </a:r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n-US" sz="2800" dirty="0" smtClean="0"/>
              <a:t> flowers are wonderful!</a:t>
            </a:r>
          </a:p>
          <a:p>
            <a:pPr marL="457200" indent="-457200" algn="just">
              <a:buAutoNum type="arabicPeriod"/>
            </a:pPr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n-US" sz="2800" dirty="0" smtClean="0"/>
              <a:t> sun is shining so bright!</a:t>
            </a:r>
          </a:p>
          <a:p>
            <a:pPr marL="457200" indent="-457200" algn="just">
              <a:buAutoNum type="arabicPeriod"/>
            </a:pPr>
            <a:r>
              <a:rPr lang="en-US" sz="2800" dirty="0" smtClean="0"/>
              <a:t>We spent our holidays in </a:t>
            </a:r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n-US" sz="2800" dirty="0" smtClean="0"/>
              <a:t> countryside. </a:t>
            </a:r>
          </a:p>
          <a:p>
            <a:pPr marL="0" indent="0" algn="just">
              <a:buNone/>
            </a:pP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B. Make up your own examples for each rule.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37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Insert THE where necessary. Explain your choice. 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I’m going to clean … flat tomorrow.</a:t>
            </a:r>
          </a:p>
          <a:p>
            <a:r>
              <a:rPr lang="en-US" dirty="0" smtClean="0"/>
              <a:t>Where is Lisa</a:t>
            </a:r>
            <a:r>
              <a:rPr lang="ru-RU" dirty="0" smtClean="0"/>
              <a:t>? </a:t>
            </a:r>
            <a:r>
              <a:rPr lang="en-US" dirty="0" smtClean="0"/>
              <a:t>She’s in … kitchen.</a:t>
            </a:r>
          </a:p>
          <a:p>
            <a:r>
              <a:rPr lang="en-US" dirty="0" smtClean="0"/>
              <a:t>I’d like to speak to … manager, please.</a:t>
            </a:r>
          </a:p>
          <a:p>
            <a:r>
              <a:rPr lang="en-US" dirty="0" smtClean="0"/>
              <a:t>Excuse me, where is … nearest bank</a:t>
            </a:r>
            <a:r>
              <a:rPr lang="ru-RU" dirty="0" smtClean="0"/>
              <a:t>?</a:t>
            </a:r>
          </a:p>
          <a:p>
            <a:r>
              <a:rPr lang="en-US" dirty="0" smtClean="0"/>
              <a:t>Look, … sky is light blue.</a:t>
            </a:r>
          </a:p>
          <a:p>
            <a:r>
              <a:rPr lang="en-US" dirty="0" smtClean="0"/>
              <a:t>What is … correct answer</a:t>
            </a:r>
            <a:r>
              <a:rPr lang="ru-RU" dirty="0" smtClean="0"/>
              <a:t>?</a:t>
            </a:r>
          </a:p>
          <a:p>
            <a:r>
              <a:rPr lang="en-US" dirty="0" smtClean="0"/>
              <a:t>… elephant is strong and clever animal.</a:t>
            </a:r>
          </a:p>
          <a:p>
            <a:r>
              <a:rPr lang="en-US" dirty="0" smtClean="0"/>
              <a:t>Do you know … telephone number of Mrs. Collins</a:t>
            </a:r>
            <a:r>
              <a:rPr lang="ru-RU" dirty="0" smtClean="0"/>
              <a:t>?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33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кольная доска (16x9)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29488_TF02804846_TF02804846.potx" id="{B0D334FF-33A8-46AB-96CF-63558F5650FA}" vid="{48B67DF7-1DEB-4C08-A175-C7A2C8FA45E8}"/>
    </a:ext>
  </a:extLst>
</a:theme>
</file>

<file path=ppt/theme/theme2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 на школьной доске (широкоэкранный формат)</Template>
  <TotalTime>61</TotalTime>
  <Words>315</Words>
  <Application>Microsoft Office PowerPoint</Application>
  <PresentationFormat>Произвольный</PresentationFormat>
  <Paragraphs>49</Paragraphs>
  <Slides>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Consolas</vt:lpstr>
      <vt:lpstr>Corbel</vt:lpstr>
      <vt:lpstr>Школьная доска (16x9)</vt:lpstr>
      <vt:lpstr>The definite article THE  Определённый артикль THE</vt:lpstr>
      <vt:lpstr>The usage of the definite article THE</vt:lpstr>
      <vt:lpstr>The usage of the definite article THE</vt:lpstr>
      <vt:lpstr>Match the rules (1-6) with the sentences. Explain the use of the article. </vt:lpstr>
      <vt:lpstr>Insert THE where necessary. Explain your choice.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definite article THE  Определённый артикль THE</dc:title>
  <dc:creator>Ekaterina Ulasevich</dc:creator>
  <cp:lastModifiedBy>Ekaterina Ulasevich</cp:lastModifiedBy>
  <cp:revision>8</cp:revision>
  <dcterms:created xsi:type="dcterms:W3CDTF">2022-11-13T08:30:05Z</dcterms:created>
  <dcterms:modified xsi:type="dcterms:W3CDTF">2022-11-13T09:31:17Z</dcterms:modified>
</cp:coreProperties>
</file>