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58" d="100"/>
          <a:sy n="158" d="100"/>
        </p:scale>
        <p:origin x="-218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-2040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113B4B-FB50-4AD7-A302-B326CCBFFFE3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816ACB-2A7B-4A3A-8F2D-362BE52AF4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44513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816ACB-2A7B-4A3A-8F2D-362BE52AF48D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43689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9A541-6739-4953-844B-89A799506467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52BF9-00F3-4E97-830A-2C6DFFD8E4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80861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9A541-6739-4953-844B-89A799506467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52BF9-00F3-4E97-830A-2C6DFFD8E4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87836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9A541-6739-4953-844B-89A799506467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52BF9-00F3-4E97-830A-2C6DFFD8E4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48608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9A541-6739-4953-844B-89A799506467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52BF9-00F3-4E97-830A-2C6DFFD8E4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3197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9A541-6739-4953-844B-89A799506467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52BF9-00F3-4E97-830A-2C6DFFD8E4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09725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9A541-6739-4953-844B-89A799506467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52BF9-00F3-4E97-830A-2C6DFFD8E4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4865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9A541-6739-4953-844B-89A799506467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52BF9-00F3-4E97-830A-2C6DFFD8E4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09829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9A541-6739-4953-844B-89A799506467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52BF9-00F3-4E97-830A-2C6DFFD8E4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1454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9A541-6739-4953-844B-89A799506467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52BF9-00F3-4E97-830A-2C6DFFD8E4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11848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9A541-6739-4953-844B-89A799506467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52BF9-00F3-4E97-830A-2C6DFFD8E4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95331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9A541-6739-4953-844B-89A799506467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52BF9-00F3-4E97-830A-2C6DFFD8E4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0753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B9A541-6739-4953-844B-89A799506467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652BF9-00F3-4E97-830A-2C6DFFD8E4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8872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microsoft.com/office/2007/relationships/hdphoto" Target="../media/hdphoto3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" y="404664"/>
            <a:ext cx="9143999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>
                <a:latin typeface="Calibri" pitchFamily="34" charset="0"/>
              </a:rPr>
              <a:t>Презентация для НОД детей старшей группы:</a:t>
            </a:r>
            <a:r>
              <a:rPr lang="ru-RU" dirty="0" smtClean="0">
                <a:latin typeface="Calibri" pitchFamily="34" charset="0"/>
              </a:rPr>
              <a:t/>
            </a:r>
            <a:br>
              <a:rPr lang="ru-RU" dirty="0" smtClean="0">
                <a:latin typeface="Calibri" pitchFamily="34" charset="0"/>
              </a:rPr>
            </a:b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5496" y="908720"/>
            <a:ext cx="9144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latin typeface="Calibri" panose="020F0502020204030204" pitchFamily="34" charset="0"/>
              </a:rPr>
              <a:t>Толерантность.</a:t>
            </a:r>
            <a:endParaRPr lang="ru-RU" sz="6600" b="1" dirty="0">
              <a:latin typeface="Calibri" panose="020F0502020204030204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164" y="2492896"/>
            <a:ext cx="5976664" cy="218259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7544" y="5229200"/>
            <a:ext cx="7920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ГБДОУ д/с №88 Красногвардейского р-на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39552" y="5661248"/>
            <a:ext cx="7848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Подготовлена воспитателем: Егоровой Ириной Николаевной.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49257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332656"/>
            <a:ext cx="914400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dirty="0" smtClean="0"/>
              <a:t>Как вы поступите?</a:t>
            </a:r>
          </a:p>
          <a:p>
            <a:pPr algn="ctr"/>
            <a:r>
              <a:rPr lang="ru-RU" sz="2800" b="1" dirty="0" smtClean="0"/>
              <a:t>Младший братишка сломал твою игрушку…</a:t>
            </a:r>
          </a:p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ru-RU" sz="2800" i="1" dirty="0" smtClean="0"/>
              <a:t>Ты его прощаешь, он сделал это </a:t>
            </a:r>
            <a:r>
              <a:rPr lang="ru-RU" sz="2800" i="1" dirty="0" err="1" smtClean="0"/>
              <a:t>ненарочно</a:t>
            </a:r>
            <a:r>
              <a:rPr lang="ru-RU" sz="2800" i="1" dirty="0" smtClean="0"/>
              <a:t>…</a:t>
            </a:r>
          </a:p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ru-RU" sz="2800" i="1" dirty="0" smtClean="0"/>
              <a:t>Ты ударишь его…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655" y="2348880"/>
            <a:ext cx="914399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Тебе не хочется возвращаться  домой с прогулки…</a:t>
            </a:r>
          </a:p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ru-RU" sz="2800" i="1" dirty="0" smtClean="0"/>
              <a:t>Ты устраиваешь родителям истерику, чтобы не идти домой…</a:t>
            </a:r>
          </a:p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ru-RU" sz="2800" i="1" dirty="0" smtClean="0"/>
              <a:t>Ты идёшь с родителями домой, чтобы они были довольны…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3310" y="4797152"/>
            <a:ext cx="913234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Девочка входит в детский сад…</a:t>
            </a:r>
          </a:p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ru-RU" sz="2800" i="1" dirty="0" smtClean="0"/>
              <a:t>Ты оттолкнёшь её, чтобы обогнать…</a:t>
            </a:r>
          </a:p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ru-RU" sz="2800" i="1" dirty="0" smtClean="0"/>
              <a:t>Ты откроешь дверь и пропустишь её вперёд…</a:t>
            </a:r>
            <a:endParaRPr lang="ru-RU" sz="2800" i="1" dirty="0"/>
          </a:p>
        </p:txBody>
      </p:sp>
    </p:spTree>
    <p:extLst>
      <p:ext uri="{BB962C8B-B14F-4D97-AF65-F5344CB8AC3E}">
        <p14:creationId xmlns:p14="http://schemas.microsoft.com/office/powerpoint/2010/main" val="23345339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188640"/>
            <a:ext cx="9143999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Calibri" panose="020F0502020204030204" pitchFamily="34" charset="0"/>
              </a:rPr>
              <a:t>Что такое толерантность?</a:t>
            </a:r>
          </a:p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   </a:t>
            </a:r>
            <a:r>
              <a:rPr lang="ru-RU" sz="3600" b="1" u="sng" dirty="0" smtClean="0">
                <a:solidFill>
                  <a:srgbClr val="C00000"/>
                </a:solidFill>
                <a:latin typeface="Calibri" panose="020F0502020204030204" pitchFamily="34" charset="0"/>
              </a:rPr>
              <a:t>Толерантность</a:t>
            </a:r>
            <a:r>
              <a:rPr lang="ru-RU" sz="3600" b="1" dirty="0" smtClean="0">
                <a:latin typeface="Calibri" panose="020F0502020204030204" pitchFamily="34" charset="0"/>
              </a:rPr>
              <a:t> </a:t>
            </a:r>
            <a:r>
              <a:rPr lang="ru-RU" sz="3600" dirty="0" smtClean="0">
                <a:latin typeface="Calibri" panose="020F0502020204030204" pitchFamily="34" charset="0"/>
              </a:rPr>
              <a:t>– это уважение, принятие и понимание многообразия мира.</a:t>
            </a:r>
            <a:endParaRPr lang="ru-RU" sz="3600" dirty="0">
              <a:latin typeface="Calibri" panose="020F0502020204030204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948" y="2204864"/>
            <a:ext cx="7199452" cy="4391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16257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260648"/>
            <a:ext cx="9143999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  </a:t>
            </a:r>
            <a:r>
              <a:rPr lang="ru-RU" sz="3000" dirty="0" smtClean="0"/>
              <a:t>  </a:t>
            </a:r>
            <a:r>
              <a:rPr lang="ru-RU" sz="3000" b="1" dirty="0" smtClean="0"/>
              <a:t>Толерантность – это умение признавать другие мнения, отличные от твоего.</a:t>
            </a:r>
          </a:p>
          <a:p>
            <a:r>
              <a:rPr lang="ru-RU" sz="3000" b="1" dirty="0" smtClean="0"/>
              <a:t>     Каждый человек может думать иначе, или действовать иначе, нежели ты сам.</a:t>
            </a:r>
          </a:p>
          <a:p>
            <a:pPr algn="ctr"/>
            <a:endParaRPr lang="ru-RU" sz="2800" dirty="0" smtClean="0"/>
          </a:p>
        </p:txBody>
      </p:sp>
      <p:pic>
        <p:nvPicPr>
          <p:cNvPr id="1026" name="Picture 2" descr="https://4.bp.blogspot.com/-gh3NlLBXNgg/VGMU2fCMu7I/AAAAAAAAHbk/ZwK0ZEPlW7k/s1600/5414_html_me5ff0b6.pn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62000"/>
                    </a14:imgEffect>
                    <a14:imgEffect>
                      <a14:saturation sat="400000"/>
                    </a14:imgEffect>
                    <a14:imgEffect>
                      <a14:brightnessContrast bright="-8000" contrast="-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205864"/>
            <a:ext cx="7560840" cy="4515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94115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888" y="0"/>
            <a:ext cx="9143999" cy="6858000"/>
          </a:xfrm>
          <a:prstGeom prst="rect">
            <a:avLst/>
          </a:prstGeom>
        </p:spPr>
      </p:pic>
      <p:pic>
        <p:nvPicPr>
          <p:cNvPr id="2050" name="Picture 2" descr="http://www.heroes.ynnet.org/foto/Ershova_zayavka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849"/>
          <a:stretch/>
        </p:blipFill>
        <p:spPr bwMode="auto">
          <a:xfrm>
            <a:off x="125523" y="296652"/>
            <a:ext cx="4243544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369067" y="2348880"/>
            <a:ext cx="476704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Толерантность – это благосклонность уважение к другому.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4725877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255207"/>
            <a:ext cx="9143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С чего начинается толерантность?</a:t>
            </a:r>
            <a:endParaRPr lang="ru-RU" sz="3200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882258"/>
            <a:ext cx="2584371" cy="190728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44038" y="2636912"/>
            <a:ext cx="25843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/>
              <a:t>Чувство юмора</a:t>
            </a:r>
          </a:p>
          <a:p>
            <a:pPr algn="ctr"/>
            <a:r>
              <a:rPr lang="ru-RU" sz="1200" b="1" dirty="0" smtClean="0"/>
              <a:t>Непредвзятое отношение</a:t>
            </a:r>
            <a:endParaRPr lang="ru-RU" sz="1200" b="1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759" y="3284984"/>
            <a:ext cx="2561905" cy="200952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06759" y="5270169"/>
            <a:ext cx="261421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/>
              <a:t>Понимание того, что стереотипы не всегда верны.</a:t>
            </a:r>
          </a:p>
          <a:p>
            <a:r>
              <a:rPr lang="ru-RU" sz="1200" b="1" dirty="0" smtClean="0"/>
              <a:t>Умение доверять или не доверять, не обижая других .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6138" y="882258"/>
            <a:ext cx="2735832" cy="190728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176138" y="2544578"/>
            <a:ext cx="27358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/>
              <a:t>Умение найти общие интересы и преимущества.</a:t>
            </a:r>
          </a:p>
          <a:p>
            <a:pPr algn="ctr"/>
            <a:r>
              <a:rPr lang="ru-RU" sz="1200" b="1" dirty="0" smtClean="0"/>
              <a:t>Уважение ко всем. </a:t>
            </a:r>
            <a:endParaRPr lang="ru-RU" sz="1200" b="1" dirty="0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6138" y="3322601"/>
            <a:ext cx="2597642" cy="1947567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184026" y="5085184"/>
            <a:ext cx="25976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/>
              <a:t>Вежливость.</a:t>
            </a:r>
          </a:p>
          <a:p>
            <a:pPr algn="ctr"/>
            <a:r>
              <a:rPr lang="ru-RU" sz="1200" b="1" dirty="0" smtClean="0"/>
              <a:t>Желание общаться, договариваться и находить компромиссы.</a:t>
            </a:r>
            <a:endParaRPr lang="ru-RU" sz="1200" b="1" dirty="0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880122"/>
            <a:ext cx="2452223" cy="1907285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724128" y="2590745"/>
            <a:ext cx="3419872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defTabSz="216000"/>
            <a:r>
              <a:rPr lang="ru-RU" sz="1200" b="1" dirty="0" smtClean="0"/>
              <a:t>Умение не мешать другим.</a:t>
            </a:r>
          </a:p>
          <a:p>
            <a:pPr algn="ctr" defTabSz="216000"/>
            <a:r>
              <a:rPr lang="ru-RU" sz="1200" b="1" dirty="0" smtClean="0"/>
              <a:t>Предоставление возможности самовыражаться.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3" y="3379777"/>
            <a:ext cx="2452223" cy="2028572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6228184" y="5294508"/>
            <a:ext cx="24522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/>
              <a:t>Осторожность в выводах и высказываниях.</a:t>
            </a:r>
          </a:p>
          <a:p>
            <a:pPr algn="ctr"/>
            <a:r>
              <a:rPr lang="ru-RU" sz="1200" b="1" dirty="0" smtClean="0"/>
              <a:t>Отсутствие поспешных выводов.</a:t>
            </a:r>
          </a:p>
          <a:p>
            <a:pPr algn="ctr"/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4283968" y="6085777"/>
            <a:ext cx="47170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Это и есть толерантность.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23004551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pic>
        <p:nvPicPr>
          <p:cNvPr id="4098" name="Picture 2" descr="http://www.metronews.ru/novosti/druzhby-narodov-poka-ne-poluchaetsja/Tpokjk---gSMf92cnNxh7U/Screen-shot-2011-10-11-at-8.25.07-PM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977129"/>
            <a:ext cx="7704855" cy="4582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332656"/>
            <a:ext cx="9144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dirty="0" smtClean="0"/>
              <a:t>У каждого народа свой цвет кожи, но не смотря на это мы дружим, общаемся, нам хорошо и весело друг с другом.</a:t>
            </a:r>
            <a:endParaRPr lang="ru-RU" sz="3000" b="1" dirty="0"/>
          </a:p>
        </p:txBody>
      </p:sp>
    </p:spTree>
    <p:extLst>
      <p:ext uri="{BB962C8B-B14F-4D97-AF65-F5344CB8AC3E}">
        <p14:creationId xmlns:p14="http://schemas.microsoft.com/office/powerpoint/2010/main" val="4059811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pic>
        <p:nvPicPr>
          <p:cNvPr id="5124" name="Picture 4" descr="http://youpainter.ru/sites/default/files/styles/painting_page/public/users/kristina_markova/kristina_markova_mir_v_dialoge_kultur.jpg?itok=cvTTCqD_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6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700808"/>
            <a:ext cx="7575881" cy="4954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3181" y="548680"/>
            <a:ext cx="9143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00FF"/>
                </a:solidFill>
              </a:rPr>
              <a:t>«Мы разные – но мы дружим»</a:t>
            </a:r>
            <a:endParaRPr lang="ru-RU" sz="48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68758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pic>
        <p:nvPicPr>
          <p:cNvPr id="6146" name="Picture 2" descr="http://gov.cap.ru/UserFiles/news/201609/12/Original/ris_(2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3688" y="1844824"/>
            <a:ext cx="6696622" cy="4819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045" y="332742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990099"/>
                </a:solidFill>
              </a:rPr>
              <a:t>Укрепляйте дружбу народов мира из поколения в поколение.</a:t>
            </a:r>
            <a:endParaRPr lang="ru-RU" sz="3600" b="1" dirty="0">
              <a:solidFill>
                <a:srgbClr val="99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03647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pic>
        <p:nvPicPr>
          <p:cNvPr id="7170" name="Picture 2" descr="http://900igr.net/datai/psikhologija/CHto-takoe-tolerantnost/0007-010-Kto-to-ljubit-chitat-kto-to-zanimatsja-sporto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009" y="116632"/>
            <a:ext cx="4487821" cy="6372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786521" y="332656"/>
            <a:ext cx="4248472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Вы все разные и в этом наша самая большая особенность!</a:t>
            </a:r>
          </a:p>
          <a:p>
            <a:pPr algn="ctr"/>
            <a:r>
              <a:rPr lang="ru-RU" sz="3200" b="1" dirty="0" smtClean="0"/>
              <a:t>Кто-то любит читать,</a:t>
            </a:r>
          </a:p>
          <a:p>
            <a:pPr algn="ctr"/>
            <a:r>
              <a:rPr lang="ru-RU" sz="3200" b="1" dirty="0" smtClean="0"/>
              <a:t>Кто-то заниматься спортом,</a:t>
            </a:r>
          </a:p>
          <a:p>
            <a:pPr algn="ctr"/>
            <a:r>
              <a:rPr lang="ru-RU" sz="3200" b="1" dirty="0" smtClean="0"/>
              <a:t>Кто-то играет с собачкой, </a:t>
            </a:r>
          </a:p>
          <a:p>
            <a:pPr algn="ctr"/>
            <a:r>
              <a:rPr lang="ru-RU" sz="3200" b="1" dirty="0" smtClean="0"/>
              <a:t>А кто-то разводит цветы, но нам хорошо вместе.</a:t>
            </a:r>
          </a:p>
          <a:p>
            <a:pPr algn="ctr"/>
            <a:r>
              <a:rPr lang="ru-RU" sz="3200" b="1" dirty="0" smtClean="0"/>
              <a:t>Ты нам нужен!</a:t>
            </a:r>
          </a:p>
          <a:p>
            <a:pPr algn="ctr"/>
            <a:r>
              <a:rPr lang="ru-RU" sz="3200" b="1" dirty="0" smtClean="0"/>
              <a:t> </a:t>
            </a:r>
          </a:p>
          <a:p>
            <a:pPr algn="ctr"/>
            <a:endParaRPr lang="ru-RU" sz="3200" b="1" dirty="0" smtClean="0"/>
          </a:p>
        </p:txBody>
      </p:sp>
    </p:spTree>
    <p:extLst>
      <p:ext uri="{BB962C8B-B14F-4D97-AF65-F5344CB8AC3E}">
        <p14:creationId xmlns:p14="http://schemas.microsoft.com/office/powerpoint/2010/main" val="386810619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201</TotalTime>
  <Words>303</Words>
  <Application>Microsoft Office PowerPoint</Application>
  <PresentationFormat>Экран (4:3)</PresentationFormat>
  <Paragraphs>45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для НОД детей старшей группы: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для НОД детей старшей группы:</dc:title>
  <dc:creator>Бася</dc:creator>
  <cp:lastModifiedBy>Бася</cp:lastModifiedBy>
  <cp:revision>56</cp:revision>
  <dcterms:created xsi:type="dcterms:W3CDTF">2016-10-30T10:23:25Z</dcterms:created>
  <dcterms:modified xsi:type="dcterms:W3CDTF">2022-11-13T12:28:22Z</dcterms:modified>
</cp:coreProperties>
</file>