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2" r:id="rId3"/>
    <p:sldId id="281" r:id="rId4"/>
    <p:sldId id="283" r:id="rId5"/>
    <p:sldId id="284" r:id="rId6"/>
    <p:sldId id="285" r:id="rId7"/>
    <p:sldId id="286" r:id="rId8"/>
    <p:sldId id="287" r:id="rId9"/>
    <p:sldId id="262" r:id="rId10"/>
    <p:sldId id="258" r:id="rId11"/>
    <p:sldId id="259" r:id="rId12"/>
    <p:sldId id="260" r:id="rId13"/>
    <p:sldId id="261" r:id="rId14"/>
    <p:sldId id="263" r:id="rId15"/>
    <p:sldId id="264" r:id="rId16"/>
    <p:sldId id="265" r:id="rId17"/>
    <p:sldId id="266" r:id="rId18"/>
    <p:sldId id="267" r:id="rId19"/>
    <p:sldId id="268" r:id="rId20"/>
    <p:sldId id="278" r:id="rId21"/>
    <p:sldId id="288" r:id="rId22"/>
    <p:sldId id="269" r:id="rId23"/>
    <p:sldId id="271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9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4B804-9A95-4CB0-9F52-E110B527C4C1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5DA5A-D710-4BC8-8DFA-FE9EAFBA53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03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10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059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54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41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875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964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224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44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7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69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1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1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2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79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66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4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119EA7-35E0-405D-8D66-9F8B84EA745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967DF2-5BDE-417A-9DAF-D32382CC0A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5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3200" dirty="0"/>
              <a:t>«Урок технологии в </a:t>
            </a:r>
            <a:r>
              <a:rPr lang="ru-RU" sz="3200" dirty="0" err="1"/>
              <a:t>системно-деятельностной</a:t>
            </a:r>
            <a:r>
              <a:rPr lang="ru-RU" sz="3200" dirty="0"/>
              <a:t> </a:t>
            </a:r>
            <a:r>
              <a:rPr lang="ru-RU" sz="3200" dirty="0" smtClean="0"/>
              <a:t>педагогики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Л.Г. </a:t>
            </a:r>
            <a:r>
              <a:rPr lang="ru-RU" sz="3200" dirty="0" err="1"/>
              <a:t>Петерсон</a:t>
            </a:r>
            <a:r>
              <a:rPr lang="ru-RU" sz="3200" dirty="0"/>
              <a:t> ("Школа 2000")» 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ПИНИГИНА СВЕТЛАНА АЛЕКСАНДРОВНА</a:t>
            </a:r>
          </a:p>
          <a:p>
            <a:r>
              <a:rPr lang="ru-RU" dirty="0" smtClean="0"/>
              <a:t>МОУ ИРМО «</a:t>
            </a:r>
            <a:r>
              <a:rPr lang="ru-RU" dirty="0" err="1"/>
              <a:t>Х</a:t>
            </a:r>
            <a:r>
              <a:rPr lang="ru-RU" dirty="0" err="1" smtClean="0"/>
              <a:t>омутовская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№2»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4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32546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234440"/>
            <a:ext cx="9601196" cy="464142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6000" b="1" dirty="0"/>
              <a:t>Образовательные</a:t>
            </a:r>
            <a:r>
              <a:rPr lang="ru-RU" sz="6000" dirty="0"/>
              <a:t>:</a:t>
            </a:r>
          </a:p>
          <a:p>
            <a:r>
              <a:rPr lang="ru-RU" sz="6000" dirty="0"/>
              <a:t>а) познакомить с многообразием декоративно-прикладного искусства России;</a:t>
            </a:r>
          </a:p>
          <a:p>
            <a:r>
              <a:rPr lang="ru-RU" sz="6000" dirty="0"/>
              <a:t>б) научить самостоятельно, работать и анализировать, обобщая собранный материал;</a:t>
            </a:r>
          </a:p>
          <a:p>
            <a:r>
              <a:rPr lang="ru-RU" sz="6000" dirty="0"/>
              <a:t>в) привить навыки представления подготовленного материала на заданную тему.</a:t>
            </a:r>
          </a:p>
          <a:p>
            <a:pPr lvl="0"/>
            <a:r>
              <a:rPr lang="ru-RU" sz="6000" dirty="0"/>
              <a:t>Развивающие:</a:t>
            </a:r>
          </a:p>
          <a:p>
            <a:r>
              <a:rPr lang="ru-RU" sz="6000" dirty="0"/>
              <a:t>а) развивать интеллектуальные качества (познавательные процессы): самостоятельность и мышление, память и внимание, наблюдательность и креативность, умение выделять главное;</a:t>
            </a:r>
          </a:p>
          <a:p>
            <a:r>
              <a:rPr lang="ru-RU" sz="6000" dirty="0"/>
              <a:t>б) развивать навыки работы с источниками информации;</a:t>
            </a:r>
          </a:p>
          <a:p>
            <a:r>
              <a:rPr lang="ru-RU" sz="6000" dirty="0"/>
              <a:t>в) формировать интерес к творчеству.</a:t>
            </a:r>
          </a:p>
          <a:p>
            <a:pPr lvl="0"/>
            <a:r>
              <a:rPr lang="ru-RU" sz="6000" dirty="0"/>
              <a:t>Воспитательные:</a:t>
            </a:r>
          </a:p>
          <a:p>
            <a:r>
              <a:rPr lang="ru-RU" sz="6000" dirty="0"/>
              <a:t>а) воспитание эстетического восприятия, чувства стиля;</a:t>
            </a:r>
          </a:p>
          <a:p>
            <a:r>
              <a:rPr lang="ru-RU" sz="6000" dirty="0"/>
              <a:t>б) воспитание трудолюбия, ответственности за результаты работы;</a:t>
            </a:r>
          </a:p>
          <a:p>
            <a:r>
              <a:rPr lang="ru-RU" sz="6000" dirty="0"/>
              <a:t>г) умение работать в группе;</a:t>
            </a:r>
          </a:p>
          <a:p>
            <a:r>
              <a:rPr lang="ru-RU" dirty="0"/>
              <a:t>д) воспитание творческого потенциала личности.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Мотивация к учебной 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36776"/>
            <a:ext cx="9601196" cy="463600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Добрый </a:t>
            </a:r>
            <a:r>
              <a:rPr lang="ru-RU" dirty="0"/>
              <a:t>день, девочки! Рада приветствовать вас на уроке!</a:t>
            </a:r>
          </a:p>
          <a:p>
            <a:r>
              <a:rPr lang="ru-RU" dirty="0"/>
              <a:t>У меня в черном ящике находится интересный предмет. Чтобы вам определить, что в нём находится, отгадайте загадку.</a:t>
            </a:r>
          </a:p>
          <a:p>
            <a:r>
              <a:rPr lang="ru-RU" dirty="0"/>
              <a:t>Прячется от нас с тобой</a:t>
            </a:r>
          </a:p>
          <a:p>
            <a:r>
              <a:rPr lang="ru-RU" dirty="0"/>
              <a:t>Одна куколка в другой.</a:t>
            </a:r>
          </a:p>
          <a:p>
            <a:r>
              <a:rPr lang="ru-RU" dirty="0"/>
              <a:t>На косыночках горошки.</a:t>
            </a:r>
          </a:p>
          <a:p>
            <a:r>
              <a:rPr lang="ru-RU" dirty="0"/>
              <a:t>Что за куколки?  </a:t>
            </a:r>
            <a:r>
              <a:rPr lang="ru-RU" i="1" dirty="0"/>
              <a:t>(матрешки)</a:t>
            </a:r>
            <a:endParaRPr lang="ru-RU" dirty="0"/>
          </a:p>
          <a:p>
            <a:r>
              <a:rPr lang="ru-RU" dirty="0"/>
              <a:t>Ребята, каждая матрёшка олицетворяет одну из оболочек человека. Давайте её соберём:</a:t>
            </a:r>
          </a:p>
          <a:p>
            <a:r>
              <a:rPr lang="ru-RU" dirty="0"/>
              <a:t>Самая маленькая- наш человеческий стержень, затем- наша светлая душа, потом- череда хороших дел и полученного опыта,</a:t>
            </a:r>
          </a:p>
          <a:p>
            <a:r>
              <a:rPr lang="ru-RU" dirty="0"/>
              <a:t>после- наши чистые мысли, затем- чистые эмоции и желания. И всё поместим с вами в оболочку, физическое тело. </a:t>
            </a:r>
          </a:p>
          <a:p>
            <a:r>
              <a:rPr lang="ru-RU" dirty="0"/>
              <a:t>Какая светлая и чистая игрушка, а с ней и мы с вами! </a:t>
            </a:r>
            <a:r>
              <a:rPr lang="ru-RU" i="1" dirty="0"/>
              <a:t>(Сбор матрешки, комментируя каждую оболочку)</a:t>
            </a:r>
            <a:endParaRPr lang="ru-RU" dirty="0"/>
          </a:p>
          <a:p>
            <a:r>
              <a:rPr lang="ru-RU" dirty="0"/>
              <a:t>У вас на столах лежат шаблоны матрешек, я их сделала специально для вас. Я отдаю вам их с чистыми и светлыми мыслями. Они потребуются вам при выполнении домашнего задания.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4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b="1" dirty="0"/>
              <a:t>Актуализация знаний и фиксирование индивидуальных затруднений в построении системы знаний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Представим</a:t>
            </a:r>
            <a:r>
              <a:rPr lang="ru-RU" dirty="0"/>
              <a:t>, что в наши Сибирские края с красочными выставками приезжают музейные экспонаты народных промыслов со всей России. </a:t>
            </a:r>
          </a:p>
          <a:p>
            <a:r>
              <a:rPr lang="ru-RU" dirty="0"/>
              <a:t>Как вы думаете, о чем на уроке будет идти речь? (</a:t>
            </a:r>
            <a:r>
              <a:rPr lang="ru-RU" i="1" dirty="0"/>
              <a:t>определение темы урока)</a:t>
            </a:r>
            <a:endParaRPr lang="ru-RU" dirty="0"/>
          </a:p>
          <a:p>
            <a:r>
              <a:rPr lang="ru-RU" dirty="0"/>
              <a:t>А теперь, представьте, что   вы являетесь работниками данного музея и ваша задача - разместить всё это богатство в стенах музея.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3013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Выявление места и причины затруднений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746504"/>
            <a:ext cx="9601196" cy="4129364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8800" b="1" dirty="0"/>
              <a:t>Выявление места и причины затруднений</a:t>
            </a:r>
            <a:endParaRPr lang="ru-RU" sz="8800" dirty="0"/>
          </a:p>
          <a:p>
            <a:r>
              <a:rPr lang="ru-RU" sz="8800" dirty="0"/>
              <a:t>Каждый музей, считает большим достижением, когда его посещают большое количество людей. Чем больше народу посетит музей, тем лучше считается выставка! А как вы считаете, как можно привлечь посетителей музея?  </a:t>
            </a:r>
            <a:r>
              <a:rPr lang="ru-RU" sz="8800" i="1" dirty="0"/>
              <a:t>(ответы учащихся)</a:t>
            </a:r>
            <a:endParaRPr lang="ru-RU" sz="8800" dirty="0"/>
          </a:p>
          <a:p>
            <a:pPr marL="0" indent="0">
              <a:buNone/>
            </a:pPr>
            <a:endParaRPr lang="ru-RU" sz="8600" b="1" dirty="0"/>
          </a:p>
        </p:txBody>
      </p:sp>
    </p:spTree>
    <p:extLst>
      <p:ext uri="{BB962C8B-B14F-4D97-AF65-F5344CB8AC3E}">
        <p14:creationId xmlns:p14="http://schemas.microsoft.com/office/powerpoint/2010/main" val="23057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0036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Построение проекта выхода из затруднения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82497"/>
            <a:ext cx="9601196" cy="419337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Целью вашей работы будет создание афиши народных промыслов России.</a:t>
            </a:r>
          </a:p>
          <a:p>
            <a:r>
              <a:rPr lang="ru-RU" dirty="0"/>
              <a:t>Понятно, что выставить на обозрение все народные промыслы невозможно в одном музее, поэтому я предлагаю вам   4 направления. А какие эти направления, что они представляют собой, вы узнаете из заданий.</a:t>
            </a:r>
          </a:p>
          <a:p>
            <a:r>
              <a:rPr lang="ru-RU" dirty="0"/>
              <a:t>Ребята, разделитесь сейчас на две одинаковые по численности группы.</a:t>
            </a:r>
          </a:p>
          <a:p>
            <a:r>
              <a:rPr lang="ru-RU" dirty="0"/>
              <a:t>У вас на столе лежат по четыре конверта. Выполнять задания следует в соответствующей последовательности. Путеводитель по работе находится в первом задании.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8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8149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Реализация построенного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44168"/>
            <a:ext cx="9601196" cy="4531700"/>
          </a:xfrm>
        </p:spPr>
        <p:txBody>
          <a:bodyPr/>
          <a:lstStyle/>
          <a:p>
            <a:r>
              <a:rPr lang="ru-RU" dirty="0"/>
              <a:t>После выполнения заданий из полученного материала, нужно оформить афишу на листах ватмана. Не забудьте дать название вашей выставки, дате, месте, времени проведения и цене билета.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45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3635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Первичное закрепление с проговариванием во внешней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37944"/>
            <a:ext cx="9601196" cy="403792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Приступаем к работе. </a:t>
            </a:r>
          </a:p>
          <a:p>
            <a:r>
              <a:rPr lang="ru-RU" dirty="0"/>
              <a:t>1.	Отгадайте 4 ребуса.  В них зашифрованы села и города, в которых берет начало тот или иной народный промысел </a:t>
            </a:r>
            <a:r>
              <a:rPr lang="ru-RU" i="1" dirty="0"/>
              <a:t>(пакет №1)</a:t>
            </a:r>
            <a:endParaRPr lang="ru-RU" dirty="0"/>
          </a:p>
          <a:p>
            <a:r>
              <a:rPr lang="ru-RU" dirty="0"/>
              <a:t>2.	Найдите на карте «Народные промыслы России», отгаданные села и города. Выделите их расположение.</a:t>
            </a:r>
            <a:r>
              <a:rPr lang="ru-RU" i="1" dirty="0"/>
              <a:t> (пакет №1)</a:t>
            </a:r>
            <a:endParaRPr lang="ru-RU" dirty="0"/>
          </a:p>
          <a:p>
            <a:r>
              <a:rPr lang="ru-RU" dirty="0"/>
              <a:t>3.	Сыграем в шахматы на уроке? Только играть будем одной фигурой- конем! </a:t>
            </a:r>
          </a:p>
          <a:p>
            <a:r>
              <a:rPr lang="ru-RU" dirty="0"/>
              <a:t>      Прочитайте, двигаясь от каждой пары букв к следующей паре букв, пословицы о народных промыслах. </a:t>
            </a:r>
            <a:r>
              <a:rPr lang="ru-RU" i="1" dirty="0"/>
              <a:t>(пакет №2)</a:t>
            </a:r>
            <a:endParaRPr lang="ru-RU" dirty="0"/>
          </a:p>
          <a:p>
            <a:r>
              <a:rPr lang="ru-RU" dirty="0"/>
              <a:t>4.	Прочитайте текст </a:t>
            </a:r>
            <a:r>
              <a:rPr lang="ru-RU" i="1" dirty="0"/>
              <a:t>(пакет №3). </a:t>
            </a:r>
            <a:r>
              <a:rPr lang="ru-RU" dirty="0"/>
              <a:t>Выберите из предоставленных картинок те, которые соответствуют прочитанному тексту.</a:t>
            </a:r>
          </a:p>
          <a:p>
            <a:r>
              <a:rPr lang="ru-RU" dirty="0"/>
              <a:t>5.	Используя текст, разгадайте кроссворд по теме «Художественное творчество и народные промыслы» </a:t>
            </a:r>
            <a:r>
              <a:rPr lang="ru-RU" i="1" dirty="0"/>
              <a:t>(пакет №4)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028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Самостоятельная работа с самопроверкой по эталону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545336"/>
            <a:ext cx="9601196" cy="4303100"/>
          </a:xfrm>
        </p:spPr>
        <p:txBody>
          <a:bodyPr/>
          <a:lstStyle/>
          <a:p>
            <a:r>
              <a:rPr lang="ru-RU" dirty="0"/>
              <a:t>Сравните полученные вами сведения о новом материале с эталоном, который вы получите после выполнения заданий.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2325273"/>
            <a:ext cx="3258312" cy="4608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6814" y="2497049"/>
            <a:ext cx="4447034" cy="385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7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0892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Включение нового знания в систему знаний и повторение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591057"/>
            <a:ext cx="9601196" cy="4284811"/>
          </a:xfrm>
        </p:spPr>
        <p:txBody>
          <a:bodyPr/>
          <a:lstStyle/>
          <a:p>
            <a:r>
              <a:rPr lang="ru-RU" dirty="0"/>
              <a:t>Используя полученный материал, клей, карандаши, фломастеры оформите афишу вашей выставки народного творчества.</a:t>
            </a:r>
          </a:p>
          <a:p>
            <a:r>
              <a:rPr lang="ru-RU" dirty="0"/>
              <a:t>.	Напоминаю. Не забудьте о названии выставки, дате проведения, времени проведения, месте проведения, цене билета.</a:t>
            </a:r>
          </a:p>
          <a:p>
            <a:r>
              <a:rPr lang="ru-RU" dirty="0"/>
              <a:t>.	Защитите афишу. </a:t>
            </a:r>
          </a:p>
          <a:p>
            <a:r>
              <a:rPr lang="ru-RU" dirty="0"/>
              <a:t>	Защита афиши </a:t>
            </a:r>
            <a:r>
              <a:rPr lang="ru-RU" i="1" dirty="0"/>
              <a:t>(дети двух команд защищают афишу)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8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3577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Рефлексия учебной деятельности на уроке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09344"/>
            <a:ext cx="9601196" cy="4266524"/>
          </a:xfrm>
        </p:spPr>
        <p:txBody>
          <a:bodyPr/>
          <a:lstStyle/>
          <a:p>
            <a:r>
              <a:rPr lang="ru-RU" dirty="0"/>
              <a:t>Ребята, давайте узнаем с каким настроением вы уходите с занятия. Если вы находить в хорошем настроении и вам всё понятно, то возьмите одну из картинок связанных с пройденной темой и приклейте его к стене музея, если вы затрудняетесь ответить на этот вопрос, то возьмите цветные </a:t>
            </a:r>
            <a:r>
              <a:rPr lang="ru-RU" dirty="0" err="1"/>
              <a:t>стикеры</a:t>
            </a:r>
            <a:r>
              <a:rPr lang="ru-RU" dirty="0"/>
              <a:t> и разместите их на вешалке музея, если вам ничего не понравилось на уроке и  вы уходите с плохим настроением, то разместите </a:t>
            </a:r>
            <a:r>
              <a:rPr lang="ru-RU" dirty="0" err="1"/>
              <a:t>стикеры</a:t>
            </a:r>
            <a:r>
              <a:rPr lang="ru-RU" dirty="0"/>
              <a:t> перед дверью музея.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8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/>
              <a:t>“Я слышу – я забываю,</a:t>
            </a:r>
          </a:p>
          <a:p>
            <a:r>
              <a:rPr lang="ru-RU" sz="4400" b="1" dirty="0" smtClean="0"/>
              <a:t>я вижу – я запоминаю, я делаю – я усваиваю”.</a:t>
            </a:r>
          </a:p>
          <a:p>
            <a:r>
              <a:rPr lang="ru-RU" sz="4400" b="1" i="1" dirty="0" smtClean="0">
                <a:latin typeface="Constantia" pitchFamily="18" charset="0"/>
              </a:rPr>
              <a:t>(Китайская мудрость)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292609"/>
            <a:ext cx="9601196" cy="7223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193" y="1207008"/>
            <a:ext cx="7534656" cy="534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3040" y="1233742"/>
            <a:ext cx="8769096" cy="493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4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47176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Домашнее 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44168"/>
            <a:ext cx="9601196" cy="4531700"/>
          </a:xfrm>
        </p:spPr>
        <p:txBody>
          <a:bodyPr/>
          <a:lstStyle/>
          <a:p>
            <a:r>
              <a:rPr lang="ru-RU" dirty="0"/>
              <a:t>Домашнее задание: творческое задание -на шаблонах матрёшек, которые вам были предложены в начале уроках, создать красочный образ данной игрушки, используя изученные народные промыслы при помощи красок, мелков</a:t>
            </a:r>
            <a:r>
              <a:rPr lang="ru-RU"/>
              <a:t>, </a:t>
            </a:r>
            <a:r>
              <a:rPr lang="ru-RU" smtClean="0"/>
              <a:t>аппликации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806" y="2966988"/>
            <a:ext cx="6096851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2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2475914"/>
            <a:ext cx="9601196" cy="2940148"/>
          </a:xfrm>
        </p:spPr>
        <p:txBody>
          <a:bodyPr/>
          <a:lstStyle/>
          <a:p>
            <a:r>
              <a:rPr lang="ru-RU" b="1" dirty="0" smtClean="0">
                <a:cs typeface="Aharoni" pitchFamily="2" charset="-79"/>
              </a:rPr>
              <a:t>Спасибо за внимание!</a:t>
            </a:r>
            <a:endParaRPr lang="ru-RU" b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38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66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Всероссийская экспериментальная площадка Центра системно- </a:t>
            </a:r>
            <a:r>
              <a:rPr lang="ru-RU" dirty="0" err="1" smtClean="0"/>
              <a:t>деятельностной</a:t>
            </a:r>
            <a:r>
              <a:rPr lang="ru-RU" dirty="0" smtClean="0"/>
              <a:t> педагогики «Школа 2000…»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2949" y="3235570"/>
            <a:ext cx="8833104" cy="2264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4443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Типология урока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139241"/>
              </p:ext>
            </p:extLst>
          </p:nvPr>
        </p:nvGraphicFramePr>
        <p:xfrm>
          <a:off x="1295400" y="1427163"/>
          <a:ext cx="96012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altLang="ru-RU" sz="1800" b="1" u="sng" dirty="0" smtClean="0">
                          <a:solidFill>
                            <a:srgbClr val="990033"/>
                          </a:solidFill>
                          <a:latin typeface="Arial" panose="020B0604020202020204" pitchFamily="34" charset="0"/>
                        </a:rPr>
                        <a:t>ТРАДИЦИОННАЯ ТИПОЛОГИЯ УРОКОВ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b="1" dirty="0" smtClean="0">
                          <a:solidFill>
                            <a:srgbClr val="CC0000"/>
                          </a:solidFill>
                          <a:latin typeface="Arial" panose="020B0604020202020204" pitchFamily="34" charset="0"/>
                        </a:rPr>
                        <a:t>Типы современного урока  по Л.Г. </a:t>
                      </a:r>
                      <a:r>
                        <a:rPr lang="ru-RU" altLang="ru-RU" b="1" dirty="0" err="1" smtClean="0">
                          <a:solidFill>
                            <a:srgbClr val="CC0000"/>
                          </a:solidFill>
                          <a:latin typeface="Arial" panose="020B0604020202020204" pitchFamily="34" charset="0"/>
                        </a:rPr>
                        <a:t>Петерсон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99"/>
                          </a:solidFill>
                          <a:latin typeface="Arial" charset="0"/>
                        </a:rPr>
                        <a:t>Урок введения нового знания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Урок открытия нового знания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99"/>
                          </a:solidFill>
                          <a:latin typeface="Arial" charset="0"/>
                        </a:rPr>
                        <a:t>Урок закрепления изученного материала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Урок рефлексии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99"/>
                          </a:solidFill>
                          <a:latin typeface="Arial" charset="0"/>
                        </a:rPr>
                        <a:t>Урок систематизации и обобщения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Урок построения системы знаний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99"/>
                          </a:solidFill>
                          <a:latin typeface="Arial" charset="0"/>
                        </a:rPr>
                        <a:t>Урок контроля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Урок развивающего контроля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3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C0000"/>
                </a:solidFill>
                <a:latin typeface="Arial" charset="0"/>
              </a:rPr>
              <a:t>УРОК ОТКРЫТИЯ НОВОГО ЗНАНИЯ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0099"/>
                </a:solidFill>
                <a:latin typeface="Arial" panose="020B0604020202020204" pitchFamily="34" charset="0"/>
              </a:rPr>
              <a:t>ОСНОВНЫЕ ЦЕЛИ:</a:t>
            </a:r>
          </a:p>
          <a:p>
            <a:pPr>
              <a:spcBef>
                <a:spcPct val="50000"/>
              </a:spcBef>
            </a:pPr>
            <a:r>
              <a:rPr lang="ru-RU" altLang="ru-RU" sz="2800" b="1" dirty="0">
                <a:latin typeface="Arial" panose="020B0604020202020204" pitchFamily="34" charset="0"/>
              </a:rPr>
              <a:t>РАСШИРЕНИЕ ПОНЯТИЙНОЙ БАЗЫ </a:t>
            </a:r>
            <a:r>
              <a:rPr lang="ru-RU" altLang="ru-RU" b="1" dirty="0">
                <a:latin typeface="Arial" panose="020B0604020202020204" pitchFamily="34" charset="0"/>
              </a:rPr>
              <a:t>(ПРЕДМЕТНОЙ И НАДПРЕДМЕТНОЙ)</a:t>
            </a:r>
          </a:p>
          <a:p>
            <a:r>
              <a:rPr lang="ru-RU" altLang="ru-RU" b="1" dirty="0">
                <a:latin typeface="Arial" panose="020B0604020202020204" pitchFamily="34" charset="0"/>
              </a:rPr>
              <a:t>ФОРМИРОВАНИЕ  УМЕНИЯ САМОСТОЯТЕЛЬНО СТРОИТЬ И ПРИМЕНЯТЬ НОВОЕ ЗНАНИЕ</a:t>
            </a:r>
            <a:endParaRPr lang="ru-RU" alt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74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C0000"/>
                </a:solidFill>
                <a:latin typeface="Arial" charset="0"/>
              </a:rPr>
              <a:t>УРОК РЕФЛЕКСИИ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0099"/>
                </a:solidFill>
                <a:latin typeface="Arial" charset="0"/>
              </a:rPr>
              <a:t>ОСНОВНЫЕ ЦЕЛИ:</a:t>
            </a:r>
            <a:endParaRPr lang="ru-RU" dirty="0">
              <a:solidFill>
                <a:srgbClr val="000099"/>
              </a:solidFill>
              <a:latin typeface="Arial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Arial" charset="0"/>
              </a:rPr>
              <a:t>ФОРМИРОВАНИЕ УМЕНИЯ ПРИМЕНЯТЬ ИЗУЧЕННЫЕ ПОНЯТИЯ, АЛГОРИТМЫ И Т.Д.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Arial" charset="0"/>
              </a:rPr>
              <a:t>ФОРМИРОВАНИЕ УМЕНИЯ УЧАЩИХСЯ ФИКСИРОВАТЬ СОБСТВЕННЫЕ ЗАТРУДНЕНИЯ В ДЕЯТЕЛЬНОСТИ, ВЫЯВЛЯТЬ ИХ ПРИЧИНУ, СТРОИТЬ И РЕАЛИЗОВЫВАТЬ ПРОЕКТ ВЫХОДА ИЗ ЗАТРУДНЕНИЙ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1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C0000"/>
                </a:solidFill>
                <a:latin typeface="Arial" charset="0"/>
              </a:rPr>
              <a:t>УРОК ПОСТРОЕНИЯ СИСТЕМЫ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0099"/>
                </a:solidFill>
                <a:latin typeface="Arial" panose="020B0604020202020204" pitchFamily="34" charset="0"/>
              </a:rPr>
              <a:t>ОСНОВНЫЕ ЦЕЛИ:</a:t>
            </a:r>
            <a:endParaRPr lang="ru-RU" altLang="ru-RU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r>
              <a:rPr lang="ru-RU" altLang="ru-RU" b="1" dirty="0">
                <a:latin typeface="Arial" panose="020B0604020202020204" pitchFamily="34" charset="0"/>
              </a:rPr>
              <a:t>СИСТЕМАТИЗАЦИЯ И ОБОБЩЕНИЕ УЧЕБНОГО МАТЕРИАЛА </a:t>
            </a:r>
            <a:endParaRPr lang="ru-RU" altLang="ru-RU" sz="500" b="1" dirty="0">
              <a:latin typeface="Arial" panose="020B0604020202020204" pitchFamily="34" charset="0"/>
            </a:endParaRPr>
          </a:p>
          <a:p>
            <a:r>
              <a:rPr lang="ru-RU" altLang="ru-RU" b="1" dirty="0">
                <a:latin typeface="Arial" panose="020B0604020202020204" pitchFamily="34" charset="0"/>
              </a:rPr>
              <a:t>ФОРМИРОВАНИЕ УМЕНИЯ СИСТЕМАТИЗИРОВАТЬ И ОБОБЩАТЬ ИЗУЧЕННОЕ СОДЕРЖАНИЕ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C0000"/>
                </a:solidFill>
                <a:latin typeface="Arial" charset="0"/>
              </a:rPr>
              <a:t>УРОК РАЗВИВАЮЩЕГО 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0099"/>
                </a:solidFill>
                <a:latin typeface="Arial" panose="020B0604020202020204" pitchFamily="34" charset="0"/>
              </a:rPr>
              <a:t>ОСНОВНЫЕ ЦЕЛИ:</a:t>
            </a:r>
            <a:endParaRPr lang="ru-RU" altLang="ru-RU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r>
              <a:rPr lang="ru-RU" altLang="ru-RU" b="1" dirty="0">
                <a:latin typeface="Arial" panose="020B0604020202020204" pitchFamily="34" charset="0"/>
              </a:rPr>
              <a:t>КОНТРОЛЬ И САМОКОНТРОЛЬ УСВОЕНИЯ ЗНАНИЙ, УМЕНИЙ И НАВЫКОВ</a:t>
            </a:r>
          </a:p>
          <a:p>
            <a:r>
              <a:rPr lang="ru-RU" altLang="ru-RU" b="1" dirty="0">
                <a:latin typeface="Arial" panose="020B0604020202020204" pitchFamily="34" charset="0"/>
              </a:rPr>
              <a:t>ФОРМИРОВАНИЕ УМЕНИЯ ОСУЩЕСТВЛЯТЬ КОНТРОЛЬНУЮ ФУНКЦИЮ И РЕФЛЕКСИЮ СОБСТВЕННОЙ ДЕТЕЛЬНОСТИ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Тема урока «Народные промыслы и художественные ремесла».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Цели урока: расширить представление о народных промыслах и художественных ремеслах России; познакомить учащихся с народными промыслами городов и сел Гжель, Мстера, </a:t>
            </a:r>
            <a:r>
              <a:rPr lang="ru-RU" dirty="0" err="1"/>
              <a:t>Жостово</a:t>
            </a:r>
            <a:r>
              <a:rPr lang="ru-RU" dirty="0"/>
              <a:t>, </a:t>
            </a:r>
            <a:r>
              <a:rPr lang="ru-RU" dirty="0" err="1"/>
              <a:t>Кубачи</a:t>
            </a:r>
            <a:r>
              <a:rPr lang="ru-RU" dirty="0"/>
              <a:t>, Палех, Федоскино, Хохлома, историей их возникновения; развивать понимание того, что творчество даёт возможность </a:t>
            </a:r>
            <a:r>
              <a:rPr lang="ru-RU" dirty="0" err="1"/>
              <a:t>самовыразиться</a:t>
            </a:r>
            <a:r>
              <a:rPr lang="ru-RU" dirty="0"/>
              <a:t> и </a:t>
            </a:r>
            <a:r>
              <a:rPr lang="ru-RU" dirty="0" err="1"/>
              <a:t>самореализаваться</a:t>
            </a:r>
            <a:r>
              <a:rPr lang="ru-RU" dirty="0"/>
              <a:t> каждому человеку; воспитывать эстетический вкус.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410</TotalTime>
  <Words>967</Words>
  <Application>Microsoft Office PowerPoint</Application>
  <PresentationFormat>Широкоэкранный</PresentationFormat>
  <Paragraphs>98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Aharoni</vt:lpstr>
      <vt:lpstr>Arial</vt:lpstr>
      <vt:lpstr>Calibri</vt:lpstr>
      <vt:lpstr>Constantia</vt:lpstr>
      <vt:lpstr>Garamond</vt:lpstr>
      <vt:lpstr>Натуральные материалы</vt:lpstr>
      <vt:lpstr> «Урок технологии в системно-деятельностной педагогики  Л.Г. Петерсон ("Школа 2000")» .</vt:lpstr>
      <vt:lpstr>Презентация PowerPoint</vt:lpstr>
      <vt:lpstr>Всероссийская экспериментальная площадка Центра системно- деятельностной педагогики «Школа 2000…»</vt:lpstr>
      <vt:lpstr>Типология урока</vt:lpstr>
      <vt:lpstr>УРОК ОТКРЫТИЯ НОВОГО ЗНАНИЯ</vt:lpstr>
      <vt:lpstr>УРОК РЕФЛЕКСИИ</vt:lpstr>
      <vt:lpstr>УРОК ПОСТРОЕНИЯ СИСТЕМЫ ЗНАНИЙ</vt:lpstr>
      <vt:lpstr>УРОК РАЗВИВАЮЩЕГО КОНТРОЛЯ</vt:lpstr>
      <vt:lpstr>Тема урока «Народные промыслы и художественные ремесла».</vt:lpstr>
      <vt:lpstr>Задачи: </vt:lpstr>
      <vt:lpstr>Мотивация к учебной деятельности </vt:lpstr>
      <vt:lpstr>Актуализация знаний и фиксирование индивидуальных затруднений в построении системы знаний </vt:lpstr>
      <vt:lpstr>Выявление места и причины затруднений  </vt:lpstr>
      <vt:lpstr>Построение проекта выхода из затруднения </vt:lpstr>
      <vt:lpstr>Реализация построенного проекта </vt:lpstr>
      <vt:lpstr>Первичное закрепление с проговариванием во внешней речи</vt:lpstr>
      <vt:lpstr>Самостоятельная работа с самопроверкой по эталону</vt:lpstr>
      <vt:lpstr>Включение нового знания в систему знаний и повторение </vt:lpstr>
      <vt:lpstr>Рефлексия учебной деятельности на уроке </vt:lpstr>
      <vt:lpstr>Рефлексия</vt:lpstr>
      <vt:lpstr>Презентация PowerPoint</vt:lpstr>
      <vt:lpstr>Домашнее задание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«Планирование урока с позиции требований системно-деятельного подхода» .</dc:title>
  <dc:creator>Пользователь Windows</dc:creator>
  <cp:lastModifiedBy>Пользователь Windows</cp:lastModifiedBy>
  <cp:revision>29</cp:revision>
  <dcterms:created xsi:type="dcterms:W3CDTF">2022-02-11T12:11:33Z</dcterms:created>
  <dcterms:modified xsi:type="dcterms:W3CDTF">2022-11-13T07:47:32Z</dcterms:modified>
</cp:coreProperties>
</file>