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0"/>
  </p:notesMasterIdLst>
  <p:sldIdLst>
    <p:sldId id="293" r:id="rId2"/>
    <p:sldId id="294" r:id="rId3"/>
    <p:sldId id="257" r:id="rId4"/>
    <p:sldId id="258" r:id="rId5"/>
    <p:sldId id="259" r:id="rId6"/>
    <p:sldId id="260" r:id="rId7"/>
    <p:sldId id="305" r:id="rId8"/>
    <p:sldId id="272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8" y="-8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B560F8-23A3-4791-85C4-30ED8854FFB0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140167-ABD8-404C-87D3-B58D288392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6951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40167-ABD8-404C-87D3-B58D28839298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606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21B91B-DD96-4EF9-A938-10C3FF4997A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9278CC-5BFD-4B39-A558-98D1DE0C274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8644A7-D2D9-4723-95DC-87DD2D65F52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B833BF-D0B5-44CE-89D6-773AB506392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BC97BA-B27C-493E-A8EC-AD4070C04F4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9DEFE4-A24F-4FB9-BE96-76D08E47B28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CB51CC-F7FD-4A74-BF92-1FA5630B589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BC2FC5-6E2E-415D-82DC-C5C14BE7DBE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947DFA-245B-4ED7-A92F-5F7D41F8206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C0AEE3-7CE7-4FF5-A63C-83AA54191AD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418952-C45F-4EEB-BD87-759468B9427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tx1"/>
            </a:gs>
            <a:gs pos="100000">
              <a:srgbClr val="EFDBA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FC9C658-A878-4A4A-B7EB-EA376D364D99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755650" cy="68580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1116013" y="404813"/>
            <a:ext cx="7488237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971550" y="6524625"/>
            <a:ext cx="7632700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0" y="188913"/>
            <a:ext cx="684213" cy="503237"/>
          </a:xfrm>
          <a:prstGeom prst="star4">
            <a:avLst>
              <a:gd name="adj" fmla="val 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0" y="2997200"/>
            <a:ext cx="684213" cy="503238"/>
          </a:xfrm>
          <a:prstGeom prst="star4">
            <a:avLst>
              <a:gd name="adj" fmla="val 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>
            <a:off x="0" y="4437063"/>
            <a:ext cx="684213" cy="503237"/>
          </a:xfrm>
          <a:prstGeom prst="star4">
            <a:avLst>
              <a:gd name="adj" fmla="val 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60" name="AutoShape 12"/>
          <p:cNvSpPr>
            <a:spLocks noChangeArrowheads="1"/>
          </p:cNvSpPr>
          <p:nvPr/>
        </p:nvSpPr>
        <p:spPr bwMode="auto">
          <a:xfrm>
            <a:off x="0" y="6021388"/>
            <a:ext cx="684213" cy="503237"/>
          </a:xfrm>
          <a:prstGeom prst="star4">
            <a:avLst>
              <a:gd name="adj" fmla="val 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61" name="AutoShape 13"/>
          <p:cNvSpPr>
            <a:spLocks noChangeArrowheads="1"/>
          </p:cNvSpPr>
          <p:nvPr/>
        </p:nvSpPr>
        <p:spPr bwMode="auto">
          <a:xfrm>
            <a:off x="0" y="1557338"/>
            <a:ext cx="684213" cy="503237"/>
          </a:xfrm>
          <a:prstGeom prst="star4">
            <a:avLst>
              <a:gd name="adj" fmla="val 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151496" y="661194"/>
            <a:ext cx="7272808" cy="2585323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ГОРОД </a:t>
            </a:r>
            <a:b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ЗАЖИГАЕТ</a:t>
            </a:r>
            <a:b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ОГНИ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2" descr="Герб города Шелехова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8893" y="2997200"/>
            <a:ext cx="1809750" cy="2324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s://pbs.twimg.com/media/D_uweTVXkAEMqDv.jpg:lar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872" y="3500438"/>
            <a:ext cx="3888432" cy="17510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Прямоугольник 2"/>
          <p:cNvSpPr/>
          <p:nvPr/>
        </p:nvSpPr>
        <p:spPr>
          <a:xfrm>
            <a:off x="2483768" y="5589240"/>
            <a:ext cx="6264696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Выполнила </a:t>
            </a:r>
            <a:r>
              <a:rPr lang="ru-RU" err="1">
                <a:solidFill>
                  <a:schemeClr val="bg2">
                    <a:lumMod val="75000"/>
                    <a:lumOff val="25000"/>
                  </a:schemeClr>
                </a:solidFill>
              </a:rPr>
              <a:t>работу</a:t>
            </a:r>
            <a:r>
              <a:rPr lang="ru-RU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: Устьянова </a:t>
            </a:r>
            <a:r>
              <a:rPr lang="ru-RU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Г.В.,</a:t>
            </a:r>
          </a:p>
          <a:p>
            <a:pPr algn="ctr"/>
            <a:r>
              <a:rPr lang="ru-RU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учитель </a:t>
            </a:r>
            <a:r>
              <a:rPr lang="ru-RU" dirty="0">
                <a:solidFill>
                  <a:schemeClr val="bg2">
                    <a:lumMod val="75000"/>
                    <a:lumOff val="25000"/>
                  </a:schemeClr>
                </a:solidFill>
              </a:rPr>
              <a:t>истории</a:t>
            </a:r>
          </a:p>
          <a:p>
            <a:pPr algn="ctr"/>
            <a:r>
              <a:rPr lang="ru-RU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 МБОУ </a:t>
            </a:r>
            <a:r>
              <a:rPr lang="ru-RU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ШР СОШ№4</a:t>
            </a:r>
            <a:r>
              <a:rPr lang="ru-RU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.</a:t>
            </a:r>
            <a:endParaRPr lang="ru-RU" dirty="0" smtClean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755650" cy="68580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1116013" y="404813"/>
            <a:ext cx="7488237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971550" y="6524625"/>
            <a:ext cx="7632700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0" y="188913"/>
            <a:ext cx="684213" cy="503237"/>
          </a:xfrm>
          <a:prstGeom prst="star4">
            <a:avLst>
              <a:gd name="adj" fmla="val 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0" y="2997200"/>
            <a:ext cx="684213" cy="503238"/>
          </a:xfrm>
          <a:prstGeom prst="star4">
            <a:avLst>
              <a:gd name="adj" fmla="val 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>
            <a:off x="0" y="4437063"/>
            <a:ext cx="684213" cy="503237"/>
          </a:xfrm>
          <a:prstGeom prst="star4">
            <a:avLst>
              <a:gd name="adj" fmla="val 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60" name="AutoShape 12"/>
          <p:cNvSpPr>
            <a:spLocks noChangeArrowheads="1"/>
          </p:cNvSpPr>
          <p:nvPr/>
        </p:nvSpPr>
        <p:spPr bwMode="auto">
          <a:xfrm>
            <a:off x="0" y="6021388"/>
            <a:ext cx="684213" cy="503237"/>
          </a:xfrm>
          <a:prstGeom prst="star4">
            <a:avLst>
              <a:gd name="adj" fmla="val 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61" name="AutoShape 13"/>
          <p:cNvSpPr>
            <a:spLocks noChangeArrowheads="1"/>
          </p:cNvSpPr>
          <p:nvPr/>
        </p:nvSpPr>
        <p:spPr bwMode="auto">
          <a:xfrm>
            <a:off x="0" y="1557338"/>
            <a:ext cx="684213" cy="503237"/>
          </a:xfrm>
          <a:prstGeom prst="star4">
            <a:avLst>
              <a:gd name="adj" fmla="val 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02544" y="260648"/>
            <a:ext cx="7989936" cy="2308324"/>
          </a:xfrm>
          <a:prstGeom prst="rect">
            <a:avLst/>
          </a:prstGeom>
          <a:ln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just"/>
            <a:r>
              <a:rPr lang="ru-RU" b="1" u="sng" dirty="0">
                <a:solidFill>
                  <a:schemeClr val="bg2">
                    <a:lumMod val="75000"/>
                    <a:lumOff val="25000"/>
                  </a:schemeClr>
                </a:solidFill>
              </a:rPr>
              <a:t>История города начинается со строительства Иркутского алюминиевого завода и рабочего поселка в 1953 году.</a:t>
            </a:r>
            <a:r>
              <a:rPr lang="ru-RU" dirty="0">
                <a:solidFill>
                  <a:schemeClr val="bg2">
                    <a:lumMod val="75000"/>
                    <a:lumOff val="25000"/>
                  </a:schemeClr>
                </a:solidFill>
              </a:rPr>
              <a:t> </a:t>
            </a:r>
            <a:endParaRPr lang="ru-RU" dirty="0" smtClean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pPr algn="just"/>
            <a:r>
              <a:rPr lang="ru-RU" b="1" dirty="0" err="1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Шелехов</a:t>
            </a:r>
            <a:r>
              <a:rPr lang="ru-RU" dirty="0">
                <a:solidFill>
                  <a:schemeClr val="bg2">
                    <a:lumMod val="75000"/>
                    <a:lumOff val="25000"/>
                  </a:schemeClr>
                </a:solidFill>
              </a:rPr>
              <a:t> – город, рожденный трудом, энтузиазмом и высоким духом молодых строителей, которые откликнулись на всесоюзный призыв </a:t>
            </a:r>
            <a:r>
              <a:rPr lang="ru-RU" b="1" dirty="0">
                <a:solidFill>
                  <a:schemeClr val="bg2">
                    <a:lumMod val="75000"/>
                    <a:lumOff val="25000"/>
                  </a:schemeClr>
                </a:solidFill>
              </a:rPr>
              <a:t>«Молодежь – на стройки Сибири!»</a:t>
            </a:r>
            <a:r>
              <a:rPr lang="ru-RU" dirty="0">
                <a:solidFill>
                  <a:schemeClr val="bg2">
                    <a:lumMod val="75000"/>
                    <a:lumOff val="25000"/>
                  </a:schemeClr>
                </a:solidFill>
              </a:rPr>
              <a:t> и приехали на </a:t>
            </a:r>
            <a:r>
              <a:rPr lang="ru-RU" dirty="0" err="1">
                <a:solidFill>
                  <a:schemeClr val="bg2">
                    <a:lumMod val="75000"/>
                    <a:lumOff val="25000"/>
                  </a:schemeClr>
                </a:solidFill>
              </a:rPr>
              <a:t>шелеховскую</a:t>
            </a:r>
            <a:r>
              <a:rPr lang="ru-RU" dirty="0">
                <a:solidFill>
                  <a:schemeClr val="bg2">
                    <a:lumMod val="75000"/>
                    <a:lumOff val="25000"/>
                  </a:schemeClr>
                </a:solidFill>
              </a:rPr>
              <a:t> землю, чтобы построить первенец алюминиевой промышленности Восточной Сибири – Иркутский алюминиевый завод.</a:t>
            </a:r>
          </a:p>
          <a:p>
            <a:pPr algn="just"/>
            <a:r>
              <a:rPr lang="ru-RU" b="1" u="sng" dirty="0">
                <a:solidFill>
                  <a:schemeClr val="bg2">
                    <a:lumMod val="75000"/>
                    <a:lumOff val="25000"/>
                  </a:schemeClr>
                </a:solidFill>
              </a:rPr>
              <a:t>12 июня 1953 года началось строительство завода. </a:t>
            </a:r>
            <a:endParaRPr lang="ru-RU" u="sng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544" y="3169443"/>
            <a:ext cx="4572000" cy="30384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5508104" y="2852936"/>
            <a:ext cx="352839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2">
                    <a:lumMod val="75000"/>
                    <a:lumOff val="25000"/>
                  </a:schemeClr>
                </a:solidFill>
              </a:rPr>
              <a:t>Над землёю рассветное зарево,</a:t>
            </a:r>
            <a:br>
              <a:rPr lang="ru-RU" b="1" dirty="0">
                <a:solidFill>
                  <a:schemeClr val="bg2">
                    <a:lumMod val="75000"/>
                    <a:lumOff val="25000"/>
                  </a:schemeClr>
                </a:solidFill>
              </a:rPr>
            </a:br>
            <a:r>
              <a:rPr lang="ru-RU" b="1" dirty="0">
                <a:solidFill>
                  <a:schemeClr val="bg2">
                    <a:lumMod val="75000"/>
                    <a:lumOff val="25000"/>
                  </a:schemeClr>
                </a:solidFill>
              </a:rPr>
              <a:t>Лёгкий ветер прозрачен и свеж,</a:t>
            </a:r>
            <a:br>
              <a:rPr lang="ru-RU" b="1" dirty="0">
                <a:solidFill>
                  <a:schemeClr val="bg2">
                    <a:lumMod val="75000"/>
                    <a:lumOff val="25000"/>
                  </a:schemeClr>
                </a:solidFill>
              </a:rPr>
            </a:br>
            <a:r>
              <a:rPr lang="ru-RU" b="1" dirty="0">
                <a:solidFill>
                  <a:schemeClr val="bg2">
                    <a:lumMod val="75000"/>
                    <a:lumOff val="25000"/>
                  </a:schemeClr>
                </a:solidFill>
              </a:rPr>
              <a:t>Кто назвал так тебя – моя Родина?</a:t>
            </a:r>
            <a:br>
              <a:rPr lang="ru-RU" b="1" dirty="0">
                <a:solidFill>
                  <a:schemeClr val="bg2">
                    <a:lumMod val="75000"/>
                    <a:lumOff val="25000"/>
                  </a:schemeClr>
                </a:solidFill>
              </a:rPr>
            </a:br>
            <a:r>
              <a:rPr lang="ru-RU" b="1" dirty="0">
                <a:solidFill>
                  <a:schemeClr val="bg2">
                    <a:lumMod val="75000"/>
                    <a:lumOff val="25000"/>
                  </a:schemeClr>
                </a:solidFill>
              </a:rPr>
              <a:t>Городок мой – город надежд.</a:t>
            </a:r>
            <a:br>
              <a:rPr lang="ru-RU" b="1" dirty="0">
                <a:solidFill>
                  <a:schemeClr val="bg2">
                    <a:lumMod val="75000"/>
                    <a:lumOff val="25000"/>
                  </a:schemeClr>
                </a:solidFill>
              </a:rPr>
            </a:br>
            <a:r>
              <a:rPr lang="ru-RU" b="1" dirty="0">
                <a:solidFill>
                  <a:schemeClr val="bg2">
                    <a:lumMod val="75000"/>
                    <a:lumOff val="25000"/>
                  </a:schemeClr>
                </a:solidFill>
              </a:rPr>
              <a:t>…Ты славен, </a:t>
            </a:r>
            <a:r>
              <a:rPr lang="ru-RU" b="1" dirty="0" err="1">
                <a:solidFill>
                  <a:schemeClr val="bg2">
                    <a:lumMod val="75000"/>
                    <a:lumOff val="25000"/>
                  </a:schemeClr>
                </a:solidFill>
              </a:rPr>
              <a:t>Шелехов</a:t>
            </a:r>
            <a:r>
              <a:rPr lang="ru-RU" b="1" dirty="0">
                <a:solidFill>
                  <a:schemeClr val="bg2">
                    <a:lumMod val="75000"/>
                    <a:lumOff val="25000"/>
                  </a:schemeClr>
                </a:solidFill>
              </a:rPr>
              <a:t>, садами</a:t>
            </a:r>
            <a:br>
              <a:rPr lang="ru-RU" b="1" dirty="0">
                <a:solidFill>
                  <a:schemeClr val="bg2">
                    <a:lumMod val="75000"/>
                    <a:lumOff val="25000"/>
                  </a:schemeClr>
                </a:solidFill>
              </a:rPr>
            </a:br>
            <a:r>
              <a:rPr lang="ru-RU" b="1" dirty="0">
                <a:solidFill>
                  <a:schemeClr val="bg2">
                    <a:lumMod val="75000"/>
                    <a:lumOff val="25000"/>
                  </a:schemeClr>
                </a:solidFill>
              </a:rPr>
              <a:t>И красотой окрестных рек,</a:t>
            </a:r>
            <a:br>
              <a:rPr lang="ru-RU" b="1" dirty="0">
                <a:solidFill>
                  <a:schemeClr val="bg2">
                    <a:lumMod val="75000"/>
                    <a:lumOff val="25000"/>
                  </a:schemeClr>
                </a:solidFill>
              </a:rPr>
            </a:br>
            <a:r>
              <a:rPr lang="ru-RU" b="1" dirty="0">
                <a:solidFill>
                  <a:schemeClr val="bg2">
                    <a:lumMod val="75000"/>
                    <a:lumOff val="25000"/>
                  </a:schemeClr>
                </a:solidFill>
              </a:rPr>
              <a:t>Но больше – добрыми делами</a:t>
            </a:r>
            <a:br>
              <a:rPr lang="ru-RU" b="1" dirty="0">
                <a:solidFill>
                  <a:schemeClr val="bg2">
                    <a:lumMod val="75000"/>
                    <a:lumOff val="25000"/>
                  </a:schemeClr>
                </a:solidFill>
              </a:rPr>
            </a:br>
            <a:r>
              <a:rPr lang="ru-RU" b="1" dirty="0">
                <a:solidFill>
                  <a:schemeClr val="bg2">
                    <a:lumMod val="75000"/>
                    <a:lumOff val="25000"/>
                  </a:schemeClr>
                </a:solidFill>
              </a:rPr>
              <a:t>Тебя прославил Человек.</a:t>
            </a:r>
          </a:p>
          <a:p>
            <a:pPr algn="ctr"/>
            <a:r>
              <a:rPr lang="ru-RU" b="1" dirty="0">
                <a:solidFill>
                  <a:schemeClr val="bg2">
                    <a:lumMod val="75000"/>
                    <a:lumOff val="25000"/>
                  </a:schemeClr>
                </a:solidFill>
              </a:rPr>
              <a:t/>
            </a:r>
            <a:br>
              <a:rPr lang="ru-RU" b="1" dirty="0">
                <a:solidFill>
                  <a:schemeClr val="bg2">
                    <a:lumMod val="75000"/>
                    <a:lumOff val="25000"/>
                  </a:schemeClr>
                </a:solidFill>
              </a:rPr>
            </a:br>
            <a:endParaRPr lang="ru-RU" b="1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755650" cy="68580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1116013" y="404813"/>
            <a:ext cx="7488237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971550" y="6524625"/>
            <a:ext cx="7632700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0" y="188913"/>
            <a:ext cx="684213" cy="503237"/>
          </a:xfrm>
          <a:prstGeom prst="star4">
            <a:avLst>
              <a:gd name="adj" fmla="val 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0" y="2997200"/>
            <a:ext cx="684213" cy="503238"/>
          </a:xfrm>
          <a:prstGeom prst="star4">
            <a:avLst>
              <a:gd name="adj" fmla="val 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>
            <a:off x="0" y="4437063"/>
            <a:ext cx="684213" cy="503237"/>
          </a:xfrm>
          <a:prstGeom prst="star4">
            <a:avLst>
              <a:gd name="adj" fmla="val 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60" name="AutoShape 12"/>
          <p:cNvSpPr>
            <a:spLocks noChangeArrowheads="1"/>
          </p:cNvSpPr>
          <p:nvPr/>
        </p:nvSpPr>
        <p:spPr bwMode="auto">
          <a:xfrm>
            <a:off x="0" y="6021388"/>
            <a:ext cx="684213" cy="503237"/>
          </a:xfrm>
          <a:prstGeom prst="star4">
            <a:avLst>
              <a:gd name="adj" fmla="val 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61" name="AutoShape 13"/>
          <p:cNvSpPr>
            <a:spLocks noChangeArrowheads="1"/>
          </p:cNvSpPr>
          <p:nvPr/>
        </p:nvSpPr>
        <p:spPr bwMode="auto">
          <a:xfrm>
            <a:off x="0" y="1557338"/>
            <a:ext cx="684213" cy="503237"/>
          </a:xfrm>
          <a:prstGeom prst="star4">
            <a:avLst>
              <a:gd name="adj" fmla="val 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71550" y="440532"/>
            <a:ext cx="7848922" cy="1754326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b="1" u="sng" dirty="0">
                <a:solidFill>
                  <a:schemeClr val="bg2">
                    <a:lumMod val="75000"/>
                    <a:lumOff val="25000"/>
                  </a:schemeClr>
                </a:solidFill>
              </a:rPr>
              <a:t>Летний день 16 июня 1956 года </a:t>
            </a:r>
            <a:r>
              <a:rPr lang="ru-RU" dirty="0">
                <a:solidFill>
                  <a:schemeClr val="bg2">
                    <a:lumMod val="75000"/>
                    <a:lumOff val="25000"/>
                  </a:schemeClr>
                </a:solidFill>
              </a:rPr>
              <a:t>сохранится в памяти каждого </a:t>
            </a:r>
            <a:r>
              <a:rPr lang="ru-RU" dirty="0" err="1">
                <a:solidFill>
                  <a:schemeClr val="bg2">
                    <a:lumMod val="75000"/>
                    <a:lumOff val="25000"/>
                  </a:schemeClr>
                </a:solidFill>
              </a:rPr>
              <a:t>первостроителя</a:t>
            </a:r>
            <a:r>
              <a:rPr lang="ru-RU" dirty="0">
                <a:solidFill>
                  <a:schemeClr val="bg2">
                    <a:lumMod val="75000"/>
                    <a:lumOff val="25000"/>
                  </a:schemeClr>
                </a:solidFill>
              </a:rPr>
              <a:t>. На перрон иркутского вокзала прибыл поезд с самой большой делегацией строителей – комсомольцами из города Орла. Более тысячи человек летом 1956 года разместились в палаточном городке в долине рек Иркута и </a:t>
            </a:r>
            <a:r>
              <a:rPr lang="ru-RU" dirty="0" err="1">
                <a:solidFill>
                  <a:schemeClr val="bg2">
                    <a:lumMod val="75000"/>
                    <a:lumOff val="25000"/>
                  </a:schemeClr>
                </a:solidFill>
              </a:rPr>
              <a:t>Олхи</a:t>
            </a:r>
            <a:r>
              <a:rPr lang="ru-RU" dirty="0">
                <a:solidFill>
                  <a:schemeClr val="bg2">
                    <a:lumMod val="75000"/>
                    <a:lumOff val="25000"/>
                  </a:schemeClr>
                </a:solidFill>
              </a:rPr>
              <a:t>. Было сформировано много комсомольско-молодежных бригад.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75000"/>
                  <a:lumOff val="2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786" y="2588789"/>
            <a:ext cx="3120275" cy="23645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4211960" y="2276872"/>
            <a:ext cx="4608512" cy="1200329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bg2">
                    <a:lumMod val="75000"/>
                    <a:lumOff val="25000"/>
                  </a:schemeClr>
                </a:solidFill>
              </a:rPr>
              <a:t>Молодежь по своей инициативе, в нерабочее время построила клуб и стадион «Строитель», взялась за сооружение спортзала и зимнего катка.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54497" y="5740320"/>
            <a:ext cx="7866806" cy="830997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27 января 1962 года рабочий посёлок 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получил </a:t>
            </a:r>
            <a:r>
              <a:rPr lang="ru-RU" sz="2400" b="1" dirty="0">
                <a:solidFill>
                  <a:srgbClr val="FF0000"/>
                </a:solidFill>
              </a:rPr>
              <a:t>статус города.</a:t>
            </a:r>
          </a:p>
        </p:txBody>
      </p:sp>
      <p:pic>
        <p:nvPicPr>
          <p:cNvPr id="5" name="Picture 2" descr="https://nailizakon.com/fotogalereya/city25_sh/shelehov/panorama_goroda_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71" r="2750" b="-5840"/>
          <a:stretch/>
        </p:blipFill>
        <p:spPr bwMode="auto">
          <a:xfrm>
            <a:off x="4764484" y="3646972"/>
            <a:ext cx="3933403" cy="19149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755650" cy="68580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1116013" y="404813"/>
            <a:ext cx="7488237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971550" y="6524625"/>
            <a:ext cx="7632700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0" y="188913"/>
            <a:ext cx="684213" cy="503237"/>
          </a:xfrm>
          <a:prstGeom prst="star4">
            <a:avLst>
              <a:gd name="adj" fmla="val 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0" y="2997200"/>
            <a:ext cx="684213" cy="503238"/>
          </a:xfrm>
          <a:prstGeom prst="star4">
            <a:avLst>
              <a:gd name="adj" fmla="val 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>
            <a:off x="0" y="4437063"/>
            <a:ext cx="684213" cy="503237"/>
          </a:xfrm>
          <a:prstGeom prst="star4">
            <a:avLst>
              <a:gd name="adj" fmla="val 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60" name="AutoShape 12"/>
          <p:cNvSpPr>
            <a:spLocks noChangeArrowheads="1"/>
          </p:cNvSpPr>
          <p:nvPr/>
        </p:nvSpPr>
        <p:spPr bwMode="auto">
          <a:xfrm>
            <a:off x="0" y="6021388"/>
            <a:ext cx="684213" cy="503237"/>
          </a:xfrm>
          <a:prstGeom prst="star4">
            <a:avLst>
              <a:gd name="adj" fmla="val 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61" name="AutoShape 13"/>
          <p:cNvSpPr>
            <a:spLocks noChangeArrowheads="1"/>
          </p:cNvSpPr>
          <p:nvPr/>
        </p:nvSpPr>
        <p:spPr bwMode="auto">
          <a:xfrm>
            <a:off x="0" y="1557338"/>
            <a:ext cx="684213" cy="503237"/>
          </a:xfrm>
          <a:prstGeom prst="star4">
            <a:avLst>
              <a:gd name="adj" fmla="val 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755650" y="188914"/>
            <a:ext cx="4680446" cy="2862322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Н</a:t>
            </a:r>
            <a:r>
              <a:rPr lang="ru-RU" b="1" dirty="0" smtClean="0">
                <a:solidFill>
                  <a:srgbClr val="FF0000"/>
                </a:solidFill>
              </a:rPr>
              <a:t>азвать </a:t>
            </a:r>
            <a:r>
              <a:rPr lang="ru-RU" b="1" dirty="0">
                <a:solidFill>
                  <a:srgbClr val="FF0000"/>
                </a:solidFill>
              </a:rPr>
              <a:t>город </a:t>
            </a:r>
            <a:r>
              <a:rPr lang="ru-RU" b="1" dirty="0" err="1">
                <a:solidFill>
                  <a:srgbClr val="FF0000"/>
                </a:solidFill>
              </a:rPr>
              <a:t>Шелеховым</a:t>
            </a:r>
            <a:r>
              <a:rPr lang="ru-RU" b="1" dirty="0">
                <a:solidFill>
                  <a:srgbClr val="FF0000"/>
                </a:solidFill>
              </a:rPr>
              <a:t> предложили его первые строители. По их инициативе город был назван именем исследователя-первопроходца Григория Иванович </a:t>
            </a:r>
            <a:r>
              <a:rPr lang="ru-RU" b="1" dirty="0" err="1">
                <a:solidFill>
                  <a:srgbClr val="FF0000"/>
                </a:solidFill>
              </a:rPr>
              <a:t>Шелехова</a:t>
            </a:r>
            <a:r>
              <a:rPr lang="ru-RU" b="1" dirty="0">
                <a:solidFill>
                  <a:srgbClr val="FF0000"/>
                </a:solidFill>
              </a:rPr>
              <a:t>. И эта черта первопроходца, первооткрывателя была в каждом человеке, покинувшем родительский дом и приехавшем строить город и завод.</a:t>
            </a:r>
            <a:endParaRPr lang="ru-RU" b="1" dirty="0">
              <a:ln w="50800"/>
              <a:solidFill>
                <a:srgbClr val="FF0000"/>
              </a:solidFill>
            </a:endParaRPr>
          </a:p>
        </p:txBody>
      </p:sp>
      <p:pic>
        <p:nvPicPr>
          <p:cNvPr id="2" name="Picture 2" descr="https://avatars.mds.yandex.net/get-altay/2809325/2a0000017367eed6436792e9e1eb4484be51/XXL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78" r="34811" b="-6485"/>
          <a:stretch/>
        </p:blipFill>
        <p:spPr bwMode="auto">
          <a:xfrm>
            <a:off x="1691680" y="3051236"/>
            <a:ext cx="2559464" cy="33046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Прямоугольник 3"/>
          <p:cNvSpPr/>
          <p:nvPr/>
        </p:nvSpPr>
        <p:spPr>
          <a:xfrm>
            <a:off x="4860131" y="836713"/>
            <a:ext cx="4104358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b="1" dirty="0">
                <a:solidFill>
                  <a:srgbClr val="FF0000"/>
                </a:solidFill>
              </a:rPr>
              <a:t>Тебе, землепроходец смелый,</a:t>
            </a:r>
            <a:br>
              <a:rPr lang="ru-RU" sz="1400" b="1" dirty="0">
                <a:solidFill>
                  <a:srgbClr val="FF0000"/>
                </a:solidFill>
              </a:rPr>
            </a:br>
            <a:r>
              <a:rPr lang="ru-RU" sz="1400" b="1" dirty="0">
                <a:solidFill>
                  <a:srgbClr val="FF0000"/>
                </a:solidFill>
              </a:rPr>
              <a:t>Земли российской властелин,</a:t>
            </a:r>
            <a:br>
              <a:rPr lang="ru-RU" sz="1400" b="1" dirty="0">
                <a:solidFill>
                  <a:srgbClr val="FF0000"/>
                </a:solidFill>
              </a:rPr>
            </a:br>
            <a:r>
              <a:rPr lang="ru-RU" sz="1400" b="1" dirty="0">
                <a:solidFill>
                  <a:srgbClr val="FF0000"/>
                </a:solidFill>
              </a:rPr>
              <a:t>Пою я оду о бессмертии,</a:t>
            </a:r>
            <a:br>
              <a:rPr lang="ru-RU" sz="1400" b="1" dirty="0">
                <a:solidFill>
                  <a:srgbClr val="FF0000"/>
                </a:solidFill>
              </a:rPr>
            </a:br>
            <a:r>
              <a:rPr lang="ru-RU" sz="1400" b="1" dirty="0">
                <a:solidFill>
                  <a:srgbClr val="FF0000"/>
                </a:solidFill>
              </a:rPr>
              <a:t>Прославить чтоб труды твои.</a:t>
            </a:r>
            <a:br>
              <a:rPr lang="ru-RU" sz="1400" b="1" dirty="0">
                <a:solidFill>
                  <a:srgbClr val="FF0000"/>
                </a:solidFill>
              </a:rPr>
            </a:br>
            <a:r>
              <a:rPr lang="ru-RU" sz="1400" b="1" dirty="0">
                <a:solidFill>
                  <a:srgbClr val="FF0000"/>
                </a:solidFill>
              </a:rPr>
              <a:t>Ты прожил жизнь, исследуя края,</a:t>
            </a:r>
            <a:br>
              <a:rPr lang="ru-RU" sz="1400" b="1" dirty="0">
                <a:solidFill>
                  <a:srgbClr val="FF0000"/>
                </a:solidFill>
              </a:rPr>
            </a:br>
            <a:r>
              <a:rPr lang="ru-RU" sz="1400" b="1" dirty="0">
                <a:solidFill>
                  <a:srgbClr val="FF0000"/>
                </a:solidFill>
              </a:rPr>
              <a:t>Где до тебя лишь звери проходили,</a:t>
            </a:r>
            <a:br>
              <a:rPr lang="ru-RU" sz="1400" b="1" dirty="0">
                <a:solidFill>
                  <a:srgbClr val="FF0000"/>
                </a:solidFill>
              </a:rPr>
            </a:br>
            <a:r>
              <a:rPr lang="ru-RU" sz="1400" b="1" dirty="0">
                <a:solidFill>
                  <a:srgbClr val="FF0000"/>
                </a:solidFill>
              </a:rPr>
              <a:t>Тебя, великий, русская земля</a:t>
            </a:r>
            <a:br>
              <a:rPr lang="ru-RU" sz="1400" b="1" dirty="0">
                <a:solidFill>
                  <a:srgbClr val="FF0000"/>
                </a:solidFill>
              </a:rPr>
            </a:br>
            <a:r>
              <a:rPr lang="ru-RU" sz="1400" b="1" dirty="0">
                <a:solidFill>
                  <a:srgbClr val="FF0000"/>
                </a:solidFill>
              </a:rPr>
              <a:t>Благодарит за то, что ты</a:t>
            </a:r>
            <a:br>
              <a:rPr lang="ru-RU" sz="1400" b="1" dirty="0">
                <a:solidFill>
                  <a:srgbClr val="FF0000"/>
                </a:solidFill>
              </a:rPr>
            </a:br>
            <a:r>
              <a:rPr lang="ru-RU" sz="1400" b="1" dirty="0">
                <a:solidFill>
                  <a:srgbClr val="FF0000"/>
                </a:solidFill>
              </a:rPr>
              <a:t>Так преданно служил ей</a:t>
            </a:r>
            <a:br>
              <a:rPr lang="ru-RU" sz="1400" b="1" dirty="0">
                <a:solidFill>
                  <a:srgbClr val="FF0000"/>
                </a:solidFill>
              </a:rPr>
            </a:br>
            <a:r>
              <a:rPr lang="ru-RU" sz="1400" b="1" dirty="0">
                <a:solidFill>
                  <a:srgbClr val="FF0000"/>
                </a:solidFill>
              </a:rPr>
              <a:t>И верен был всегда.</a:t>
            </a:r>
            <a:br>
              <a:rPr lang="ru-RU" sz="1400" b="1" dirty="0">
                <a:solidFill>
                  <a:srgbClr val="FF0000"/>
                </a:solidFill>
              </a:rPr>
            </a:br>
            <a:r>
              <a:rPr lang="ru-RU" sz="1400" b="1" dirty="0">
                <a:solidFill>
                  <a:srgbClr val="FF0000"/>
                </a:solidFill>
              </a:rPr>
              <a:t>Да славятся твои труды,</a:t>
            </a:r>
            <a:br>
              <a:rPr lang="ru-RU" sz="1400" b="1" dirty="0">
                <a:solidFill>
                  <a:srgbClr val="FF0000"/>
                </a:solidFill>
              </a:rPr>
            </a:br>
            <a:r>
              <a:rPr lang="ru-RU" sz="1400" b="1" dirty="0">
                <a:solidFill>
                  <a:srgbClr val="FF0000"/>
                </a:solidFill>
              </a:rPr>
              <a:t>Что ты творил на благо всей России,</a:t>
            </a:r>
            <a:br>
              <a:rPr lang="ru-RU" sz="1400" b="1" dirty="0">
                <a:solidFill>
                  <a:srgbClr val="FF0000"/>
                </a:solidFill>
              </a:rPr>
            </a:br>
            <a:r>
              <a:rPr lang="ru-RU" sz="1400" b="1" dirty="0">
                <a:solidFill>
                  <a:srgbClr val="FF0000"/>
                </a:solidFill>
              </a:rPr>
              <a:t>И щедрые царю ты приносил дары,</a:t>
            </a:r>
            <a:br>
              <a:rPr lang="ru-RU" sz="1400" b="1" dirty="0">
                <a:solidFill>
                  <a:srgbClr val="FF0000"/>
                </a:solidFill>
              </a:rPr>
            </a:br>
            <a:r>
              <a:rPr lang="ru-RU" sz="1400" b="1" dirty="0">
                <a:solidFill>
                  <a:srgbClr val="FF0000"/>
                </a:solidFill>
              </a:rPr>
              <a:t>И твёрдый дух твой неудачи не сломили.</a:t>
            </a:r>
            <a:br>
              <a:rPr lang="ru-RU" sz="1400" b="1" dirty="0">
                <a:solidFill>
                  <a:srgbClr val="FF0000"/>
                </a:solidFill>
              </a:rPr>
            </a:br>
            <a:r>
              <a:rPr lang="ru-RU" sz="1400" b="1" dirty="0">
                <a:solidFill>
                  <a:srgbClr val="FF0000"/>
                </a:solidFill>
              </a:rPr>
              <a:t>Великий, жизнь свою ты посвятить решил</a:t>
            </a:r>
            <a:br>
              <a:rPr lang="ru-RU" sz="1400" b="1" dirty="0">
                <a:solidFill>
                  <a:srgbClr val="FF0000"/>
                </a:solidFill>
              </a:rPr>
            </a:br>
            <a:r>
              <a:rPr lang="ru-RU" sz="1400" b="1" dirty="0">
                <a:solidFill>
                  <a:srgbClr val="FF0000"/>
                </a:solidFill>
              </a:rPr>
              <a:t>Стране своей и землям русским и родным.</a:t>
            </a:r>
            <a:br>
              <a:rPr lang="ru-RU" sz="1400" b="1" dirty="0">
                <a:solidFill>
                  <a:srgbClr val="FF0000"/>
                </a:solidFill>
              </a:rPr>
            </a:br>
            <a:r>
              <a:rPr lang="ru-RU" sz="1400" b="1" dirty="0">
                <a:solidFill>
                  <a:srgbClr val="FF0000"/>
                </a:solidFill>
              </a:rPr>
              <a:t>И город маленький в седой лесной глуши</a:t>
            </a:r>
            <a:br>
              <a:rPr lang="ru-RU" sz="1400" b="1" dirty="0">
                <a:solidFill>
                  <a:srgbClr val="FF0000"/>
                </a:solidFill>
              </a:rPr>
            </a:br>
            <a:r>
              <a:rPr lang="ru-RU" sz="1400" b="1" dirty="0">
                <a:solidFill>
                  <a:srgbClr val="FF0000"/>
                </a:solidFill>
              </a:rPr>
              <a:t>Был гордым назван именем твоим</a:t>
            </a:r>
            <a:br>
              <a:rPr lang="ru-RU" sz="1400" b="1" dirty="0">
                <a:solidFill>
                  <a:srgbClr val="FF0000"/>
                </a:solidFill>
              </a:rPr>
            </a:br>
            <a:r>
              <a:rPr lang="ru-RU" sz="1400" b="1" dirty="0">
                <a:solidFill>
                  <a:srgbClr val="FF0000"/>
                </a:solidFill>
              </a:rPr>
              <a:t>И это имя носит по сей день.</a:t>
            </a:r>
            <a:br>
              <a:rPr lang="ru-RU" sz="1400" b="1" dirty="0">
                <a:solidFill>
                  <a:srgbClr val="FF0000"/>
                </a:solidFill>
              </a:rPr>
            </a:br>
            <a:r>
              <a:rPr lang="ru-RU" sz="1400" b="1" dirty="0">
                <a:solidFill>
                  <a:srgbClr val="FF0000"/>
                </a:solidFill>
              </a:rPr>
              <a:t>О, </a:t>
            </a:r>
            <a:r>
              <a:rPr lang="ru-RU" sz="1400" b="1" dirty="0" err="1">
                <a:solidFill>
                  <a:srgbClr val="FF0000"/>
                </a:solidFill>
              </a:rPr>
              <a:t>Шелехов</a:t>
            </a:r>
            <a:r>
              <a:rPr lang="ru-RU" sz="1400" b="1" dirty="0">
                <a:solidFill>
                  <a:srgbClr val="FF0000"/>
                </a:solidFill>
              </a:rPr>
              <a:t>, землепроходец смелый и отважный!</a:t>
            </a:r>
            <a:br>
              <a:rPr lang="ru-RU" sz="1400" b="1" dirty="0">
                <a:solidFill>
                  <a:srgbClr val="FF0000"/>
                </a:solidFill>
              </a:rPr>
            </a:br>
            <a:r>
              <a:rPr lang="ru-RU" sz="1400" b="1" dirty="0">
                <a:solidFill>
                  <a:srgbClr val="FF0000"/>
                </a:solidFill>
              </a:rPr>
              <a:t>Исследовал ты земли, реки и моря,</a:t>
            </a:r>
            <a:br>
              <a:rPr lang="ru-RU" sz="1400" b="1" dirty="0">
                <a:solidFill>
                  <a:srgbClr val="FF0000"/>
                </a:solidFill>
              </a:rPr>
            </a:br>
            <a:r>
              <a:rPr lang="ru-RU" sz="1400" b="1" dirty="0">
                <a:solidFill>
                  <a:srgbClr val="FF0000"/>
                </a:solidFill>
              </a:rPr>
              <a:t>Ты был из тех людей прекрасных,</a:t>
            </a:r>
            <a:br>
              <a:rPr lang="ru-RU" sz="1400" b="1" dirty="0">
                <a:solidFill>
                  <a:srgbClr val="FF0000"/>
                </a:solidFill>
              </a:rPr>
            </a:br>
            <a:r>
              <a:rPr lang="ru-RU" sz="1400" b="1" dirty="0">
                <a:solidFill>
                  <a:srgbClr val="FF0000"/>
                </a:solidFill>
              </a:rPr>
              <a:t>Какими славится российская земля</a:t>
            </a:r>
            <a:r>
              <a:rPr lang="ru-RU" sz="1400" dirty="0">
                <a:solidFill>
                  <a:srgbClr val="FF0000"/>
                </a:solidFill>
              </a:rPr>
              <a:t>.</a:t>
            </a:r>
            <a:br>
              <a:rPr lang="ru-RU" sz="1400" dirty="0">
                <a:solidFill>
                  <a:srgbClr val="FF0000"/>
                </a:solidFill>
              </a:rPr>
            </a:br>
            <a:r>
              <a:rPr lang="ru-RU" sz="1400" i="1" dirty="0">
                <a:solidFill>
                  <a:srgbClr val="FF0000"/>
                </a:solidFill>
              </a:rPr>
              <a:t>(Автор: Дарья Коровина)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755650" cy="68580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1116013" y="404813"/>
            <a:ext cx="7488237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971550" y="6524625"/>
            <a:ext cx="7632700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0" y="188913"/>
            <a:ext cx="684213" cy="503237"/>
          </a:xfrm>
          <a:prstGeom prst="star4">
            <a:avLst>
              <a:gd name="adj" fmla="val 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0" y="2997200"/>
            <a:ext cx="684213" cy="503238"/>
          </a:xfrm>
          <a:prstGeom prst="star4">
            <a:avLst>
              <a:gd name="adj" fmla="val 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>
            <a:off x="0" y="4437063"/>
            <a:ext cx="684213" cy="503237"/>
          </a:xfrm>
          <a:prstGeom prst="star4">
            <a:avLst>
              <a:gd name="adj" fmla="val 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60" name="AutoShape 12"/>
          <p:cNvSpPr>
            <a:spLocks noChangeArrowheads="1"/>
          </p:cNvSpPr>
          <p:nvPr/>
        </p:nvSpPr>
        <p:spPr bwMode="auto">
          <a:xfrm>
            <a:off x="0" y="6021388"/>
            <a:ext cx="684213" cy="503237"/>
          </a:xfrm>
          <a:prstGeom prst="star4">
            <a:avLst>
              <a:gd name="adj" fmla="val 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61" name="AutoShape 13"/>
          <p:cNvSpPr>
            <a:spLocks noChangeArrowheads="1"/>
          </p:cNvSpPr>
          <p:nvPr/>
        </p:nvSpPr>
        <p:spPr bwMode="auto">
          <a:xfrm>
            <a:off x="0" y="1557338"/>
            <a:ext cx="684213" cy="503237"/>
          </a:xfrm>
          <a:prstGeom prst="star4">
            <a:avLst>
              <a:gd name="adj" fmla="val 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684213" y="260648"/>
            <a:ext cx="8280275" cy="258532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b="1" u="sng" dirty="0" smtClean="0">
                <a:solidFill>
                  <a:srgbClr val="FF0000"/>
                </a:solidFill>
              </a:rPr>
              <a:t>2022 </a:t>
            </a:r>
            <a:r>
              <a:rPr lang="ru-RU" b="1" u="sng" dirty="0">
                <a:solidFill>
                  <a:srgbClr val="FF0000"/>
                </a:solidFill>
              </a:rPr>
              <a:t>год – особый для </a:t>
            </a:r>
            <a:r>
              <a:rPr lang="ru-RU" b="1" u="sng" dirty="0" err="1">
                <a:solidFill>
                  <a:srgbClr val="FF0000"/>
                </a:solidFill>
              </a:rPr>
              <a:t>Шелехова</a:t>
            </a:r>
            <a:r>
              <a:rPr lang="ru-RU" b="1" u="sng" dirty="0">
                <a:solidFill>
                  <a:srgbClr val="FF0000"/>
                </a:solidFill>
              </a:rPr>
              <a:t>. </a:t>
            </a:r>
            <a:endParaRPr lang="ru-RU" b="1" u="sng" dirty="0" smtClean="0">
              <a:solidFill>
                <a:srgbClr val="FF0000"/>
              </a:solidFill>
            </a:endParaRPr>
          </a:p>
          <a:p>
            <a:pPr algn="ctr"/>
            <a:r>
              <a:rPr lang="ru-RU" b="1" u="sng" dirty="0" smtClean="0">
                <a:solidFill>
                  <a:srgbClr val="FF0000"/>
                </a:solidFill>
              </a:rPr>
              <a:t>Город </a:t>
            </a:r>
            <a:r>
              <a:rPr lang="ru-RU" b="1" u="sng" dirty="0">
                <a:solidFill>
                  <a:srgbClr val="FF0000"/>
                </a:solidFill>
              </a:rPr>
              <a:t>готовится к юбилейной дате , </a:t>
            </a:r>
            <a:r>
              <a:rPr lang="ru-RU" b="1" u="sng" dirty="0" smtClean="0">
                <a:solidFill>
                  <a:srgbClr val="FF0000"/>
                </a:solidFill>
              </a:rPr>
              <a:t>60 </a:t>
            </a:r>
            <a:r>
              <a:rPr lang="ru-RU" b="1" u="sng" dirty="0">
                <a:solidFill>
                  <a:srgbClr val="FF0000"/>
                </a:solidFill>
              </a:rPr>
              <a:t>лет. </a:t>
            </a:r>
            <a:endParaRPr lang="ru-RU" b="1" u="sng" dirty="0" smtClean="0">
              <a:solidFill>
                <a:srgbClr val="FF0000"/>
              </a:solidFill>
            </a:endParaRPr>
          </a:p>
          <a:p>
            <a:pPr algn="just"/>
            <a:r>
              <a:rPr lang="ru-RU" b="1" dirty="0">
                <a:solidFill>
                  <a:schemeClr val="bg2">
                    <a:lumMod val="90000"/>
                    <a:lumOff val="10000"/>
                  </a:schemeClr>
                </a:solidFill>
              </a:rPr>
              <a:t>Город </a:t>
            </a:r>
            <a:r>
              <a:rPr lang="ru-RU" b="1" dirty="0" err="1">
                <a:solidFill>
                  <a:schemeClr val="bg2">
                    <a:lumMod val="90000"/>
                    <a:lumOff val="10000"/>
                  </a:schemeClr>
                </a:solidFill>
              </a:rPr>
              <a:t>Шелехов</a:t>
            </a:r>
            <a:r>
              <a:rPr lang="ru-RU" b="1" dirty="0">
                <a:solidFill>
                  <a:schemeClr val="bg2">
                    <a:lumMod val="90000"/>
                    <a:lumOff val="10000"/>
                  </a:schemeClr>
                </a:solidFill>
              </a:rPr>
              <a:t> – это районный центр</a:t>
            </a:r>
            <a:r>
              <a:rPr lang="ru-RU" dirty="0">
                <a:solidFill>
                  <a:schemeClr val="bg2">
                    <a:lumMod val="90000"/>
                    <a:lumOff val="1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90000"/>
                    <a:lumOff val="10000"/>
                  </a:schemeClr>
                </a:solidFill>
              </a:rPr>
              <a:t>Шелеховский</a:t>
            </a:r>
            <a:r>
              <a:rPr lang="ru-RU" dirty="0">
                <a:solidFill>
                  <a:schemeClr val="bg2">
                    <a:lumMod val="90000"/>
                    <a:lumOff val="10000"/>
                  </a:schemeClr>
                </a:solidFill>
              </a:rPr>
              <a:t> район распо­ложен на юге Иркутской области, в долине рек </a:t>
            </a:r>
            <a:r>
              <a:rPr lang="ru-RU" dirty="0" err="1">
                <a:solidFill>
                  <a:schemeClr val="bg2">
                    <a:lumMod val="90000"/>
                    <a:lumOff val="10000"/>
                  </a:schemeClr>
                </a:solidFill>
              </a:rPr>
              <a:t>Олха</a:t>
            </a:r>
            <a:r>
              <a:rPr lang="ru-RU" dirty="0">
                <a:solidFill>
                  <a:schemeClr val="bg2">
                    <a:lumMod val="90000"/>
                    <a:lumOff val="10000"/>
                  </a:schemeClr>
                </a:solidFill>
              </a:rPr>
              <a:t> и Иркут, вдоль Транссибирской железнодорожной магистрали, в 17 км от </a:t>
            </a:r>
            <a:r>
              <a:rPr lang="ru-RU" dirty="0" smtClean="0">
                <a:solidFill>
                  <a:schemeClr val="bg2">
                    <a:lumMod val="90000"/>
                    <a:lumOff val="10000"/>
                  </a:schemeClr>
                </a:solidFill>
              </a:rPr>
              <a:t>Иркутска.</a:t>
            </a:r>
          </a:p>
          <a:p>
            <a:pPr algn="just"/>
            <a:r>
              <a:rPr lang="ru-RU" dirty="0" smtClean="0">
                <a:solidFill>
                  <a:schemeClr val="bg2">
                    <a:lumMod val="90000"/>
                    <a:lumOff val="10000"/>
                  </a:schemeClr>
                </a:solidFill>
              </a:rPr>
              <a:t>Наш </a:t>
            </a:r>
            <a:r>
              <a:rPr lang="ru-RU" dirty="0">
                <a:solidFill>
                  <a:schemeClr val="bg2">
                    <a:lumMod val="90000"/>
                    <a:lumOff val="10000"/>
                  </a:schemeClr>
                </a:solidFill>
              </a:rPr>
              <a:t>маленький городок, </a:t>
            </a:r>
            <a:r>
              <a:rPr lang="ru-RU" dirty="0" smtClean="0">
                <a:solidFill>
                  <a:schemeClr val="bg2">
                    <a:lumMod val="90000"/>
                    <a:lumOff val="10000"/>
                  </a:schemeClr>
                </a:solidFill>
              </a:rPr>
              <a:t>строился </a:t>
            </a:r>
            <a:r>
              <a:rPr lang="ru-RU" dirty="0">
                <a:solidFill>
                  <a:schemeClr val="bg2">
                    <a:lumMod val="90000"/>
                    <a:lumOff val="10000"/>
                  </a:schemeClr>
                </a:solidFill>
              </a:rPr>
              <a:t>для металлургов, </a:t>
            </a:r>
            <a:r>
              <a:rPr lang="ru-RU" dirty="0" smtClean="0">
                <a:solidFill>
                  <a:schemeClr val="bg2">
                    <a:lumMod val="90000"/>
                    <a:lumOff val="10000"/>
                  </a:schemeClr>
                </a:solidFill>
              </a:rPr>
              <a:t>а стал </a:t>
            </a:r>
            <a:r>
              <a:rPr lang="ru-RU" dirty="0">
                <a:solidFill>
                  <a:schemeClr val="bg2">
                    <a:lumMod val="90000"/>
                    <a:lumOff val="10000"/>
                  </a:schemeClr>
                </a:solidFill>
              </a:rPr>
              <a:t>по истине городом, с большой </a:t>
            </a:r>
            <a:r>
              <a:rPr lang="ru-RU" dirty="0" smtClean="0">
                <a:solidFill>
                  <a:schemeClr val="bg2">
                    <a:lumMod val="90000"/>
                    <a:lumOff val="10000"/>
                  </a:schemeClr>
                </a:solidFill>
              </a:rPr>
              <a:t>буквы. Город меняется, всё делается  </a:t>
            </a:r>
            <a:r>
              <a:rPr lang="ru-RU" dirty="0">
                <a:solidFill>
                  <a:schemeClr val="bg2">
                    <a:lumMod val="90000"/>
                    <a:lumOff val="10000"/>
                  </a:schemeClr>
                </a:solidFill>
              </a:rPr>
              <a:t>для блага </a:t>
            </a:r>
            <a:r>
              <a:rPr lang="ru-RU" dirty="0" smtClean="0">
                <a:solidFill>
                  <a:schemeClr val="bg2">
                    <a:lumMod val="90000"/>
                    <a:lumOff val="10000"/>
                  </a:schemeClr>
                </a:solidFill>
              </a:rPr>
              <a:t>человека</a:t>
            </a:r>
            <a:r>
              <a:rPr lang="ru-RU" sz="1400" dirty="0" smtClean="0">
                <a:solidFill>
                  <a:schemeClr val="bg2">
                    <a:lumMod val="90000"/>
                    <a:lumOff val="10000"/>
                  </a:schemeClr>
                </a:solidFill>
              </a:rPr>
              <a:t>. </a:t>
            </a:r>
          </a:p>
          <a:p>
            <a:pPr algn="just"/>
            <a:r>
              <a:rPr lang="ru-RU" sz="1400" dirty="0" smtClean="0">
                <a:solidFill>
                  <a:schemeClr val="bg2">
                    <a:lumMod val="90000"/>
                    <a:lumOff val="10000"/>
                  </a:schemeClr>
                </a:solidFill>
              </a:rPr>
              <a:t> </a:t>
            </a:r>
            <a:r>
              <a:rPr lang="ru-RU" b="1" u="sng" dirty="0" smtClean="0">
                <a:solidFill>
                  <a:srgbClr val="C00000"/>
                </a:solidFill>
              </a:rPr>
              <a:t>ГЛАВОЙ ГОРОДА сегодня является ЛИПИН СЕРГЕЙ НИКОЛАЕВИЧ.</a:t>
            </a:r>
            <a:endParaRPr lang="ru-RU" b="1" u="sng" dirty="0">
              <a:solidFill>
                <a:srgbClr val="C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499992" y="2997199"/>
            <a:ext cx="4464496" cy="3416320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bg2">
                    <a:lumMod val="90000"/>
                    <a:lumOff val="10000"/>
                  </a:schemeClr>
                </a:solidFill>
              </a:rPr>
              <a:t>Окончил </a:t>
            </a:r>
            <a:r>
              <a:rPr lang="ru-RU" dirty="0" smtClean="0">
                <a:solidFill>
                  <a:schemeClr val="bg2">
                    <a:lumMod val="90000"/>
                    <a:lumOff val="10000"/>
                  </a:schemeClr>
                </a:solidFill>
              </a:rPr>
              <a:t>Иркутский медицинский университет</a:t>
            </a:r>
            <a:r>
              <a:rPr lang="ru-RU" dirty="0">
                <a:solidFill>
                  <a:schemeClr val="bg2">
                    <a:lumMod val="90000"/>
                    <a:lumOff val="1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2">
                    <a:lumMod val="90000"/>
                    <a:lumOff val="10000"/>
                  </a:schemeClr>
                </a:solidFill>
              </a:rPr>
              <a:t>(1996</a:t>
            </a:r>
            <a:r>
              <a:rPr lang="ru-RU" dirty="0">
                <a:solidFill>
                  <a:schemeClr val="bg2">
                    <a:lumMod val="90000"/>
                    <a:lumOff val="10000"/>
                  </a:schemeClr>
                </a:solidFill>
              </a:rPr>
              <a:t>). Работал генеральным директором предприятия «Новый маршрут». Избирался депутатом дум </a:t>
            </a:r>
            <a:r>
              <a:rPr lang="ru-RU" dirty="0" err="1">
                <a:solidFill>
                  <a:schemeClr val="bg2">
                    <a:lumMod val="90000"/>
                    <a:lumOff val="10000"/>
                  </a:schemeClr>
                </a:solidFill>
              </a:rPr>
              <a:t>Баклашинского</a:t>
            </a:r>
            <a:r>
              <a:rPr lang="ru-RU" dirty="0">
                <a:solidFill>
                  <a:schemeClr val="bg2">
                    <a:lumMod val="90000"/>
                    <a:lumOff val="10000"/>
                  </a:schemeClr>
                </a:solidFill>
              </a:rPr>
              <a:t> сельского поселения и </a:t>
            </a:r>
            <a:r>
              <a:rPr lang="ru-RU" dirty="0" err="1">
                <a:solidFill>
                  <a:schemeClr val="bg2">
                    <a:lumMod val="90000"/>
                    <a:lumOff val="10000"/>
                  </a:schemeClr>
                </a:solidFill>
              </a:rPr>
              <a:t>Шелеховского</a:t>
            </a:r>
            <a:r>
              <a:rPr lang="ru-RU" dirty="0">
                <a:solidFill>
                  <a:schemeClr val="bg2">
                    <a:lumMod val="90000"/>
                    <a:lumOff val="10000"/>
                  </a:schemeClr>
                </a:solidFill>
              </a:rPr>
              <a:t> муниципального образования. На выборах 10 сентября 2017 большинством голосов (55,11%) был избран главой </a:t>
            </a:r>
            <a:r>
              <a:rPr lang="ru-RU" dirty="0" err="1">
                <a:solidFill>
                  <a:schemeClr val="bg2">
                    <a:lumMod val="90000"/>
                    <a:lumOff val="10000"/>
                  </a:schemeClr>
                </a:solidFill>
              </a:rPr>
              <a:t>Шелеховского</a:t>
            </a:r>
            <a:r>
              <a:rPr lang="ru-RU" dirty="0">
                <a:solidFill>
                  <a:schemeClr val="bg2">
                    <a:lumMod val="90000"/>
                    <a:lumOff val="10000"/>
                  </a:schemeClr>
                </a:solidFill>
              </a:rPr>
              <a:t> городского поселения. Выдвигался при поддержке партии «Единая Россия».</a:t>
            </a:r>
          </a:p>
        </p:txBody>
      </p:sp>
      <p:pic>
        <p:nvPicPr>
          <p:cNvPr id="3" name="Picture 2" descr="Инаугурация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47" b="-4732"/>
          <a:stretch/>
        </p:blipFill>
        <p:spPr bwMode="auto">
          <a:xfrm>
            <a:off x="971550" y="3080573"/>
            <a:ext cx="3289967" cy="32758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755650" cy="68580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1116013" y="404813"/>
            <a:ext cx="7488237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971550" y="6524625"/>
            <a:ext cx="7632700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0" y="188913"/>
            <a:ext cx="684213" cy="503237"/>
          </a:xfrm>
          <a:prstGeom prst="star4">
            <a:avLst>
              <a:gd name="adj" fmla="val 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0" y="2997200"/>
            <a:ext cx="684213" cy="503238"/>
          </a:xfrm>
          <a:prstGeom prst="star4">
            <a:avLst>
              <a:gd name="adj" fmla="val 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>
            <a:off x="0" y="4437063"/>
            <a:ext cx="684213" cy="503237"/>
          </a:xfrm>
          <a:prstGeom prst="star4">
            <a:avLst>
              <a:gd name="adj" fmla="val 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60" name="AutoShape 12"/>
          <p:cNvSpPr>
            <a:spLocks noChangeArrowheads="1"/>
          </p:cNvSpPr>
          <p:nvPr/>
        </p:nvSpPr>
        <p:spPr bwMode="auto">
          <a:xfrm>
            <a:off x="0" y="6021388"/>
            <a:ext cx="684213" cy="503237"/>
          </a:xfrm>
          <a:prstGeom prst="star4">
            <a:avLst>
              <a:gd name="adj" fmla="val 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61" name="AutoShape 13"/>
          <p:cNvSpPr>
            <a:spLocks noChangeArrowheads="1"/>
          </p:cNvSpPr>
          <p:nvPr/>
        </p:nvSpPr>
        <p:spPr bwMode="auto">
          <a:xfrm>
            <a:off x="0" y="1557338"/>
            <a:ext cx="684213" cy="503237"/>
          </a:xfrm>
          <a:prstGeom prst="star4">
            <a:avLst>
              <a:gd name="adj" fmla="val 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563888" y="312736"/>
            <a:ext cx="5400600" cy="353943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/>
            <a:r>
              <a:rPr lang="ru-RU" sz="1600" b="1" dirty="0">
                <a:ln w="50800"/>
                <a:solidFill>
                  <a:schemeClr val="bg2">
                    <a:lumMod val="90000"/>
                    <a:lumOff val="10000"/>
                  </a:schemeClr>
                </a:solidFill>
              </a:rPr>
              <a:t>Сегодня в городе активно развивает­ся малый и средний бизнес. Большой объем занимают предприятия торгов­ли и услуг. Строительство новых мага­зинов, удобных супермаркетов и сало­нов - это перспективное направление в развитии торговли и оказания ус­луг жителям города, района и сосед­них городов</a:t>
            </a:r>
            <a:r>
              <a:rPr lang="ru-RU" sz="1600" b="1" dirty="0" smtClean="0">
                <a:ln w="50800"/>
                <a:solidFill>
                  <a:schemeClr val="bg2">
                    <a:lumMod val="90000"/>
                    <a:lumOff val="10000"/>
                  </a:schemeClr>
                </a:solidFill>
              </a:rPr>
              <a:t>.</a:t>
            </a:r>
          </a:p>
          <a:p>
            <a:pPr algn="just"/>
            <a:r>
              <a:rPr lang="ru-RU" sz="1600" b="1" dirty="0" smtClean="0">
                <a:ln w="50800"/>
                <a:solidFill>
                  <a:schemeClr val="bg2">
                    <a:lumMod val="90000"/>
                    <a:lumOff val="10000"/>
                  </a:schemeClr>
                </a:solidFill>
              </a:rPr>
              <a:t>Город </a:t>
            </a:r>
            <a:r>
              <a:rPr lang="ru-RU" sz="1600" b="1" dirty="0" err="1">
                <a:ln w="50800"/>
                <a:solidFill>
                  <a:schemeClr val="bg2">
                    <a:lumMod val="90000"/>
                    <a:lumOff val="10000"/>
                  </a:schemeClr>
                </a:solidFill>
              </a:rPr>
              <a:t>Шелехов</a:t>
            </a:r>
            <a:r>
              <a:rPr lang="ru-RU" sz="1600" b="1" dirty="0">
                <a:ln w="50800"/>
                <a:solidFill>
                  <a:schemeClr val="bg2">
                    <a:lumMod val="90000"/>
                    <a:lumOff val="10000"/>
                  </a:schemeClr>
                </a:solidFill>
              </a:rPr>
              <a:t> - это еще и современ­ный культурный и образовательный центр. Он имеет хорошо развитую сеть учреждений социальной сферы, в кото­рую входят десятки воспитательных и образовательных учреждений. </a:t>
            </a:r>
            <a:endParaRPr lang="ru-RU" sz="1600" b="1" dirty="0" smtClean="0">
              <a:ln w="50800"/>
              <a:solidFill>
                <a:schemeClr val="bg2">
                  <a:lumMod val="90000"/>
                  <a:lumOff val="10000"/>
                </a:schemeClr>
              </a:solidFill>
            </a:endParaRPr>
          </a:p>
          <a:p>
            <a:pPr algn="just"/>
            <a:r>
              <a:rPr lang="ru-RU" sz="1600" b="1" dirty="0" smtClean="0">
                <a:ln w="50800"/>
                <a:solidFill>
                  <a:schemeClr val="bg2">
                    <a:lumMod val="90000"/>
                    <a:lumOff val="10000"/>
                  </a:schemeClr>
                </a:solidFill>
              </a:rPr>
              <a:t>В </a:t>
            </a:r>
            <a:r>
              <a:rPr lang="ru-RU" sz="1600" b="1" dirty="0">
                <a:ln w="50800"/>
                <a:solidFill>
                  <a:schemeClr val="bg2">
                    <a:lumMod val="90000"/>
                    <a:lumOff val="10000"/>
                  </a:schemeClr>
                </a:solidFill>
              </a:rPr>
              <a:t>городе хорошо развита социальная </a:t>
            </a:r>
            <a:r>
              <a:rPr lang="ru-RU" sz="1600" b="1" dirty="0" smtClean="0">
                <a:ln w="50800"/>
                <a:solidFill>
                  <a:schemeClr val="bg2">
                    <a:lumMod val="90000"/>
                    <a:lumOff val="10000"/>
                  </a:schemeClr>
                </a:solidFill>
              </a:rPr>
              <a:t>инфра­структура.</a:t>
            </a:r>
            <a:endParaRPr lang="ru-RU" sz="16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2" name="Picture 2" descr="https://i0.photo.2gis.com/images/geo/11/1548112412737741_a6a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244901"/>
            <a:ext cx="3138785" cy="22797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0" name="Picture 4" descr="http://old.shelehovit.tmweb.ru/upload/medialibrary/17d/17dcd65852af480e93815c0041b1020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437063"/>
            <a:ext cx="3102635" cy="22117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AutoShape 6" descr="https://yandex-images.clstorage.net/q9X6u3v82/b14040UM/gWAFQEe5k0lqAnPPLwryxn9xVSXwwONDzf4YAm4MHSUsJttdcptUDmAf7JYs59m8IO8L3LLCqWAMpGk3kealmNBERBCm2AbNH4YGjm4d50ZuFeGF1UXGclkrrdYP-U0xHXL-DdR-gA9k2skzSnepnDEd-X6DJdrCr9PexRY3ZZ0gYVXxAmwwq_4SUF9fLPB2jAc0p2Dh4eKJjqiyS50_J_uH6a_hWhTetqmZc2jxL6vWzqhdkadJ88wD76T3RZYvUIH1BNIMYYt7EJCMbz0jBp10xmdi4nNAKL_o89jvTySJdBg_EOpUfqbK-lFLI4751g67vtPFGwEc4O7mFURFLNKR5PZjnEH7mFIgvP8MUEev1tY2w0BzwIhuu9OqvMxmCKcYrsL75q9XihuBSLCvmacM-a6CNXgSzKBfJTZ0FC2wgJfk0fxTmmoDQ2x-voFET0WEZ9NxwjPKjhix-q6PR2tWCVyTmzZvVNv7YhkDjiq0nJo8Y1UpcGzSDpWmJKQvcRNmtsMtQYiJA2BPfu0C1q8lRBcBUfBxK2_aQQld_VS512p9whuV7yQI6wKZMn-4BA0rrRAHO1AsMC7FZ9bnDKEQlfcDzzHK22KyTJ8ewFZONhZ1oYJB8Qq82TJIDH322qUbfuOIBh6EyGrzKuB_61dNKE_TZ7qSn-LNFJVWRe9Sk9VFMg7x-vhjgT1eLPGGz2dFxwFT4UCr_3kgO13MVNnXyF2zqGW_JMrJojkzvOkVb4jcI_TqEL1yH6X1hXXOgyIEVyNts6hasDL876wyZG611YWwAQHxSz-LQ6n_TBa4xFmNM7s0P_So6ONrkk-LFF14_YOmaAH90m4nJVQGz2Jz1XeBD3ILeqJAjPyvAHVOltXEkKCT8ii96uBYbS0Xe5UpvoM7pWzWaKiSSrM-CFYOK7yAdzhinKLcRCaFl_1RARZk847wKuoxIN7-L2IGTjd355IyYzA4DMrBet0u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8" descr="https://yandex-images.clstorage.net/q9X6u3v82/b14040UM/gWAFQEe5k0lqAnPPLwryxn9xVSXwwONDzf4YAm4MHSUsJttdcptUDmAf7JYs59m8IO8L3LLCqWAMpGk3kealmNBERBCm2AbNH4YGjm4d50ZuFeGF1UXGclkrrdYP-U0xHXL-DdR-gA9k2skzSnepnDEd-X6DJdrCr9PexRY3ZZ0gYVXxAmwwq_4SUF9fLPB2jAc0p2Dh4eKJjqiyS50_J_uH6a_hWhTetqmZc2jxL6vWzqhdkadJ88wD76T3RZYvUIH1BNIMYYt7EJCMbz0jBp10xmdi4nNAKL_o89jvTySJdBg_EOpUfqbK-lFLI4751g67vtPFGwEc4O7mFURFLNKR5PZjnEH7mFIgvP8MUEev1tY2w0BzwIhuu9OqvMxmCKcYrsL75q9XihuBSLCvmacM-a6CNXgSzKBfJTZ0FC2wgJfk0fxTmmoDQ2x-voFET0WEZ9NxwjPKjhix-q6PR2tWCVyTmzZvVNv7YhkDjiq0nJo8Y1UpcGzSDpWmJKQvcRNmtsMtQYiJA2BPfu0C1q8lRBcBUfBxK2_aQQld_VS512p9whuV7yQI6wKZMn-4BA0rrRAHO1AsMC7FZ9bnDKEQlfcDzzHK22KyTJ8ewFZONhZ1oYJB8Qq82TJIDH322qUbfuOIBh6EyGrzKuB_61dNKE_TZ7qSn-LNFJVWRe9Sk9VFMg7x-vhjgT1eLPGGz2dFxwFT4UCr_3kgO13MVNnXyF2zqGW_JMrJojkzvOkVb4jcI_TqEL1yH6X1hXXOgyIEVyNts6hasDL876wyZG611YWwAQHxSz-LQ6n_TBa4xFmNM7s0P_So6ONrkk-LFF14_YOmaAH90m4nJVQGz2Jz1XeBD3ILeqJAjPyvAHVOltXEkKCT8ii96uBYbS0Xe5UpvoM7pWzWaKiSSrM-CFYOK7yAdzhinKLcRCaFl_1RARZk847wKuoxIN7-L2IGTjd355IyYzA4DMrBet0uU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10" descr="https://yandex-images.clstorage.net/q9X6u3v82/b14040UM/gWAFQEe5k0lqAnPPLwryxn9xVSXwwONDzf4YAm4MHSUsJttdcptUDmAf7JYs59m8IO8L3LLCqWAMpGk3kealmNBERBCm2AbNH4YGjm4d50ZuFeGF1UXGclkrrdYP-U0xHXL-DdR-gA9k2skzSnepnDEd-X6DJdrCr9PexRY3ZZ0gYVXxAmwwq_4SUF9fLPB2jAc0p2Dh4eKJjqiyS50_J_uH6a_hWhTetqmZc2jxL6vWzqhdkadJ88wD76T3RZYvUIH1BNIMYYt7EJCMbz0jBp10xmdi4nNAKL_o89jvTySJdBg_EOpUfqbK-lFLI4751g67vtPFGwEc4O7mFURFLNKR5PZjnEH7mFIgvP8MUEev1tY2w0BzwIhuu9OqvMxmCKcYrsL75q9XihuBSLCvmacM-a6CNXgSzKBfJTZ0FC2wgJfk0fxTmmoDQ2x-voFET0WEZ9NxwjPKjhix-q6PR2tWCVyTmzZvVNv7YhkDjiq0nJo8Y1UpcGzSDpWmJKQvcRNmtsMtQYiJA2BPfu0C1q8lRBcBUfBxK2_aQQld_VS512p9whuV7yQI6wKZMn-4BA0rrRAHO1AsMC7FZ9bnDKEQlfcDzzHK22KyTJ8ewFZONhZ1oYJB8Qq82TJIDH322qUbfuOIBh6EyGrzKuB_61dNKE_TZ7qSn-LNFJVWRe9Sk9VFMg7x-vhjgT1eLPGGz2dFxwFT4UCr_3kgO13MVNnXyF2zqGW_JMrJojkzvOkVb4jcI_TqEL1yH6X1hXXOgyIEVyNts6hasDL876wyZG611YWwAQHxSz-LQ6n_TBa4xFmNM7s0P_So6ONrkk-LFF14_YOmaAH90m4nJVQGz2Jz1XeBD3ILeqJAjPyvAHVOltXEkKCT8ii96uBYbS0Xe5UpvoM7pWzWaKiSSrM-CFYOK7yAdzhinKLcRCaFl_1RARZk847wKuoxIN7-L2IGTjd355IyYzA4DMrBet0uU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2" descr="https://yandex-images.clstorage.net/q9X6u3v82/b14040UM/gWAFQEe5k0lqAnPPLwryxn9xVSXwwONDzf4YAm4MHSUsJttdcptUDmAf7JYs59m8IO8L3LLCqWAMpGk3kealmNBERBCm2AbNH4YGjm4d50ZuFeGF1UXGclkrrdYP-U0xHXL-DdR-gA9k2skzSnepnDEd-X6DJdrCr9PexRY3ZZ0gYVXxAmwwq_4SUF9fLPB2jAc0p2Dh4eKJjqiyS50_J_uH6a_hWhTetqmZc2jxL6vWzqhdkadJ88wD76T3RZYvUIH1BNIMYYt7EJCMbz0jBp10xmdi4nNAKL_o89jvTySJdBg_EOpUfqbK-lFLI4751g67vtPFGwEc4O7mFURFLNKR5PZjnEH7mFIgvP8MUEev1tY2w0BzwIhuu9OqvMxmCKcYrsL75q9XihuBSLCvmacM-a6CNXgSzKBfJTZ0FC2wgJfk0fxTmmoDQ2x-voFET0WEZ9NxwjPKjhix-q6PR2tWCVyTmzZvVNv7YhkDjiq0nJo8Y1UpcGzSDpWmJKQvcRNmtsMtQYiJA2BPfu0C1q8lRBcBUfBxK2_aQQld_VS512p9whuV7yQI6wKZMn-4BA0rrRAHO1AsMC7FZ9bnDKEQlfcDzzHK22KyTJ8ewFZONhZ1oYJB8Qq82TJIDH322qUbfuOIBh6EyGrzKuB_61dNKE_TZ7qSn-LNFJVWRe9Sk9VFMg7x-vhjgT1eLPGGz2dFxwFT4UCr_3kgO13MVNnXyF2zqGW_JMrJojkzvOkVb4jcI_TqEL1yH6X1hXXOgyIEVyNts6hasDL876wyZG611YWwAQHxSz-LQ6n_TBa4xFmNM7s0P_So6ONrkk-LFF14_YOmaAH90m4nJVQGz2Jz1XeBD3ILeqJAjPyvAHVOltXEkKCT8ii96uBYbS0Xe5UpvoM7pWzWaKiSSrM-CFYOK7yAdzhinKLcRCaFl_1RARZk847wKuoxIN7-L2IGTjd355IyYzA4DMrBet0uU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4" descr="https://yandex-images.clstorage.net/q9X6u3v82/b14040UM/gWAFQEe5k0lqAnPPLwryxn9xVSXwwONDzf4YAm4MHSUsJttdcptUDmAf7JYs59m8IO8L3LLCqWAMpGk3kealmNBERBCm2AbNH4YGjm4d50ZuFeGF1UXGclkrrdYP-U0xHXL-DdR-gA9k2skzSnepnDEd-X6DJdrCr9PexRY3ZZ0gYVXxAmwwq_4SUF9fLPB2jAc0p2Dh4eKJjqiyS50_J_uH6a_hWhTetqmZc2jxL6vWzqhdkadJ88wD76T3RZYvUIH1BNIMYYt7EJCMbz0jBp10xmdi4nNAKL_o89jvTySJdBg_EOpUfqbK-lFLI4751g67vtPFGwEc4O7mFURFLNKR5PZjnEH7mFIgvP8MUEev1tY2w0BzwIhuu9OqvMxmCKcYrsL75q9XihuBSLCvmacM-a6CNXgSzKBfJTZ0FC2wgJfk0fxTmmoDQ2x-voFET0WEZ9NxwjPKjhix-q6PR2tWCVyTmzZvVNv7YhkDjiq0nJo8Y1UpcGzSDpWmJKQvcRNmtsMtQYiJA2BPfu0C1q8lRBcBUfBxK2_aQQld_VS512p9whuV7yQI6wKZMn-4BA0rrRAHO1AsMC7FZ9bnDKEQlfcDzzHK22KyTJ8ewFZONhZ1oYJB8Qq82TJIDH322qUbfuOIBh6EyGrzKuB_61dNKE_TZ7qSn-LNFJVWRe9Sk9VFMg7x-vhjgT1eLPGGz2dFxwFT4UCr_3kgO13MVNnXyF2zqGW_JMrJojkzvOkVb4jcI_TqEL1yH6X1hXXOgyIEVyNts6hasDL876wyZG611YWwAQHxSz-LQ6n_TBa4xFmNM7s0P_So6ONrkk-LFF14_YOmaAH90m4nJVQGz2Jz1XeBD3ILeqJAjPyvAHVOltXEkKCT8ii96uBYbS0Xe5UpvoM7pWzWaKiSSrM-CFYOK7yAdzhinKLcRCaFl_1RARZk847wKuoxIN7-L2IGTjd355IyYzA4DMrBet0uU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6" descr="https://yandex-images.clstorage.net/q9X6u3v82/b14040UM/gWAFQEe5k0lqAnPPLwryxn9xVSXwwONDzf4YAm4MHSUsJttdcptUDmAf7JYs59m8IO8L3LLCqWAMpGk3kealmNBERBCm2AbNH4YGjm4d50ZuFeGF1UXGclkrrdYP-U0xHXL-DdR-gA9k2skzSnepnDEd-X6DJdrCr9PexRY3ZZ0gYVXxAmwwq_4SUF9fLPB2jAc0p2Dh4eKJjqiyS50_J_uH6a_hWhTetqmZc2jxL6vWzqhdkadJ88wD76T3RZYvUIH1BNIMYYt7EJCMbz0jBp10xmdi4nNAKL_o89jvTySJdBg_EOpUfqbK-lFLI4751g67vtPFGwEc4O7mFURFLNKR5PZjnEH7mFIgvP8MUEev1tY2w0BzwIhuu9OqvMxmCKcYrsL75q9XihuBSLCvmacM-a6CNXgSzKBfJTZ0FC2wgJfk0fxTmmoDQ2x-voFET0WEZ9NxwjPKjhix-q6PR2tWCVyTmzZvVNv7YhkDjiq0nJo8Y1UpcGzSDpWmJKQvcRNmtsMtQYiJA2BPfu0C1q8lRBcBUfBxK2_aQQld_VS512p9whuV7yQI6wKZMn-4BA0rrRAHO1AsMC7FZ9bnDKEQlfcDzzHK22KyTJ8ewFZONhZ1oYJB8Qq82TJIDH322qUbfuOIBh6EyGrzKuB_61dNKE_TZ7qSn-LNFJVWRe9Sk9VFMg7x-vhjgT1eLPGGz2dFxwFT4UCr_3kgO13MVNnXyF2zqGW_JMrJojkzvOkVb4jcI_TqEL1yH6X1hXXOgyIEVyNts6hasDL876wyZG611YWwAQHxSz-LQ6n_TBa4xFmNM7s0P_So6ONrkk-LFF14_YOmaAH90m4nJVQGz2Jz1XeBD3ILeqJAjPyvAHVOltXEkKCT8ii96uBYbS0Xe5UpvoM7pWzWaKiSSrM-CFYOK7yAdzhinKLcRCaFl_1RARZk847wKuoxIN7-L2IGTjd355IyYzA4DMrBet0uU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14" name="Picture 18" descr="https://www.sheladm.ru/pub/img/News/5653/rajo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95" y="3717131"/>
            <a:ext cx="3077766" cy="19431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16" name="Picture 20" descr="фото Шелехова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29" y="922338"/>
            <a:ext cx="3347343" cy="25105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755650" cy="68580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1116013" y="404813"/>
            <a:ext cx="7488237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971550" y="6524625"/>
            <a:ext cx="7632700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0" y="188913"/>
            <a:ext cx="684213" cy="503237"/>
          </a:xfrm>
          <a:prstGeom prst="star4">
            <a:avLst>
              <a:gd name="adj" fmla="val 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0" y="2997200"/>
            <a:ext cx="684213" cy="503238"/>
          </a:xfrm>
          <a:prstGeom prst="star4">
            <a:avLst>
              <a:gd name="adj" fmla="val 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>
            <a:off x="0" y="4437063"/>
            <a:ext cx="684213" cy="503237"/>
          </a:xfrm>
          <a:prstGeom prst="star4">
            <a:avLst>
              <a:gd name="adj" fmla="val 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60" name="AutoShape 12"/>
          <p:cNvSpPr>
            <a:spLocks noChangeArrowheads="1"/>
          </p:cNvSpPr>
          <p:nvPr/>
        </p:nvSpPr>
        <p:spPr bwMode="auto">
          <a:xfrm>
            <a:off x="0" y="6021388"/>
            <a:ext cx="684213" cy="503237"/>
          </a:xfrm>
          <a:prstGeom prst="star4">
            <a:avLst>
              <a:gd name="adj" fmla="val 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61" name="AutoShape 13"/>
          <p:cNvSpPr>
            <a:spLocks noChangeArrowheads="1"/>
          </p:cNvSpPr>
          <p:nvPr/>
        </p:nvSpPr>
        <p:spPr bwMode="auto">
          <a:xfrm>
            <a:off x="0" y="1557338"/>
            <a:ext cx="684213" cy="503237"/>
          </a:xfrm>
          <a:prstGeom prst="star4">
            <a:avLst>
              <a:gd name="adj" fmla="val 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779912" y="512959"/>
            <a:ext cx="4968552" cy="37856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75000"/>
                    <a:lumOff val="25000"/>
                  </a:schemeClr>
                </a:solidFill>
              </a:rPr>
              <a:t>Богатство города - это его люди</a:t>
            </a:r>
            <a:r>
              <a:rPr lang="ru-RU" sz="1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75000"/>
                    <a:lumOff val="25000"/>
                  </a:schemeClr>
                </a:solidFill>
              </a:rPr>
              <a:t>.</a:t>
            </a:r>
          </a:p>
          <a:p>
            <a:pPr algn="ctr"/>
            <a:r>
              <a:rPr lang="ru-RU" sz="1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90000"/>
                    <a:lumOff val="10000"/>
                  </a:schemeClr>
                </a:solidFill>
              </a:rPr>
              <a:t> 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90000"/>
                    <a:lumOff val="10000"/>
                  </a:schemeClr>
                </a:solidFill>
              </a:rPr>
              <a:t>В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90000"/>
                    <a:lumOff val="10000"/>
                  </a:schemeClr>
                </a:solidFill>
              </a:rPr>
              <a:t>Шелехове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90000"/>
                    <a:lumOff val="10000"/>
                  </a:schemeClr>
                </a:solidFill>
              </a:rPr>
              <a:t> активно развива­ется система поддержки обществен­ных инициатив</a:t>
            </a:r>
            <a:r>
              <a:rPr lang="ru-RU" sz="1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90000"/>
                    <a:lumOff val="10000"/>
                  </a:schemeClr>
                </a:solidFill>
              </a:rPr>
              <a:t>.</a:t>
            </a:r>
          </a:p>
          <a:p>
            <a:pPr algn="ctr"/>
            <a:r>
              <a:rPr lang="ru-RU" sz="1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90000"/>
                    <a:lumOff val="10000"/>
                  </a:schemeClr>
                </a:solidFill>
              </a:rPr>
              <a:t>В 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90000"/>
                    <a:lumOff val="10000"/>
                  </a:schemeClr>
                </a:solidFill>
              </a:rPr>
              <a:t>городе и его окрестностях немало интересных и уютных мест для актив­ного отдыха: городской детский парк, горнолыжная трасса в селе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90000"/>
                    <a:lumOff val="10000"/>
                  </a:schemeClr>
                </a:solidFill>
              </a:rPr>
              <a:t>Олха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90000"/>
                    <a:lumOff val="10000"/>
                  </a:schemeClr>
                </a:solidFill>
              </a:rPr>
              <a:t>, вели­колепные памятники природы,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90000"/>
                    <a:lumOff val="10000"/>
                  </a:schemeClr>
                </a:solidFill>
              </a:rPr>
              <a:t>скаль­ники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90000"/>
                    <a:lumOff val="10000"/>
                  </a:schemeClr>
                </a:solidFill>
              </a:rPr>
              <a:t> - «Старуха», «Идол», «Витязь»; остров «Орхидей</a:t>
            </a:r>
            <a:r>
              <a:rPr lang="ru-RU" sz="1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90000"/>
                    <a:lumOff val="10000"/>
                  </a:schemeClr>
                </a:solidFill>
              </a:rPr>
              <a:t>».</a:t>
            </a:r>
          </a:p>
          <a:p>
            <a:pPr algn="ctr"/>
            <a:r>
              <a:rPr lang="ru-RU" sz="1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90000"/>
                    <a:lumOff val="10000"/>
                  </a:schemeClr>
                </a:solidFill>
              </a:rPr>
              <a:t>Особенно 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90000"/>
                    <a:lumOff val="10000"/>
                  </a:schemeClr>
                </a:solidFill>
              </a:rPr>
              <a:t>город гордится друже­ственными отношениями с родным городом Г.И. Шелихова - Рыльском и городом-побратимом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90000"/>
                    <a:lumOff val="10000"/>
                  </a:schemeClr>
                </a:solidFill>
              </a:rPr>
              <a:t>Номи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90000"/>
                    <a:lumOff val="10000"/>
                  </a:schemeClr>
                </a:solidFill>
              </a:rPr>
              <a:t> (Япо­ния), с муниципальным образовани­ем «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90000"/>
                    <a:lumOff val="10000"/>
                  </a:schemeClr>
                </a:solidFill>
              </a:rPr>
              <a:t>Осинский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90000"/>
                    <a:lumOff val="10000"/>
                  </a:schemeClr>
                </a:solidFill>
              </a:rPr>
              <a:t> район», с Саянском и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90000"/>
                    <a:lumOff val="10000"/>
                  </a:schemeClr>
                </a:solidFill>
              </a:rPr>
              <a:t>Усть-Илмском</a:t>
            </a:r>
            <a:r>
              <a:rPr lang="ru-RU" sz="1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90000"/>
                    <a:lumOff val="10000"/>
                  </a:schemeClr>
                </a:solidFill>
              </a:rPr>
              <a:t>. </a:t>
            </a:r>
            <a:endParaRPr lang="ru-RU" sz="16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2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6146" name="Picture 2" descr="http://i023.radikal.ru/1310/bd/8f868083f7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23" y="2760546"/>
            <a:ext cx="2950320" cy="21797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50" name="Picture 6" descr="https://pastvu.com/_p/a/1/9/p/19pb1avnyqte8l63h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470998"/>
            <a:ext cx="2921931" cy="2072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AutoShape 8" descr="https://ointeres.ru/upload/000/u0/84/38/89bb98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10" descr="https://ointeres.ru/upload/000/u0/84/38/89bb9803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12" descr="https://fastly.4sqi.net/img/general/600x600/16723767_uugZPEMeVpc4NxxFowKgJNXXclHiJkQcM0C5UDJ_yd4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14" descr="https://fastly.4sqi.net/img/general/600x600/16723767_uugZPEMeVpc4NxxFowKgJNXXclHiJkQcM0C5UDJ_yd4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6" descr="https://fastly.4sqi.net/img/general/600x600/16723767_uugZPEMeVpc4NxxFowKgJNXXclHiJkQcM0C5UDJ_yd4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62" name="Picture 18" descr="https://i.pinimg.com/originals/37/d1/60/37d160cfab8e94f4bc047341efce7ab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2258" y="4470998"/>
            <a:ext cx="3459392" cy="20904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64" name="Picture 20" descr="https://i.ytimg.com/vi/9ZyWRGFGrwA/maxresdefault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29" r="10521" b="19375"/>
          <a:stretch/>
        </p:blipFill>
        <p:spPr bwMode="auto">
          <a:xfrm>
            <a:off x="612775" y="404813"/>
            <a:ext cx="3041601" cy="20821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755650" cy="68580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1116013" y="404813"/>
            <a:ext cx="7488237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971550" y="6524625"/>
            <a:ext cx="7632700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0" y="188913"/>
            <a:ext cx="684213" cy="503237"/>
          </a:xfrm>
          <a:prstGeom prst="star4">
            <a:avLst>
              <a:gd name="adj" fmla="val 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0" y="2997200"/>
            <a:ext cx="684213" cy="503238"/>
          </a:xfrm>
          <a:prstGeom prst="star4">
            <a:avLst>
              <a:gd name="adj" fmla="val 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>
            <a:off x="0" y="4437063"/>
            <a:ext cx="684213" cy="503237"/>
          </a:xfrm>
          <a:prstGeom prst="star4">
            <a:avLst>
              <a:gd name="adj" fmla="val 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60" name="AutoShape 12"/>
          <p:cNvSpPr>
            <a:spLocks noChangeArrowheads="1"/>
          </p:cNvSpPr>
          <p:nvPr/>
        </p:nvSpPr>
        <p:spPr bwMode="auto">
          <a:xfrm>
            <a:off x="0" y="6021388"/>
            <a:ext cx="684213" cy="503237"/>
          </a:xfrm>
          <a:prstGeom prst="star4">
            <a:avLst>
              <a:gd name="adj" fmla="val 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61" name="AutoShape 13"/>
          <p:cNvSpPr>
            <a:spLocks noChangeArrowheads="1"/>
          </p:cNvSpPr>
          <p:nvPr/>
        </p:nvSpPr>
        <p:spPr bwMode="auto">
          <a:xfrm>
            <a:off x="0" y="1557338"/>
            <a:ext cx="684213" cy="503237"/>
          </a:xfrm>
          <a:prstGeom prst="star4">
            <a:avLst>
              <a:gd name="adj" fmla="val 1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860131" y="440531"/>
            <a:ext cx="3851821" cy="6247864"/>
          </a:xfrm>
          <a:prstGeom prst="rect">
            <a:avLst/>
          </a:prstGeom>
          <a:ln>
            <a:solidFill>
              <a:schemeClr val="bg2">
                <a:lumMod val="90000"/>
                <a:lumOff val="10000"/>
              </a:schemeClr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ru-RU" b="1" dirty="0">
                <a:solidFill>
                  <a:srgbClr val="FF0000"/>
                </a:solidFill>
              </a:rPr>
              <a:t>…</a:t>
            </a:r>
            <a:r>
              <a:rPr lang="ru-RU" sz="2000" b="1" dirty="0">
                <a:solidFill>
                  <a:srgbClr val="FF0000"/>
                </a:solidFill>
              </a:rPr>
              <a:t>Ты славен, </a:t>
            </a:r>
            <a:r>
              <a:rPr lang="ru-RU" sz="2000" b="1" dirty="0" err="1">
                <a:solidFill>
                  <a:srgbClr val="FF0000"/>
                </a:solidFill>
              </a:rPr>
              <a:t>Шелехов</a:t>
            </a:r>
            <a:r>
              <a:rPr lang="ru-RU" sz="2000" b="1" dirty="0">
                <a:solidFill>
                  <a:srgbClr val="FF0000"/>
                </a:solidFill>
              </a:rPr>
              <a:t>, садами</a:t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>И красотой окрестных рек,</a:t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>Но больше – добрыми делами</a:t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>Тебя прославил Человек.</a:t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>Его трудом и вдохновеньем</a:t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>Любовно создан и живёшь,</a:t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>Воздушным, сказочным виденьем</a:t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>Пред взором путника встаёшь.</a:t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>И пусть зимою лютый холод,</a:t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>Не кинусь в южные края.</a:t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>Ты стал родным, сибирский город,</a:t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>Надежда, радость, песнь моя!</a:t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i="1" dirty="0" err="1">
                <a:solidFill>
                  <a:srgbClr val="FF0000"/>
                </a:solidFill>
              </a:rPr>
              <a:t>Ю.Иванова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https://forums.drom.ru/pp.php?u=http://s020.radikal.ru/i710/1603/f8/2990dc7e6d8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46" y="4797152"/>
            <a:ext cx="3717067" cy="18621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8" name="Picture 8" descr="http://shelehov.cerkov.ru/files/2020/06/1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774" y="2507874"/>
            <a:ext cx="3701539" cy="21155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30" name="Picture 10" descr="https://photo.foto-planeta.com/view/6/0/2/2/shelehov-60226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630" y="188913"/>
            <a:ext cx="3732223" cy="21476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276_korisnev">
  <a:themeElements>
    <a:clrScheme name="шаблон 13">
      <a:dk1>
        <a:srgbClr val="5C1F00"/>
      </a:dk1>
      <a:lt1>
        <a:srgbClr val="FFFFFF"/>
      </a:lt1>
      <a:dk2>
        <a:srgbClr val="FFCC66"/>
      </a:dk2>
      <a:lt2>
        <a:srgbClr val="DFD293"/>
      </a:lt2>
      <a:accent1>
        <a:srgbClr val="CC3300"/>
      </a:accent1>
      <a:accent2>
        <a:srgbClr val="BE7960"/>
      </a:accent2>
      <a:accent3>
        <a:srgbClr val="FFE2B8"/>
      </a:accent3>
      <a:accent4>
        <a:srgbClr val="DADADA"/>
      </a:accent4>
      <a:accent5>
        <a:srgbClr val="E2ADAA"/>
      </a:accent5>
      <a:accent6>
        <a:srgbClr val="AC6D56"/>
      </a:accent6>
      <a:hlink>
        <a:srgbClr val="FFFF99"/>
      </a:hlink>
      <a:folHlink>
        <a:srgbClr val="D3A219"/>
      </a:folHlink>
    </a:clrScheme>
    <a:fontScheme name="шабло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блон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13">
        <a:dk1>
          <a:srgbClr val="5C1F00"/>
        </a:dk1>
        <a:lt1>
          <a:srgbClr val="FFFFFF"/>
        </a:lt1>
        <a:dk2>
          <a:srgbClr val="FFCC66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E2B8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276_korisnev</Template>
  <TotalTime>481</TotalTime>
  <Words>401</Words>
  <Application>Microsoft Office PowerPoint</Application>
  <PresentationFormat>Экран (4:3)</PresentationFormat>
  <Paragraphs>30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276_korisnev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Маша</dc:creator>
  <cp:lastModifiedBy>Дом</cp:lastModifiedBy>
  <cp:revision>59</cp:revision>
  <dcterms:created xsi:type="dcterms:W3CDTF">2012-01-11T14:11:09Z</dcterms:created>
  <dcterms:modified xsi:type="dcterms:W3CDTF">2022-11-11T16:01:59Z</dcterms:modified>
</cp:coreProperties>
</file>