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4" r:id="rId8"/>
    <p:sldId id="261" r:id="rId9"/>
    <p:sldId id="263" r:id="rId10"/>
    <p:sldId id="262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834A6-53AC-4CFC-97A2-0470669B3FD4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0710-E813-4D24-B619-2CCC7D933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E15B7-C831-45E0-986F-6EADB2CA709D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8D0F9-B744-49D8-A00F-830CDD696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94F61-429E-42AA-80DA-B7E19F5558A1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2CE33-AB5C-4F30-811D-00B375036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5718B-D899-4368-9CE8-37498B54B6F2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A4039-4A54-49B0-B397-919DCBCFA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49003-9D15-4C9A-A472-D2D95693100E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88E6B-99F8-4691-9668-87E60270E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62801-616B-49E0-9108-5A64703D701E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8BF85-DAD2-4354-9F72-3E41FF82F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E7108-4CDA-4BB6-AC6D-64BDCDEF1E8C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26146-22ED-4E5F-B78D-32D555DAA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7325B-6AC6-4798-9ADF-7AB8AB56C842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A3FD4-3032-4752-B18C-55A791619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2077E-80C7-473C-BC5D-939F1D90DCD3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4DF08-61BE-42E7-B6BC-738005148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D03B3-962F-4CFC-92D0-270766C18A23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65D1D-F668-42ED-9C57-FC263899D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F867C-1303-43DB-8230-70DC28F196D3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A3DD2-5809-4D41-8358-05A764135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4DD6AC-87F7-47F1-8DBA-BF200EBBAF66}" type="datetimeFigureOut">
              <a:rPr lang="ru-RU"/>
              <a:pPr>
                <a:defRPr/>
              </a:pPr>
              <a:t>19.07.2015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F147E0-F3B2-4B93-9F48-741A76979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42;&#1077;&#1088;&#1073;&#1086;&#1095;&#1082;&#1080;.%20&#1042;&#1077;&#1088;&#1073;&#1085;&#1086;&#1077;%20&#1074;&#1086;&#1089;&#1082;&#1088;&#1077;&#1089;&#1077;&#1085;&#1100;&#1077;\&#1040;._&#1051;&#1072;&#1087;&#1080;&#1085;&#1072;___&#1040;.&#1060;&#1077;&#1090;___&#1040;._&#1043;&#1088;&#1077;&#1095;&#1072;&#1085;&#1080;&#1085;&#1086;&#1074;__&#1042;&#1077;&#1088;&#1073;&#1086;&#1095;&#1082;&#1080;_.mp3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42;&#1077;&#1088;&#1073;&#1086;&#1095;&#1082;&#1080;.%20&#1042;&#1077;&#1088;&#1073;&#1085;&#1086;&#1077;%20&#1074;&#1086;&#1089;&#1082;&#1088;&#1077;&#1089;&#1077;&#1085;&#1100;&#1077;\&#1042;&#1077;&#1088;&#1073;&#1086;&#1095;&#1082;&#1080;.%20&#1043;&#1083;&#1080;&#1101;&#1088;%20-%20&#1054;&#1088;&#1073;&#1072;&#1082;&#1072;&#1081;&#1090;&#1077;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ludoed17.narod.ru/oldversion/wall_spyat_ustalie_igrushki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1428736"/>
            <a:ext cx="4429126" cy="3082925"/>
          </a:xfrm>
        </p:spPr>
        <p:txBody>
          <a:bodyPr/>
          <a:lstStyle/>
          <a:p>
            <a:pPr eaLnBrk="1" hangingPunct="1"/>
            <a:r>
              <a:rPr lang="ru-RU" sz="5400" b="1" dirty="0" smtClean="0"/>
              <a:t>Вербное Воскресение</a:t>
            </a:r>
          </a:p>
        </p:txBody>
      </p:sp>
      <p:pic>
        <p:nvPicPr>
          <p:cNvPr id="8195" name="Содержимое 3" descr="fd7619990d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7688" y="285750"/>
            <a:ext cx="4500562" cy="5921375"/>
          </a:xfrm>
        </p:spPr>
      </p:pic>
      <p:sp>
        <p:nvSpPr>
          <p:cNvPr id="8197" name="Прямоугольник 5"/>
          <p:cNvSpPr>
            <a:spLocks noChangeArrowheads="1"/>
          </p:cNvSpPr>
          <p:nvPr/>
        </p:nvSpPr>
        <p:spPr bwMode="auto">
          <a:xfrm flipH="1">
            <a:off x="428625" y="1143000"/>
            <a:ext cx="142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8199" name="Прямоугольник 7"/>
          <p:cNvSpPr>
            <a:spLocks noChangeArrowheads="1"/>
          </p:cNvSpPr>
          <p:nvPr/>
        </p:nvSpPr>
        <p:spPr bwMode="auto">
          <a:xfrm>
            <a:off x="3214688" y="6211888"/>
            <a:ext cx="5929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alibri" pitchFamily="34" charset="0"/>
              </a:rPr>
              <a:t>Вербохлест, бей до слез. Там недалечко красно яечко.</a:t>
            </a:r>
          </a:p>
          <a:p>
            <a:pPr algn="ctr"/>
            <a:r>
              <a:rPr lang="ru-RU" b="1" i="1">
                <a:latin typeface="Calibri" pitchFamily="34" charset="0"/>
              </a:rPr>
              <a:t>Русская приговорка.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313" y="214313"/>
            <a:ext cx="3857625" cy="5200650"/>
          </a:xfrm>
          <a:noFill/>
        </p:spPr>
      </p:pic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75" y="5643563"/>
            <a:ext cx="5481638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7" descr="2b2225bb2fa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63" y="357188"/>
            <a:ext cx="29527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Прямоугольник 8"/>
          <p:cNvSpPr>
            <a:spLocks noChangeArrowheads="1"/>
          </p:cNvSpPr>
          <p:nvPr/>
        </p:nvSpPr>
        <p:spPr bwMode="auto">
          <a:xfrm>
            <a:off x="1285875" y="5500688"/>
            <a:ext cx="1574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А. Гречанинов</a:t>
            </a:r>
            <a:endParaRPr lang="ru-RU"/>
          </a:p>
        </p:txBody>
      </p:sp>
      <p:pic>
        <p:nvPicPr>
          <p:cNvPr id="10" name="А._Лапина___А.Фет___А._Гречанинов__Вербочки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38" y="6143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41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72125" y="428625"/>
            <a:ext cx="3314700" cy="4525963"/>
          </a:xfrm>
          <a:noFill/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5500688"/>
            <a:ext cx="5481638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5" descr="artlib_gallery-33707-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428625"/>
            <a:ext cx="34099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Вербочки. Глиэр - Орбакайте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Список литературы: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214313" y="1600200"/>
            <a:ext cx="8929687" cy="4525963"/>
          </a:xfrm>
        </p:spPr>
        <p:txBody>
          <a:bodyPr/>
          <a:lstStyle/>
          <a:p>
            <a:r>
              <a:rPr lang="ru-RU" sz="1800" u="sng" smtClean="0">
                <a:hlinkClick r:id="rId2"/>
              </a:rPr>
              <a:t>Е. Д. КРИТСКАЯ, Г. П. СЕРГЕЕВА, Т. С. ШМАГИНА МУЗЫКА 1—4 КЛАССЫ МЕТОДИЧЕСКОЕ ПОСОБИЕ Москва, Просвещение, 2007.</a:t>
            </a:r>
          </a:p>
          <a:p>
            <a:r>
              <a:rPr lang="ru-RU" sz="1800" u="sng" smtClean="0">
                <a:hlinkClick r:id="rId2"/>
              </a:rPr>
              <a:t>Е. Д. КРИТСКАЯ, Г. П. СЕРГЕЕВА, Т. С. ШМАГИНА УЧЕБНИК «МУЗЫКА» 3 КЛАСС Москва, Просвещение, 2007.</a:t>
            </a:r>
          </a:p>
          <a:p>
            <a:r>
              <a:rPr lang="en-US" sz="1800" u="sng" smtClean="0">
                <a:hlinkClick r:id="rId2"/>
              </a:rPr>
              <a:t>http://a18002.rimg.info/icon/1562264000370b399afc2d0e39f54976e24d6f9f3d.jpg</a:t>
            </a:r>
            <a:endParaRPr lang="ru-RU" sz="1800" u="sng" smtClean="0">
              <a:hlinkClick r:id="rId2"/>
            </a:endParaRPr>
          </a:p>
          <a:p>
            <a:r>
              <a:rPr lang="en-US" sz="1800" u="sng" smtClean="0">
                <a:hlinkClick r:id="rId2"/>
              </a:rPr>
              <a:t>http://img0.liveinternet.ru/images/attach/c/0/42/412/42412323_23154854_i8855nn.gif</a:t>
            </a:r>
            <a:endParaRPr lang="ru-RU" sz="1800" u="sng" smtClean="0">
              <a:hlinkClick r:id="rId2"/>
            </a:endParaRPr>
          </a:p>
          <a:p>
            <a:r>
              <a:rPr lang="en-US" sz="1800" u="sng" smtClean="0">
                <a:hlinkClick r:id="rId2"/>
              </a:rPr>
              <a:t>http://kinderlibrary.files.wordpress.com/2010/03/23079266_vv2.jpg?w=480&amp;h=439</a:t>
            </a:r>
            <a:endParaRPr lang="ru-RU" sz="1800" u="sng" smtClean="0">
              <a:hlinkClick r:id="rId2"/>
            </a:endParaRPr>
          </a:p>
          <a:p>
            <a:r>
              <a:rPr lang="en-US" sz="1800" u="sng" smtClean="0">
                <a:hlinkClick r:id="rId2"/>
              </a:rPr>
              <a:t>http://www.cirota.ru/forum/images/103/103651.jpeg</a:t>
            </a:r>
            <a:endParaRPr lang="ru-RU" sz="1800" u="sng" smtClean="0">
              <a:hlinkClick r:id="rId2"/>
            </a:endParaRPr>
          </a:p>
          <a:p>
            <a:r>
              <a:rPr lang="en-US" sz="1800" u="sng" smtClean="0">
                <a:hlinkClick r:id="rId2"/>
              </a:rPr>
              <a:t>http://i034.radikal.ru/0904/79/d8952e2998f4.jpg</a:t>
            </a:r>
            <a:endParaRPr lang="ru-RU" sz="1800" u="sng" smtClean="0">
              <a:hlinkClick r:id="rId2"/>
            </a:endParaRPr>
          </a:p>
          <a:p>
            <a:r>
              <a:rPr lang="en-US" sz="1800" u="sng" smtClean="0">
                <a:hlinkClick r:id="rId2"/>
              </a:rPr>
              <a:t>http://s006.radikal.ru/i214/1003/e4/fd7619990d30.jpg</a:t>
            </a:r>
            <a:endParaRPr lang="ru-RU" sz="1800" u="sng" smtClean="0"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 flipH="1" flipV="1">
            <a:off x="9644063" y="3600450"/>
            <a:ext cx="714375" cy="2571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285750"/>
            <a:ext cx="4357687" cy="53530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На Руси, как снег растает,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и в природе - тишина.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Первой верба оживает,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безыскусна и нежна.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Перед Пасхой, в воскресенье,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в церковь с </a:t>
            </a: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вербочкой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идут,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После водоосвященья окропить ее несут.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И хвалебным песнопеньем,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со святынею в руках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Молят о </a:t>
            </a: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благословеньи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 покаянием в сердцах.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2" name="Рисунок 3" descr="tempusfugit_Vintage-Easter_Mini (6)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336635">
            <a:off x="482600" y="4940300"/>
            <a:ext cx="3211513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4" descr="0a0cc4d572792e994c1aef3a3aa2a845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3250" y="142875"/>
            <a:ext cx="46323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-46038"/>
            <a:ext cx="8229600" cy="460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Содержимое 5" descr="17098_image200x1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57875" y="4572000"/>
            <a:ext cx="3078163" cy="2062163"/>
          </a:xfrm>
        </p:spPr>
      </p:pic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5214938" y="0"/>
            <a:ext cx="392906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latin typeface="Calibri" pitchFamily="34" charset="0"/>
              </a:rPr>
              <a:t>В последнее воскресенье перед Пасхой, согласно православному календарю, Господь вошел в Иерусалим. </a:t>
            </a:r>
          </a:p>
          <a:p>
            <a:pPr algn="ctr">
              <a:defRPr/>
            </a:pPr>
            <a:r>
              <a:rPr lang="ru-RU" sz="2800" b="1" i="1" dirty="0">
                <a:latin typeface="Calibri" pitchFamily="34" charset="0"/>
              </a:rPr>
              <a:t>На Руси этот праздник называют </a:t>
            </a:r>
          </a:p>
          <a:p>
            <a:pPr algn="ctr">
              <a:defRPr/>
            </a:pPr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Вербным воскресеньем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3077" name="Рисунок 6" descr="d8952e2998f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71500"/>
            <a:ext cx="515461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9" name="Содержимое 4" descr="Giotto_-_Scrovegni_-_-26-_-_Entry_into_Jerusalem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285750"/>
            <a:ext cx="3575050" cy="3357563"/>
          </a:xfrm>
        </p:spPr>
      </p:pic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214313" y="4000500"/>
            <a:ext cx="39290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Calibri" pitchFamily="34" charset="0"/>
              </a:rPr>
              <a:t>Согласно Библии, В ЭТОТ день Иисус на молодом осле – символе кротости и миролюбия – торжественно въехал в ворота Иерусалима. </a:t>
            </a:r>
          </a:p>
          <a:p>
            <a:pPr algn="ctr"/>
            <a:r>
              <a:rPr lang="ru-RU" i="1">
                <a:latin typeface="Calibri" pitchFamily="34" charset="0"/>
              </a:rPr>
              <a:t>Собравшиеся люди приветствовали его как Мессию. </a:t>
            </a:r>
          </a:p>
          <a:p>
            <a:pPr algn="ctr"/>
            <a:r>
              <a:rPr lang="ru-RU" i="1">
                <a:latin typeface="Calibri" pitchFamily="34" charset="0"/>
              </a:rPr>
              <a:t>Они размахивали пальмовыми ветками, расстилали перед Ним свои одежды и  пели.</a:t>
            </a:r>
          </a:p>
        </p:txBody>
      </p:sp>
      <p:sp>
        <p:nvSpPr>
          <p:cNvPr id="4101" name="Прямоугольник 5"/>
          <p:cNvSpPr>
            <a:spLocks noChangeArrowheads="1"/>
          </p:cNvSpPr>
          <p:nvPr/>
        </p:nvSpPr>
        <p:spPr bwMode="auto">
          <a:xfrm>
            <a:off x="142875" y="3643313"/>
            <a:ext cx="2667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Calibri" pitchFamily="34" charset="0"/>
              </a:rPr>
              <a:t>Джотто. Вход Господень в Иерусалим </a:t>
            </a:r>
          </a:p>
        </p:txBody>
      </p:sp>
      <p:pic>
        <p:nvPicPr>
          <p:cNvPr id="4102" name="Рисунок 6" descr="Icon_03027_Vhod_Gospoden_v_Ierusali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285750"/>
            <a:ext cx="4686300" cy="623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Прямоугольник 7"/>
          <p:cNvSpPr>
            <a:spLocks noChangeArrowheads="1"/>
          </p:cNvSpPr>
          <p:nvPr/>
        </p:nvSpPr>
        <p:spPr bwMode="auto">
          <a:xfrm>
            <a:off x="5554663" y="6550025"/>
            <a:ext cx="358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Вход Господень в Иерусалим. Русская икона.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Содержимое 3" descr="Wjatscheslaw_Grigorjewitsch_Schwarz_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142875"/>
            <a:ext cx="8229600" cy="3919538"/>
          </a:xfrm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428625" y="4071938"/>
            <a:ext cx="8286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Calibri" pitchFamily="34" charset="0"/>
              </a:rPr>
              <a:t>В. Г. Шварц «Шествие на осляти Алексея Михайловича» 1865.</a:t>
            </a:r>
          </a:p>
        </p:txBody>
      </p:sp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0" y="4357688"/>
            <a:ext cx="914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alibri" pitchFamily="34" charset="0"/>
              </a:rPr>
              <a:t>На Руси в праздник Входа Господня в Иерусалим совершалось так называемое «шествие на осляти». </a:t>
            </a:r>
          </a:p>
          <a:p>
            <a:pPr algn="ctr"/>
            <a:r>
              <a:rPr lang="ru-RU" b="1" i="1">
                <a:latin typeface="Calibri" pitchFamily="34" charset="0"/>
              </a:rPr>
              <a:t>После праздничной службы  с Красной площади на Соборную площадь Московского Кремля проходила специальная процессия,</a:t>
            </a:r>
          </a:p>
          <a:p>
            <a:pPr algn="ctr"/>
            <a:r>
              <a:rPr lang="ru-RU" b="1" i="1">
                <a:latin typeface="Calibri" pitchFamily="34" charset="0"/>
              </a:rPr>
              <a:t> изображавшая само событие отмечаемого праздника. </a:t>
            </a:r>
          </a:p>
          <a:p>
            <a:pPr algn="ctr"/>
            <a:r>
              <a:rPr lang="ru-RU" b="1" i="1">
                <a:latin typeface="Calibri" pitchFamily="34" charset="0"/>
              </a:rPr>
              <a:t>Патриарх следовал в ней, сидя верхом на лошади (наряженной ослом), </a:t>
            </a:r>
          </a:p>
          <a:p>
            <a:pPr algn="ctr"/>
            <a:r>
              <a:rPr lang="ru-RU" b="1" i="1">
                <a:latin typeface="Calibri" pitchFamily="34" charset="0"/>
              </a:rPr>
              <a:t>которую вел под уздцы идущий пешком царь.</a:t>
            </a:r>
          </a:p>
          <a:p>
            <a:pPr algn="ctr"/>
            <a:r>
              <a:rPr lang="ru-RU" b="1" i="1">
                <a:latin typeface="Calibri" pitchFamily="34" charset="0"/>
              </a:rPr>
              <a:t> В 1697 г. обряд был упразднен.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3238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Содержимое 4" descr="Денисенко О. Вербное воскрес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214313"/>
            <a:ext cx="3260725" cy="5311775"/>
          </a:xfrm>
        </p:spPr>
      </p:pic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3571875" y="500063"/>
            <a:ext cx="51435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В церквях в этот день проводятся </a:t>
            </a:r>
          </a:p>
          <a:p>
            <a:pPr algn="ctr"/>
            <a:r>
              <a:rPr lang="ru-RU" sz="3200" b="1">
                <a:latin typeface="Calibri" pitchFamily="34" charset="0"/>
              </a:rPr>
              <a:t>всенощные бдения:</a:t>
            </a:r>
          </a:p>
          <a:p>
            <a:pPr algn="ctr"/>
            <a:r>
              <a:rPr lang="ru-RU" sz="3200" b="1">
                <a:latin typeface="Calibri" pitchFamily="34" charset="0"/>
              </a:rPr>
              <a:t> прихожане молятся, </a:t>
            </a:r>
          </a:p>
          <a:p>
            <a:pPr algn="ctr"/>
            <a:r>
              <a:rPr lang="ru-RU" sz="3200" b="1">
                <a:latin typeface="Calibri" pitchFamily="34" charset="0"/>
              </a:rPr>
              <a:t>как бы встречая Господа, держа в руках ветки вербы, </a:t>
            </a:r>
          </a:p>
          <a:p>
            <a:pPr algn="ctr"/>
            <a:r>
              <a:rPr lang="ru-RU" sz="3200" b="1">
                <a:latin typeface="Calibri" pitchFamily="34" charset="0"/>
              </a:rPr>
              <a:t>цветы и горящие свечи. </a:t>
            </a:r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4572000"/>
            <a:ext cx="5072063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63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Содержимое 4" descr="d931f6f49b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3429000"/>
            <a:ext cx="4286250" cy="3214688"/>
          </a:xfrm>
        </p:spPr>
      </p:pic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4643438" y="357188"/>
            <a:ext cx="42862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Calibri" pitchFamily="34" charset="0"/>
              </a:rPr>
              <a:t>В конце службы верба освящается святой водой.</a:t>
            </a:r>
          </a:p>
          <a:p>
            <a:pPr algn="ctr"/>
            <a:r>
              <a:rPr lang="ru-RU" b="1">
                <a:latin typeface="Calibri" pitchFamily="34" charset="0"/>
              </a:rPr>
              <a:t> </a:t>
            </a:r>
          </a:p>
        </p:txBody>
      </p:sp>
      <p:pic>
        <p:nvPicPr>
          <p:cNvPr id="7173" name="Рисунок 4" descr="Blonskaya_Verbn_voskr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14313"/>
            <a:ext cx="420211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Прямоугольник 5"/>
          <p:cNvSpPr>
            <a:spLocks noChangeArrowheads="1"/>
          </p:cNvSpPr>
          <p:nvPr/>
        </p:nvSpPr>
        <p:spPr bwMode="auto">
          <a:xfrm>
            <a:off x="0" y="4500563"/>
            <a:ext cx="4572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Считается, что верба обладает огромной целительной силой и помогает избавиться от всего плохого, </a:t>
            </a:r>
          </a:p>
          <a:p>
            <a:pPr algn="ctr"/>
            <a:r>
              <a:rPr lang="ru-RU" b="1">
                <a:latin typeface="Calibri" pitchFamily="34" charset="0"/>
              </a:rPr>
              <a:t>что скопилось в доме за год. </a:t>
            </a:r>
          </a:p>
          <a:p>
            <a:pPr algn="ctr"/>
            <a:r>
              <a:rPr lang="ru-RU" b="1">
                <a:latin typeface="Calibri" pitchFamily="34" charset="0"/>
              </a:rPr>
              <a:t>Освященные вербы принято хранить в доме весь год рядом с иконами.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57188" y="1785938"/>
            <a:ext cx="3829050" cy="3082925"/>
          </a:xfrm>
        </p:spPr>
        <p:txBody>
          <a:bodyPr/>
          <a:lstStyle/>
          <a:p>
            <a:pPr eaLnBrk="1" hangingPunct="1"/>
            <a:r>
              <a:rPr lang="ru-RU" sz="4000" smtClean="0"/>
              <a:t>Верба хлыст,</a:t>
            </a:r>
            <a:br>
              <a:rPr lang="ru-RU" sz="4000" smtClean="0"/>
            </a:br>
            <a:r>
              <a:rPr lang="ru-RU" sz="4000" smtClean="0"/>
              <a:t> Бей до слез. </a:t>
            </a:r>
            <a:br>
              <a:rPr lang="ru-RU" sz="4000" smtClean="0"/>
            </a:br>
            <a:r>
              <a:rPr lang="ru-RU" sz="4000" smtClean="0"/>
              <a:t>Не я бью, </a:t>
            </a:r>
            <a:br>
              <a:rPr lang="ru-RU" sz="4000" smtClean="0"/>
            </a:br>
            <a:r>
              <a:rPr lang="ru-RU" sz="4000" smtClean="0"/>
              <a:t>Верба бьёт. </a:t>
            </a:r>
            <a:br>
              <a:rPr lang="ru-RU" sz="4000" smtClean="0"/>
            </a:br>
            <a:r>
              <a:rPr lang="ru-RU" sz="4000" smtClean="0"/>
              <a:t>Будь здоров </a:t>
            </a:r>
            <a:br>
              <a:rPr lang="ru-RU" sz="4000" smtClean="0"/>
            </a:br>
            <a:r>
              <a:rPr lang="ru-RU" sz="4000" smtClean="0"/>
              <a:t>Как верба.</a:t>
            </a:r>
          </a:p>
        </p:txBody>
      </p:sp>
      <p:pic>
        <p:nvPicPr>
          <p:cNvPr id="8195" name="Содержимое 3" descr="fd7619990d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7688" y="285750"/>
            <a:ext cx="4500562" cy="5921375"/>
          </a:xfrm>
        </p:spPr>
      </p:pic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214313" y="214313"/>
            <a:ext cx="4000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Самым главным обычаем этого праздника является хлестание  вербой своих детей старшим из семьи с определенными словами:</a:t>
            </a:r>
          </a:p>
        </p:txBody>
      </p:sp>
      <p:sp>
        <p:nvSpPr>
          <p:cNvPr id="8197" name="Прямоугольник 5"/>
          <p:cNvSpPr>
            <a:spLocks noChangeArrowheads="1"/>
          </p:cNvSpPr>
          <p:nvPr/>
        </p:nvSpPr>
        <p:spPr bwMode="auto">
          <a:xfrm flipH="1">
            <a:off x="428625" y="1143000"/>
            <a:ext cx="142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8198" name="Прямоугольник 6"/>
          <p:cNvSpPr>
            <a:spLocks noChangeArrowheads="1"/>
          </p:cNvSpPr>
          <p:nvPr/>
        </p:nvSpPr>
        <p:spPr bwMode="auto">
          <a:xfrm>
            <a:off x="142875" y="5357813"/>
            <a:ext cx="3929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Делалось это для того, чтобы дети были здоровыми и послушными.</a:t>
            </a:r>
          </a:p>
        </p:txBody>
      </p:sp>
      <p:sp>
        <p:nvSpPr>
          <p:cNvPr id="8199" name="Прямоугольник 7"/>
          <p:cNvSpPr>
            <a:spLocks noChangeArrowheads="1"/>
          </p:cNvSpPr>
          <p:nvPr/>
        </p:nvSpPr>
        <p:spPr bwMode="auto">
          <a:xfrm>
            <a:off x="3214688" y="6211888"/>
            <a:ext cx="5929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alibri" pitchFamily="34" charset="0"/>
              </a:rPr>
              <a:t>Вербохлест, бей до слез. Там недалечко красно яечко.</a:t>
            </a:r>
          </a:p>
          <a:p>
            <a:pPr algn="ctr"/>
            <a:r>
              <a:rPr lang="ru-RU" b="1" i="1">
                <a:latin typeface="Calibri" pitchFamily="34" charset="0"/>
              </a:rPr>
              <a:t>Русская приговорка.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Содержимое 4" descr="847e460fc6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214313"/>
            <a:ext cx="8229600" cy="4135437"/>
          </a:xfrm>
        </p:spPr>
      </p:pic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357188" y="4500563"/>
            <a:ext cx="8572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В Вербное воскресенье устраивались вербные базары, на которых можно было купить сладости, игрушки, книги, а также пучки вербы с привязанным к ним бумажными ангелочками. </a:t>
            </a:r>
          </a:p>
          <a:p>
            <a:pPr algn="ctr"/>
            <a:r>
              <a:rPr lang="ru-RU" sz="2000" b="1">
                <a:latin typeface="Calibri" pitchFamily="34" charset="0"/>
              </a:rPr>
              <a:t>В некоторых местах нашей страны в этот день пеклись лепешки или бублики, которые после освящения в церкви давались всем членам семьи и скотине, чтобы никто не болел в течение года.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495</Words>
  <Application>Microsoft Office PowerPoint</Application>
  <PresentationFormat>Экран (4:3)</PresentationFormat>
  <Paragraphs>58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Вербное Воскресение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Верба хлыст,  Бей до слез.  Не я бью,  Верба бьёт.  Будь здоров  Как верба.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литературы: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2010-11-30T10:34:43Z</dcterms:created>
  <dcterms:modified xsi:type="dcterms:W3CDTF">2015-07-19T03:13:06Z</dcterms:modified>
</cp:coreProperties>
</file>