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handoutMasterIdLst>
    <p:handoutMasterId r:id="rId25"/>
  </p:handoutMasterIdLst>
  <p:sldIdLst>
    <p:sldId id="256" r:id="rId2"/>
    <p:sldId id="301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22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1F09"/>
    <a:srgbClr val="9A22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936" y="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3144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26313D-20AD-45BD-9537-73869747E415}" type="doc">
      <dgm:prSet loTypeId="urn:microsoft.com/office/officeart/2008/layout/AscendingPictureAccentProcess" loCatId="process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646DC02-00AB-4B63-A064-27E53BDD2EE3}">
      <dgm:prSet phldrT="[Текст]" custT="1"/>
      <dgm:spPr/>
      <dgm:t>
        <a:bodyPr/>
        <a:lstStyle/>
        <a:p>
          <a:r>
            <a:rPr lang="ru-RU" sz="1400" b="1" dirty="0" smtClean="0"/>
            <a:t>Нормальное горение</a:t>
          </a:r>
          <a:endParaRPr lang="ru-RU" sz="1400" b="1" dirty="0"/>
        </a:p>
      </dgm:t>
    </dgm:pt>
    <dgm:pt modelId="{DB418EBD-9AE7-422A-B3F3-8097DC18C06D}" type="parTrans" cxnId="{3FEA76E4-EB1B-4821-8542-ABABFD487AC2}">
      <dgm:prSet/>
      <dgm:spPr/>
      <dgm:t>
        <a:bodyPr/>
        <a:lstStyle/>
        <a:p>
          <a:endParaRPr lang="ru-RU"/>
        </a:p>
      </dgm:t>
    </dgm:pt>
    <dgm:pt modelId="{634B3677-19CA-4F25-A259-D17B587D65DD}" type="sibTrans" cxnId="{3FEA76E4-EB1B-4821-8542-ABABFD487AC2}">
      <dgm:prSet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343276C-BF0C-4688-A8AE-197839F49396}">
      <dgm:prSet phldrT="[Текст]" custT="1"/>
      <dgm:spPr/>
      <dgm:t>
        <a:bodyPr/>
        <a:lstStyle/>
        <a:p>
          <a:r>
            <a:rPr lang="ru-RU" sz="1400" b="1" dirty="0" smtClean="0"/>
            <a:t>Взрывное </a:t>
          </a:r>
          <a:r>
            <a:rPr lang="ru-RU" sz="1400" b="1" dirty="0" err="1" smtClean="0"/>
            <a:t>дефлаграционное</a:t>
          </a:r>
          <a:endParaRPr lang="ru-RU" sz="1400" b="1" dirty="0"/>
        </a:p>
      </dgm:t>
    </dgm:pt>
    <dgm:pt modelId="{8628E857-8FF3-4584-83AE-70072F3CB493}" type="parTrans" cxnId="{F95158C8-2081-4533-B5E5-76D91759DB76}">
      <dgm:prSet/>
      <dgm:spPr/>
      <dgm:t>
        <a:bodyPr/>
        <a:lstStyle/>
        <a:p>
          <a:endParaRPr lang="ru-RU"/>
        </a:p>
      </dgm:t>
    </dgm:pt>
    <dgm:pt modelId="{E7CFB964-6C07-4479-A70C-DD62B569101E}" type="sibTrans" cxnId="{F95158C8-2081-4533-B5E5-76D91759DB76}">
      <dgm:prSet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0AC031C-4216-492C-A3D6-5E0072571078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Детонационное</a:t>
          </a:r>
          <a:endParaRPr lang="ru-RU" sz="1400" b="1" dirty="0">
            <a:solidFill>
              <a:schemeClr val="bg1"/>
            </a:solidFill>
          </a:endParaRPr>
        </a:p>
      </dgm:t>
    </dgm:pt>
    <dgm:pt modelId="{5113C17E-1B83-4212-BFDF-9CF03436D796}" type="parTrans" cxnId="{0AF5EA64-AB02-4A74-8F99-BC8C6D1F5B83}">
      <dgm:prSet/>
      <dgm:spPr/>
      <dgm:t>
        <a:bodyPr/>
        <a:lstStyle/>
        <a:p>
          <a:endParaRPr lang="ru-RU"/>
        </a:p>
      </dgm:t>
    </dgm:pt>
    <dgm:pt modelId="{A7D7ECA9-C644-4552-B59C-A92AC9954BC2}" type="sibTrans" cxnId="{0AF5EA64-AB02-4A74-8F99-BC8C6D1F5B83}">
      <dgm:prSet/>
      <dgm:spPr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AD2B15B-3043-4955-B96E-49CFC623FA02}" type="pres">
      <dgm:prSet presAssocID="{C026313D-20AD-45BD-9537-73869747E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3D1F4D3-00AF-4C1E-B00B-6847B6628579}" type="pres">
      <dgm:prSet presAssocID="{C026313D-20AD-45BD-9537-73869747E415}" presName="dot1" presStyleLbl="alignNode1" presStyleIdx="0" presStyleCnt="12"/>
      <dgm:spPr/>
    </dgm:pt>
    <dgm:pt modelId="{5AC76052-E554-4E38-941A-19777E3249A2}" type="pres">
      <dgm:prSet presAssocID="{C026313D-20AD-45BD-9537-73869747E415}" presName="dot2" presStyleLbl="alignNode1" presStyleIdx="1" presStyleCnt="12"/>
      <dgm:spPr/>
    </dgm:pt>
    <dgm:pt modelId="{9C98E769-8E2C-42A0-90FB-F03CFB0B0148}" type="pres">
      <dgm:prSet presAssocID="{C026313D-20AD-45BD-9537-73869747E415}" presName="dot3" presStyleLbl="alignNode1" presStyleIdx="2" presStyleCnt="12"/>
      <dgm:spPr/>
    </dgm:pt>
    <dgm:pt modelId="{46EE2DAC-7C84-47BF-A9AE-6CE8D6A84847}" type="pres">
      <dgm:prSet presAssocID="{C026313D-20AD-45BD-9537-73869747E415}" presName="dot4" presStyleLbl="alignNode1" presStyleIdx="3" presStyleCnt="12"/>
      <dgm:spPr/>
    </dgm:pt>
    <dgm:pt modelId="{60727BFD-5739-4CB3-A620-296CAAB19E60}" type="pres">
      <dgm:prSet presAssocID="{C026313D-20AD-45BD-9537-73869747E415}" presName="dot5" presStyleLbl="alignNode1" presStyleIdx="4" presStyleCnt="12"/>
      <dgm:spPr/>
    </dgm:pt>
    <dgm:pt modelId="{4BC0A850-1C4B-4340-9373-4AC59CCA04CE}" type="pres">
      <dgm:prSet presAssocID="{C026313D-20AD-45BD-9537-73869747E415}" presName="dotArrow1" presStyleLbl="alignNode1" presStyleIdx="5" presStyleCnt="12"/>
      <dgm:spPr/>
    </dgm:pt>
    <dgm:pt modelId="{D28CA699-3221-4CAB-874A-B98269451E4D}" type="pres">
      <dgm:prSet presAssocID="{C026313D-20AD-45BD-9537-73869747E415}" presName="dotArrow2" presStyleLbl="alignNode1" presStyleIdx="6" presStyleCnt="12"/>
      <dgm:spPr/>
    </dgm:pt>
    <dgm:pt modelId="{F02A76B3-66B8-49E8-ACC1-3DF2A58D0EB5}" type="pres">
      <dgm:prSet presAssocID="{C026313D-20AD-45BD-9537-73869747E415}" presName="dotArrow3" presStyleLbl="alignNode1" presStyleIdx="7" presStyleCnt="12"/>
      <dgm:spPr/>
    </dgm:pt>
    <dgm:pt modelId="{52E651D3-2663-4030-9411-34CA12EB7910}" type="pres">
      <dgm:prSet presAssocID="{C026313D-20AD-45BD-9537-73869747E415}" presName="dotArrow4" presStyleLbl="alignNode1" presStyleIdx="8" presStyleCnt="12"/>
      <dgm:spPr/>
    </dgm:pt>
    <dgm:pt modelId="{F94FF20E-226B-4A01-8AA0-9165BFE11C89}" type="pres">
      <dgm:prSet presAssocID="{C026313D-20AD-45BD-9537-73869747E415}" presName="dotArrow5" presStyleLbl="alignNode1" presStyleIdx="9" presStyleCnt="12"/>
      <dgm:spPr/>
    </dgm:pt>
    <dgm:pt modelId="{1EBAAE93-23D2-4827-9EBB-F7F08C34F368}" type="pres">
      <dgm:prSet presAssocID="{C026313D-20AD-45BD-9537-73869747E415}" presName="dotArrow6" presStyleLbl="alignNode1" presStyleIdx="10" presStyleCnt="12"/>
      <dgm:spPr/>
    </dgm:pt>
    <dgm:pt modelId="{60DD96D1-17CD-433C-8371-6540E01967A3}" type="pres">
      <dgm:prSet presAssocID="{C026313D-20AD-45BD-9537-73869747E415}" presName="dotArrow7" presStyleLbl="alignNode1" presStyleIdx="11" presStyleCnt="12"/>
      <dgm:spPr/>
    </dgm:pt>
    <dgm:pt modelId="{7E1F4056-6398-424F-A197-E03F6AA65D0C}" type="pres">
      <dgm:prSet presAssocID="{6646DC02-00AB-4B63-A064-27E53BDD2EE3}" presName="parTx1" presStyleLbl="node1" presStyleIdx="0" presStyleCnt="3"/>
      <dgm:spPr/>
      <dgm:t>
        <a:bodyPr/>
        <a:lstStyle/>
        <a:p>
          <a:endParaRPr lang="ru-RU"/>
        </a:p>
      </dgm:t>
    </dgm:pt>
    <dgm:pt modelId="{AF22894E-1F68-4C13-903A-AAF661898292}" type="pres">
      <dgm:prSet presAssocID="{634B3677-19CA-4F25-A259-D17B587D65DD}" presName="picture1" presStyleCnt="0"/>
      <dgm:spPr/>
    </dgm:pt>
    <dgm:pt modelId="{4EE7CC34-45F7-490A-9978-504E28A6D526}" type="pres">
      <dgm:prSet presAssocID="{634B3677-19CA-4F25-A259-D17B587D65DD}" presName="imageRepeatNode" presStyleLbl="fgImgPlace1" presStyleIdx="0" presStyleCnt="3"/>
      <dgm:spPr/>
      <dgm:t>
        <a:bodyPr/>
        <a:lstStyle/>
        <a:p>
          <a:endParaRPr lang="ru-RU"/>
        </a:p>
      </dgm:t>
    </dgm:pt>
    <dgm:pt modelId="{A92D9E60-411B-46CA-8352-7592EC161B90}" type="pres">
      <dgm:prSet presAssocID="{0343276C-BF0C-4688-A8AE-197839F49396}" presName="parTx2" presStyleLbl="node1" presStyleIdx="1" presStyleCnt="3"/>
      <dgm:spPr/>
      <dgm:t>
        <a:bodyPr/>
        <a:lstStyle/>
        <a:p>
          <a:endParaRPr lang="ru-RU"/>
        </a:p>
      </dgm:t>
    </dgm:pt>
    <dgm:pt modelId="{7485D51F-8ABA-416D-9582-2ECD07C1AFC7}" type="pres">
      <dgm:prSet presAssocID="{E7CFB964-6C07-4479-A70C-DD62B569101E}" presName="picture2" presStyleCnt="0"/>
      <dgm:spPr/>
    </dgm:pt>
    <dgm:pt modelId="{2E7DA1AE-7613-49F3-AE3A-5B6FE8B344A7}" type="pres">
      <dgm:prSet presAssocID="{E7CFB964-6C07-4479-A70C-DD62B569101E}" presName="imageRepeatNode" presStyleLbl="fgImgPlace1" presStyleIdx="1" presStyleCnt="3"/>
      <dgm:spPr/>
      <dgm:t>
        <a:bodyPr/>
        <a:lstStyle/>
        <a:p>
          <a:endParaRPr lang="ru-RU"/>
        </a:p>
      </dgm:t>
    </dgm:pt>
    <dgm:pt modelId="{51AE52CA-2223-4EA2-AD7C-9A98F3728114}" type="pres">
      <dgm:prSet presAssocID="{60AC031C-4216-492C-A3D6-5E0072571078}" presName="parTx3" presStyleLbl="node1" presStyleIdx="2" presStyleCnt="3"/>
      <dgm:spPr/>
      <dgm:t>
        <a:bodyPr/>
        <a:lstStyle/>
        <a:p>
          <a:endParaRPr lang="ru-RU"/>
        </a:p>
      </dgm:t>
    </dgm:pt>
    <dgm:pt modelId="{7A48BADF-3628-480D-9CC4-0D2ADCD33E25}" type="pres">
      <dgm:prSet presAssocID="{A7D7ECA9-C644-4552-B59C-A92AC9954BC2}" presName="picture3" presStyleCnt="0"/>
      <dgm:spPr/>
    </dgm:pt>
    <dgm:pt modelId="{B70E1A4D-66C8-4C19-8DA5-030D27CF87E5}" type="pres">
      <dgm:prSet presAssocID="{A7D7ECA9-C644-4552-B59C-A92AC9954BC2}" presName="imageRepeatNode" presStyleLbl="fgImgPlace1" presStyleIdx="2" presStyleCnt="3"/>
      <dgm:spPr/>
      <dgm:t>
        <a:bodyPr/>
        <a:lstStyle/>
        <a:p>
          <a:endParaRPr lang="ru-RU"/>
        </a:p>
      </dgm:t>
    </dgm:pt>
  </dgm:ptLst>
  <dgm:cxnLst>
    <dgm:cxn modelId="{6153AF95-E141-457E-918D-3233C69424ED}" type="presOf" srcId="{A7D7ECA9-C644-4552-B59C-A92AC9954BC2}" destId="{B70E1A4D-66C8-4C19-8DA5-030D27CF87E5}" srcOrd="0" destOrd="0" presId="urn:microsoft.com/office/officeart/2008/layout/AscendingPictureAccentProcess"/>
    <dgm:cxn modelId="{24D51FE6-F2B6-4FFD-A013-9696B87A7A96}" type="presOf" srcId="{0343276C-BF0C-4688-A8AE-197839F49396}" destId="{A92D9E60-411B-46CA-8352-7592EC161B90}" srcOrd="0" destOrd="0" presId="urn:microsoft.com/office/officeart/2008/layout/AscendingPictureAccentProcess"/>
    <dgm:cxn modelId="{AEE0FF14-A2C6-4A15-AD7F-8C1A805C1720}" type="presOf" srcId="{634B3677-19CA-4F25-A259-D17B587D65DD}" destId="{4EE7CC34-45F7-490A-9978-504E28A6D526}" srcOrd="0" destOrd="0" presId="urn:microsoft.com/office/officeart/2008/layout/AscendingPictureAccentProcess"/>
    <dgm:cxn modelId="{0AF5EA64-AB02-4A74-8F99-BC8C6D1F5B83}" srcId="{C026313D-20AD-45BD-9537-73869747E415}" destId="{60AC031C-4216-492C-A3D6-5E0072571078}" srcOrd="2" destOrd="0" parTransId="{5113C17E-1B83-4212-BFDF-9CF03436D796}" sibTransId="{A7D7ECA9-C644-4552-B59C-A92AC9954BC2}"/>
    <dgm:cxn modelId="{B58CF10F-9D43-4515-9FF8-14C8D5553850}" type="presOf" srcId="{C026313D-20AD-45BD-9537-73869747E415}" destId="{AAD2B15B-3043-4955-B96E-49CFC623FA02}" srcOrd="0" destOrd="0" presId="urn:microsoft.com/office/officeart/2008/layout/AscendingPictureAccentProcess"/>
    <dgm:cxn modelId="{F2165C54-93EC-4400-BD01-C163BC7F9AC3}" type="presOf" srcId="{E7CFB964-6C07-4479-A70C-DD62B569101E}" destId="{2E7DA1AE-7613-49F3-AE3A-5B6FE8B344A7}" srcOrd="0" destOrd="0" presId="urn:microsoft.com/office/officeart/2008/layout/AscendingPictureAccentProcess"/>
    <dgm:cxn modelId="{885F193B-0844-4C44-A8A9-D34F6CDDEA20}" type="presOf" srcId="{60AC031C-4216-492C-A3D6-5E0072571078}" destId="{51AE52CA-2223-4EA2-AD7C-9A98F3728114}" srcOrd="0" destOrd="0" presId="urn:microsoft.com/office/officeart/2008/layout/AscendingPictureAccentProcess"/>
    <dgm:cxn modelId="{F95158C8-2081-4533-B5E5-76D91759DB76}" srcId="{C026313D-20AD-45BD-9537-73869747E415}" destId="{0343276C-BF0C-4688-A8AE-197839F49396}" srcOrd="1" destOrd="0" parTransId="{8628E857-8FF3-4584-83AE-70072F3CB493}" sibTransId="{E7CFB964-6C07-4479-A70C-DD62B569101E}"/>
    <dgm:cxn modelId="{3FEA76E4-EB1B-4821-8542-ABABFD487AC2}" srcId="{C026313D-20AD-45BD-9537-73869747E415}" destId="{6646DC02-00AB-4B63-A064-27E53BDD2EE3}" srcOrd="0" destOrd="0" parTransId="{DB418EBD-9AE7-422A-B3F3-8097DC18C06D}" sibTransId="{634B3677-19CA-4F25-A259-D17B587D65DD}"/>
    <dgm:cxn modelId="{D9A37091-B10A-4C20-8F05-CCD59D3C3A05}" type="presOf" srcId="{6646DC02-00AB-4B63-A064-27E53BDD2EE3}" destId="{7E1F4056-6398-424F-A197-E03F6AA65D0C}" srcOrd="0" destOrd="0" presId="urn:microsoft.com/office/officeart/2008/layout/AscendingPictureAccentProcess"/>
    <dgm:cxn modelId="{32F7B06C-04B8-4D64-8AC6-B03B353A4574}" type="presParOf" srcId="{AAD2B15B-3043-4955-B96E-49CFC623FA02}" destId="{73D1F4D3-00AF-4C1E-B00B-6847B6628579}" srcOrd="0" destOrd="0" presId="urn:microsoft.com/office/officeart/2008/layout/AscendingPictureAccentProcess"/>
    <dgm:cxn modelId="{0D4CE366-DF13-4D06-903A-80497CCF3C63}" type="presParOf" srcId="{AAD2B15B-3043-4955-B96E-49CFC623FA02}" destId="{5AC76052-E554-4E38-941A-19777E3249A2}" srcOrd="1" destOrd="0" presId="urn:microsoft.com/office/officeart/2008/layout/AscendingPictureAccentProcess"/>
    <dgm:cxn modelId="{1549BC66-8ECC-46DA-8D27-88AE6451685F}" type="presParOf" srcId="{AAD2B15B-3043-4955-B96E-49CFC623FA02}" destId="{9C98E769-8E2C-42A0-90FB-F03CFB0B0148}" srcOrd="2" destOrd="0" presId="urn:microsoft.com/office/officeart/2008/layout/AscendingPictureAccentProcess"/>
    <dgm:cxn modelId="{5735A2FB-06AE-43B0-88F6-589A507331DE}" type="presParOf" srcId="{AAD2B15B-3043-4955-B96E-49CFC623FA02}" destId="{46EE2DAC-7C84-47BF-A9AE-6CE8D6A84847}" srcOrd="3" destOrd="0" presId="urn:microsoft.com/office/officeart/2008/layout/AscendingPictureAccentProcess"/>
    <dgm:cxn modelId="{81AE6409-75BA-437E-BF32-E97BE8914DCA}" type="presParOf" srcId="{AAD2B15B-3043-4955-B96E-49CFC623FA02}" destId="{60727BFD-5739-4CB3-A620-296CAAB19E60}" srcOrd="4" destOrd="0" presId="urn:microsoft.com/office/officeart/2008/layout/AscendingPictureAccentProcess"/>
    <dgm:cxn modelId="{6C79029B-4DEF-4DBD-A51A-99CB5FA01D48}" type="presParOf" srcId="{AAD2B15B-3043-4955-B96E-49CFC623FA02}" destId="{4BC0A850-1C4B-4340-9373-4AC59CCA04CE}" srcOrd="5" destOrd="0" presId="urn:microsoft.com/office/officeart/2008/layout/AscendingPictureAccentProcess"/>
    <dgm:cxn modelId="{3A9C1F86-D102-4B8A-A2B6-6D1BF7279D89}" type="presParOf" srcId="{AAD2B15B-3043-4955-B96E-49CFC623FA02}" destId="{D28CA699-3221-4CAB-874A-B98269451E4D}" srcOrd="6" destOrd="0" presId="urn:microsoft.com/office/officeart/2008/layout/AscendingPictureAccentProcess"/>
    <dgm:cxn modelId="{1331006C-1FC6-4212-9F3A-4BCF2F7BF906}" type="presParOf" srcId="{AAD2B15B-3043-4955-B96E-49CFC623FA02}" destId="{F02A76B3-66B8-49E8-ACC1-3DF2A58D0EB5}" srcOrd="7" destOrd="0" presId="urn:microsoft.com/office/officeart/2008/layout/AscendingPictureAccentProcess"/>
    <dgm:cxn modelId="{9A351DDD-185B-42D7-B211-1F300161036D}" type="presParOf" srcId="{AAD2B15B-3043-4955-B96E-49CFC623FA02}" destId="{52E651D3-2663-4030-9411-34CA12EB7910}" srcOrd="8" destOrd="0" presId="urn:microsoft.com/office/officeart/2008/layout/AscendingPictureAccentProcess"/>
    <dgm:cxn modelId="{7A5CBDA7-2FF5-4664-8284-A861C712617B}" type="presParOf" srcId="{AAD2B15B-3043-4955-B96E-49CFC623FA02}" destId="{F94FF20E-226B-4A01-8AA0-9165BFE11C89}" srcOrd="9" destOrd="0" presId="urn:microsoft.com/office/officeart/2008/layout/AscendingPictureAccentProcess"/>
    <dgm:cxn modelId="{DDC3EB78-6A24-43E4-8AA4-C92506020EEA}" type="presParOf" srcId="{AAD2B15B-3043-4955-B96E-49CFC623FA02}" destId="{1EBAAE93-23D2-4827-9EBB-F7F08C34F368}" srcOrd="10" destOrd="0" presId="urn:microsoft.com/office/officeart/2008/layout/AscendingPictureAccentProcess"/>
    <dgm:cxn modelId="{8CD1CBC0-6D89-47A8-8C0A-0D04C4BB7907}" type="presParOf" srcId="{AAD2B15B-3043-4955-B96E-49CFC623FA02}" destId="{60DD96D1-17CD-433C-8371-6540E01967A3}" srcOrd="11" destOrd="0" presId="urn:microsoft.com/office/officeart/2008/layout/AscendingPictureAccentProcess"/>
    <dgm:cxn modelId="{C0AEE803-051B-42D8-9620-2BC2AB41EF55}" type="presParOf" srcId="{AAD2B15B-3043-4955-B96E-49CFC623FA02}" destId="{7E1F4056-6398-424F-A197-E03F6AA65D0C}" srcOrd="12" destOrd="0" presId="urn:microsoft.com/office/officeart/2008/layout/AscendingPictureAccentProcess"/>
    <dgm:cxn modelId="{B246F013-1D99-42D3-AF11-F90C2421C6FD}" type="presParOf" srcId="{AAD2B15B-3043-4955-B96E-49CFC623FA02}" destId="{AF22894E-1F68-4C13-903A-AAF661898292}" srcOrd="13" destOrd="0" presId="urn:microsoft.com/office/officeart/2008/layout/AscendingPictureAccentProcess"/>
    <dgm:cxn modelId="{772BB34C-4569-44EC-B8B1-85168D216860}" type="presParOf" srcId="{AF22894E-1F68-4C13-903A-AAF661898292}" destId="{4EE7CC34-45F7-490A-9978-504E28A6D526}" srcOrd="0" destOrd="0" presId="urn:microsoft.com/office/officeart/2008/layout/AscendingPictureAccentProcess"/>
    <dgm:cxn modelId="{35EC2903-342C-4CC8-A57F-F68426FCE4F6}" type="presParOf" srcId="{AAD2B15B-3043-4955-B96E-49CFC623FA02}" destId="{A92D9E60-411B-46CA-8352-7592EC161B90}" srcOrd="14" destOrd="0" presId="urn:microsoft.com/office/officeart/2008/layout/AscendingPictureAccentProcess"/>
    <dgm:cxn modelId="{D5A45968-5886-4850-8831-CCD7F9AF13C0}" type="presParOf" srcId="{AAD2B15B-3043-4955-B96E-49CFC623FA02}" destId="{7485D51F-8ABA-416D-9582-2ECD07C1AFC7}" srcOrd="15" destOrd="0" presId="urn:microsoft.com/office/officeart/2008/layout/AscendingPictureAccentProcess"/>
    <dgm:cxn modelId="{36B42F0C-9502-4176-A69A-DF2B5C48DB71}" type="presParOf" srcId="{7485D51F-8ABA-416D-9582-2ECD07C1AFC7}" destId="{2E7DA1AE-7613-49F3-AE3A-5B6FE8B344A7}" srcOrd="0" destOrd="0" presId="urn:microsoft.com/office/officeart/2008/layout/AscendingPictureAccentProcess"/>
    <dgm:cxn modelId="{00511983-941B-4E6C-93C3-447609CC2D5E}" type="presParOf" srcId="{AAD2B15B-3043-4955-B96E-49CFC623FA02}" destId="{51AE52CA-2223-4EA2-AD7C-9A98F3728114}" srcOrd="16" destOrd="0" presId="urn:microsoft.com/office/officeart/2008/layout/AscendingPictureAccentProcess"/>
    <dgm:cxn modelId="{2E516140-41D9-4BDE-B184-2BFFEF0492A7}" type="presParOf" srcId="{AAD2B15B-3043-4955-B96E-49CFC623FA02}" destId="{7A48BADF-3628-480D-9CC4-0D2ADCD33E25}" srcOrd="17" destOrd="0" presId="urn:microsoft.com/office/officeart/2008/layout/AscendingPictureAccentProcess"/>
    <dgm:cxn modelId="{1AB41307-29D8-4C33-BB06-DB39E309A643}" type="presParOf" srcId="{7A48BADF-3628-480D-9CC4-0D2ADCD33E25}" destId="{B70E1A4D-66C8-4C19-8DA5-030D27CF87E5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D1F4D3-00AF-4C1E-B00B-6847B6628579}">
      <dsp:nvSpPr>
        <dsp:cNvPr id="0" name=""/>
        <dsp:cNvSpPr/>
      </dsp:nvSpPr>
      <dsp:spPr>
        <a:xfrm>
          <a:off x="2052719" y="2933528"/>
          <a:ext cx="108388" cy="10838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C76052-E554-4E38-941A-19777E3249A2}">
      <dsp:nvSpPr>
        <dsp:cNvPr id="0" name=""/>
        <dsp:cNvSpPr/>
      </dsp:nvSpPr>
      <dsp:spPr>
        <a:xfrm>
          <a:off x="1848406" y="3031883"/>
          <a:ext cx="108388" cy="108388"/>
        </a:xfrm>
        <a:prstGeom prst="ellipse">
          <a:avLst/>
        </a:prstGeom>
        <a:solidFill>
          <a:schemeClr val="accent2">
            <a:hueOff val="2429"/>
            <a:satOff val="-6884"/>
            <a:lumOff val="428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98E769-8E2C-42A0-90FB-F03CFB0B0148}">
      <dsp:nvSpPr>
        <dsp:cNvPr id="0" name=""/>
        <dsp:cNvSpPr/>
      </dsp:nvSpPr>
      <dsp:spPr>
        <a:xfrm>
          <a:off x="1634338" y="3109571"/>
          <a:ext cx="108388" cy="108388"/>
        </a:xfrm>
        <a:prstGeom prst="ellipse">
          <a:avLst/>
        </a:prstGeom>
        <a:solidFill>
          <a:schemeClr val="accent2">
            <a:hueOff val="4859"/>
            <a:satOff val="-13768"/>
            <a:lumOff val="856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EE2DAC-7C84-47BF-A9AE-6CE8D6A84847}">
      <dsp:nvSpPr>
        <dsp:cNvPr id="0" name=""/>
        <dsp:cNvSpPr/>
      </dsp:nvSpPr>
      <dsp:spPr>
        <a:xfrm>
          <a:off x="3033638" y="1794990"/>
          <a:ext cx="108388" cy="108388"/>
        </a:xfrm>
        <a:prstGeom prst="ellipse">
          <a:avLst/>
        </a:prstGeom>
        <a:solidFill>
          <a:schemeClr val="accent2">
            <a:hueOff val="7288"/>
            <a:satOff val="-20653"/>
            <a:lumOff val="1283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0727BFD-5739-4CB3-A620-296CAAB19E60}">
      <dsp:nvSpPr>
        <dsp:cNvPr id="0" name=""/>
        <dsp:cNvSpPr/>
      </dsp:nvSpPr>
      <dsp:spPr>
        <a:xfrm>
          <a:off x="2951262" y="1995143"/>
          <a:ext cx="108388" cy="108388"/>
        </a:xfrm>
        <a:prstGeom prst="ellipse">
          <a:avLst/>
        </a:prstGeom>
        <a:solidFill>
          <a:schemeClr val="accent2">
            <a:hueOff val="9717"/>
            <a:satOff val="-27537"/>
            <a:lumOff val="171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BC0A850-1C4B-4340-9373-4AC59CCA04CE}">
      <dsp:nvSpPr>
        <dsp:cNvPr id="0" name=""/>
        <dsp:cNvSpPr/>
      </dsp:nvSpPr>
      <dsp:spPr>
        <a:xfrm>
          <a:off x="2892733" y="288293"/>
          <a:ext cx="108388" cy="108388"/>
        </a:xfrm>
        <a:prstGeom prst="ellipse">
          <a:avLst/>
        </a:prstGeom>
        <a:solidFill>
          <a:schemeClr val="accent2">
            <a:hueOff val="12147"/>
            <a:satOff val="-34421"/>
            <a:lumOff val="2139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8CA699-3221-4CAB-874A-B98269451E4D}">
      <dsp:nvSpPr>
        <dsp:cNvPr id="0" name=""/>
        <dsp:cNvSpPr/>
      </dsp:nvSpPr>
      <dsp:spPr>
        <a:xfrm>
          <a:off x="3043393" y="192618"/>
          <a:ext cx="108388" cy="108388"/>
        </a:xfrm>
        <a:prstGeom prst="ellipse">
          <a:avLst/>
        </a:prstGeom>
        <a:solidFill>
          <a:schemeClr val="accent2">
            <a:hueOff val="14576"/>
            <a:satOff val="-41305"/>
            <a:lumOff val="256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2A76B3-66B8-49E8-ACC1-3DF2A58D0EB5}">
      <dsp:nvSpPr>
        <dsp:cNvPr id="0" name=""/>
        <dsp:cNvSpPr/>
      </dsp:nvSpPr>
      <dsp:spPr>
        <a:xfrm>
          <a:off x="3194053" y="96942"/>
          <a:ext cx="108388" cy="108388"/>
        </a:xfrm>
        <a:prstGeom prst="ellipse">
          <a:avLst/>
        </a:prstGeom>
        <a:solidFill>
          <a:schemeClr val="accent2">
            <a:hueOff val="17006"/>
            <a:satOff val="-48189"/>
            <a:lumOff val="2995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E651D3-2663-4030-9411-34CA12EB7910}">
      <dsp:nvSpPr>
        <dsp:cNvPr id="0" name=""/>
        <dsp:cNvSpPr/>
      </dsp:nvSpPr>
      <dsp:spPr>
        <a:xfrm>
          <a:off x="3344714" y="192618"/>
          <a:ext cx="108388" cy="108388"/>
        </a:xfrm>
        <a:prstGeom prst="ellipse">
          <a:avLst/>
        </a:prstGeom>
        <a:solidFill>
          <a:schemeClr val="accent2">
            <a:hueOff val="19435"/>
            <a:satOff val="-55073"/>
            <a:lumOff val="3423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4FF20E-226B-4A01-8AA0-9165BFE11C89}">
      <dsp:nvSpPr>
        <dsp:cNvPr id="0" name=""/>
        <dsp:cNvSpPr/>
      </dsp:nvSpPr>
      <dsp:spPr>
        <a:xfrm>
          <a:off x="3495374" y="288293"/>
          <a:ext cx="108388" cy="108388"/>
        </a:xfrm>
        <a:prstGeom prst="ellipse">
          <a:avLst/>
        </a:prstGeom>
        <a:solidFill>
          <a:schemeClr val="accent2">
            <a:hueOff val="21864"/>
            <a:satOff val="-61958"/>
            <a:lumOff val="385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BAAE93-23D2-4827-9EBB-F7F08C34F368}">
      <dsp:nvSpPr>
        <dsp:cNvPr id="0" name=""/>
        <dsp:cNvSpPr/>
      </dsp:nvSpPr>
      <dsp:spPr>
        <a:xfrm>
          <a:off x="3194053" y="298626"/>
          <a:ext cx="108388" cy="108388"/>
        </a:xfrm>
        <a:prstGeom prst="ellipse">
          <a:avLst/>
        </a:prstGeom>
        <a:solidFill>
          <a:schemeClr val="accent2">
            <a:hueOff val="24294"/>
            <a:satOff val="-68842"/>
            <a:lumOff val="4278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0DD96D1-17CD-433C-8371-6540E01967A3}">
      <dsp:nvSpPr>
        <dsp:cNvPr id="0" name=""/>
        <dsp:cNvSpPr/>
      </dsp:nvSpPr>
      <dsp:spPr>
        <a:xfrm>
          <a:off x="3194053" y="500693"/>
          <a:ext cx="108388" cy="108388"/>
        </a:xfrm>
        <a:prstGeom prst="ellipse">
          <a:avLst/>
        </a:prstGeom>
        <a:solidFill>
          <a:schemeClr val="accent2">
            <a:hueOff val="26723"/>
            <a:satOff val="-75726"/>
            <a:lumOff val="4706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1F4056-6398-424F-A197-E03F6AA65D0C}">
      <dsp:nvSpPr>
        <dsp:cNvPr id="0" name=""/>
        <dsp:cNvSpPr/>
      </dsp:nvSpPr>
      <dsp:spPr>
        <a:xfrm>
          <a:off x="1105943" y="3340191"/>
          <a:ext cx="2337946" cy="62686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4865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Нормальное горение</a:t>
          </a:r>
          <a:endParaRPr lang="ru-RU" sz="1400" b="1" kern="1200" dirty="0"/>
        </a:p>
      </dsp:txBody>
      <dsp:txXfrm>
        <a:off x="1136544" y="3370792"/>
        <a:ext cx="2276744" cy="565663"/>
      </dsp:txXfrm>
    </dsp:sp>
    <dsp:sp modelId="{4EE7CC34-45F7-490A-9978-504E28A6D526}">
      <dsp:nvSpPr>
        <dsp:cNvPr id="0" name=""/>
        <dsp:cNvSpPr/>
      </dsp:nvSpPr>
      <dsp:spPr>
        <a:xfrm>
          <a:off x="457778" y="2725572"/>
          <a:ext cx="1083888" cy="1083811"/>
        </a:xfrm>
        <a:prstGeom prst="ellipse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92D9E60-411B-46CA-8352-7592EC161B90}">
      <dsp:nvSpPr>
        <dsp:cNvPr id="0" name=""/>
        <dsp:cNvSpPr/>
      </dsp:nvSpPr>
      <dsp:spPr>
        <a:xfrm>
          <a:off x="2609838" y="2526184"/>
          <a:ext cx="2337946" cy="626865"/>
        </a:xfrm>
        <a:prstGeom prst="roundRect">
          <a:avLst/>
        </a:prstGeom>
        <a:solidFill>
          <a:schemeClr val="accent2">
            <a:hueOff val="13361"/>
            <a:satOff val="-37863"/>
            <a:lumOff val="2353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4865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Взрывное </a:t>
          </a:r>
          <a:r>
            <a:rPr lang="ru-RU" sz="1400" b="1" kern="1200" dirty="0" err="1" smtClean="0"/>
            <a:t>дефлаграционное</a:t>
          </a:r>
          <a:endParaRPr lang="ru-RU" sz="1400" b="1" kern="1200" dirty="0"/>
        </a:p>
      </dsp:txBody>
      <dsp:txXfrm>
        <a:off x="2640439" y="2556785"/>
        <a:ext cx="2276744" cy="565663"/>
      </dsp:txXfrm>
    </dsp:sp>
    <dsp:sp modelId="{2E7DA1AE-7613-49F3-AE3A-5B6FE8B344A7}">
      <dsp:nvSpPr>
        <dsp:cNvPr id="0" name=""/>
        <dsp:cNvSpPr/>
      </dsp:nvSpPr>
      <dsp:spPr>
        <a:xfrm>
          <a:off x="1961673" y="1911565"/>
          <a:ext cx="1083888" cy="1083811"/>
        </a:xfrm>
        <a:prstGeom prst="ellipse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1AE52CA-2223-4EA2-AD7C-9A98F3728114}">
      <dsp:nvSpPr>
        <dsp:cNvPr id="0" name=""/>
        <dsp:cNvSpPr/>
      </dsp:nvSpPr>
      <dsp:spPr>
        <a:xfrm>
          <a:off x="3300274" y="1291588"/>
          <a:ext cx="2337946" cy="626865"/>
        </a:xfrm>
        <a:prstGeom prst="roundRect">
          <a:avLst/>
        </a:prstGeom>
        <a:solidFill>
          <a:schemeClr val="accent2">
            <a:hueOff val="26723"/>
            <a:satOff val="-75726"/>
            <a:lumOff val="4706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4865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Детонационное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3330875" y="1322189"/>
        <a:ext cx="2276744" cy="565663"/>
      </dsp:txXfrm>
    </dsp:sp>
    <dsp:sp modelId="{B70E1A4D-66C8-4C19-8DA5-030D27CF87E5}">
      <dsp:nvSpPr>
        <dsp:cNvPr id="0" name=""/>
        <dsp:cNvSpPr/>
      </dsp:nvSpPr>
      <dsp:spPr>
        <a:xfrm>
          <a:off x="2652109" y="676969"/>
          <a:ext cx="1083888" cy="1083811"/>
        </a:xfrm>
        <a:prstGeom prst="ellipse">
          <a:avLst/>
        </a:prstGeom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D4A66-5F2C-4A74-A07A-DE7D0B25F2B1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DE36B0-0EA5-427C-B08E-4C02BAEC7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975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9" cy="2554758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500385" y="1828799"/>
            <a:ext cx="990599" cy="228659"/>
          </a:xfrm>
        </p:spPr>
        <p:txBody>
          <a:bodyPr anchor="t" anchorCtr="0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236209" y="3264406"/>
            <a:ext cx="3859795" cy="22866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5279" y="292609"/>
            <a:ext cx="628813" cy="767687"/>
          </a:xfrm>
        </p:spPr>
        <p:txBody>
          <a:bodyPr/>
          <a:lstStyle>
            <a:lvl1pPr>
              <a:defRPr sz="2800" b="0" i="0" baseline="0">
                <a:latin typeface="+mj-lt"/>
              </a:defRPr>
            </a:lvl1pPr>
          </a:lstStyle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48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243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Rectangle 13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0"/>
            <a:ext cx="6422004" cy="1653117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509006"/>
            <a:ext cx="6422003" cy="2515873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Rectangle 1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729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36" name="Freeform 35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0" name="TextBox 9"/>
          <p:cNvSpPr txBox="1"/>
          <p:nvPr/>
        </p:nvSpPr>
        <p:spPr>
          <a:xfrm>
            <a:off x="644721" y="654263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27454" y="2900539"/>
            <a:ext cx="5389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9" y="914401"/>
            <a:ext cx="6160385" cy="2894878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87279" y="3814473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43" name="Rectangle 42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660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1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399"/>
            <a:ext cx="6422004" cy="209550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8400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884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8884" y="2489199"/>
            <a:ext cx="231098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8884" y="3147164"/>
            <a:ext cx="2310988" cy="287771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9201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4"/>
            <a:ext cx="232675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39" cy="288836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709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36973"/>
            <a:ext cx="6423592" cy="699992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39" y="4188546"/>
            <a:ext cx="2314064" cy="64901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8" y="4837558"/>
            <a:ext cx="2309280" cy="118732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7" y="4188546"/>
            <a:ext cx="233090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9200"/>
            <a:ext cx="2025182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7" y="4846509"/>
            <a:ext cx="2330904" cy="11783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84814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5" y="2489200"/>
            <a:ext cx="2018839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6510"/>
            <a:ext cx="2299492" cy="118902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410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1" y="2489200"/>
            <a:ext cx="6343201" cy="35306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200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235" y="1447799"/>
            <a:ext cx="4435439" cy="45719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763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180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027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23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490"/>
            <a:ext cx="3636978" cy="2771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79" cy="277131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894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92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49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97437"/>
            <a:ext cx="2712589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086844"/>
            <a:ext cx="2712590" cy="292541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608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362190"/>
            <a:ext cx="2987087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1591" y="3088562"/>
            <a:ext cx="3001938" cy="244863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972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 cstate="print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1854142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3564" y="925605"/>
            <a:ext cx="6346078" cy="7113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71444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19B0E87A-1E1F-4315-8E13-DE081F649A6E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17" name="Rectangle 1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59C6BAC-2692-4092-89F3-BC9DDF53C9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240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ВИДЫ ГОРЕНИЯ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Классификация</a:t>
            </a:r>
          </a:p>
        </p:txBody>
      </p:sp>
    </p:spTree>
    <p:extLst>
      <p:ext uri="{BB962C8B-B14F-4D97-AF65-F5344CB8AC3E}">
        <p14:creationId xmlns:p14="http://schemas.microsoft.com/office/powerpoint/2010/main" val="335474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175576"/>
            <a:ext cx="4633912" cy="46677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Гомогенное и гетерогенное горение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276872"/>
            <a:ext cx="5400600" cy="3888432"/>
          </a:xfrm>
        </p:spPr>
        <p:txBody>
          <a:bodyPr>
            <a:noAutofit/>
          </a:bodyPr>
          <a:lstStyle/>
          <a:p>
            <a:r>
              <a:rPr lang="ru-RU" dirty="0" smtClean="0"/>
              <a:t>Горение всех жидких и многих твердых веществ, из которых выделяются пары или газы (летучие вещества), протекает в </a:t>
            </a:r>
            <a:r>
              <a:rPr lang="ru-RU" b="1" dirty="0" smtClean="0"/>
              <a:t>газовой фазе. </a:t>
            </a:r>
            <a:r>
              <a:rPr lang="ru-RU" dirty="0" smtClean="0"/>
              <a:t>Твердая и жидкая фазы играют роль </a:t>
            </a:r>
            <a:r>
              <a:rPr lang="ru-RU" b="1" dirty="0" smtClean="0"/>
              <a:t>резервуаров</a:t>
            </a:r>
            <a:r>
              <a:rPr lang="ru-RU" dirty="0" smtClean="0"/>
              <a:t> реагирующих продуктов.</a:t>
            </a:r>
          </a:p>
          <a:p>
            <a:r>
              <a:rPr lang="ru-RU" dirty="0" smtClean="0"/>
              <a:t>Например, </a:t>
            </a:r>
            <a:r>
              <a:rPr lang="ru-RU" b="1" dirty="0" smtClean="0"/>
              <a:t>гетерогенная</a:t>
            </a:r>
            <a:r>
              <a:rPr lang="ru-RU" dirty="0" smtClean="0"/>
              <a:t> реакция самовозгорания угля переходит в </a:t>
            </a:r>
            <a:r>
              <a:rPr lang="ru-RU" b="1" dirty="0" smtClean="0"/>
              <a:t>гомогенную</a:t>
            </a:r>
            <a:r>
              <a:rPr lang="ru-RU" dirty="0" smtClean="0"/>
              <a:t> фазу горения летучих веществ. Коксовый остаток горит гетерогенно.</a:t>
            </a:r>
          </a:p>
          <a:p>
            <a:pPr>
              <a:buFont typeface="+mj-lt"/>
              <a:buAutoNum type="arabicPeriod"/>
            </a:pPr>
            <a:endParaRPr lang="ru-RU" b="1" dirty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231852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Диффузионное и кинетическое горение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132856"/>
            <a:ext cx="8136903" cy="2492571"/>
          </a:xfrm>
        </p:spPr>
        <p:txBody>
          <a:bodyPr>
            <a:normAutofit/>
          </a:bodyPr>
          <a:lstStyle/>
          <a:p>
            <a:r>
              <a:rPr lang="ru-RU" dirty="0" smtClean="0"/>
              <a:t>Горение твердых веществ отличается от горения газов наличием </a:t>
            </a:r>
            <a:r>
              <a:rPr lang="ru-RU" b="1" dirty="0" smtClean="0"/>
              <a:t>стадии разложения и газификации </a:t>
            </a:r>
            <a:r>
              <a:rPr lang="ru-RU" dirty="0" smtClean="0"/>
              <a:t>с последующим воспламенением последующих продуктов пиролиза.</a:t>
            </a:r>
          </a:p>
          <a:p>
            <a:r>
              <a:rPr lang="ru-RU" b="1" u="sng" dirty="0" smtClean="0"/>
              <a:t>Пиролиз</a:t>
            </a:r>
            <a:r>
              <a:rPr lang="ru-RU" b="1" dirty="0" smtClean="0"/>
              <a:t> — </a:t>
            </a:r>
            <a:r>
              <a:rPr lang="ru-RU" dirty="0" smtClean="0"/>
              <a:t>это нагрев органических веществ до высоких температур без доступа воздуха. При этом происходит </a:t>
            </a:r>
            <a:r>
              <a:rPr lang="ru-RU" b="1" dirty="0" smtClean="0"/>
              <a:t>разложение</a:t>
            </a:r>
            <a:r>
              <a:rPr lang="ru-RU" dirty="0" smtClean="0"/>
              <a:t> </a:t>
            </a:r>
            <a:r>
              <a:rPr lang="ru-RU" b="1" dirty="0" smtClean="0"/>
              <a:t>сложных соединений на более простые </a:t>
            </a:r>
            <a:r>
              <a:rPr lang="ru-RU" dirty="0" smtClean="0"/>
              <a:t>(коксование угля, крекинг нефти, сухая перегонка дерева).</a:t>
            </a:r>
            <a:endParaRPr lang="ru-RU" b="1" dirty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580112" y="4221088"/>
            <a:ext cx="345638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Модель горения твердого вещества</a:t>
            </a:r>
            <a:endParaRPr lang="ru-RU" sz="14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39552" y="4293096"/>
            <a:ext cx="3312368" cy="2824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Поэтому сгорание твердого горючего вещества в продукт горения не </a:t>
            </a:r>
            <a:r>
              <a:rPr lang="ru-RU" dirty="0" err="1" smtClean="0"/>
              <a:t>сосредо</a:t>
            </a:r>
            <a:r>
              <a:rPr lang="ru-RU" dirty="0" smtClean="0"/>
              <a:t>-точено только</a:t>
            </a:r>
            <a:br>
              <a:rPr lang="ru-RU" dirty="0" smtClean="0"/>
            </a:br>
            <a:r>
              <a:rPr lang="ru-RU" dirty="0" smtClean="0"/>
              <a:t>в зоне пламени,</a:t>
            </a:r>
            <a:br>
              <a:rPr lang="ru-RU" dirty="0" smtClean="0"/>
            </a:br>
            <a:r>
              <a:rPr lang="ru-RU" dirty="0" smtClean="0"/>
              <a:t>а имеет </a:t>
            </a:r>
            <a:r>
              <a:rPr lang="ru-RU" b="1" dirty="0" smtClean="0"/>
              <a:t>много-стадийный характер.</a:t>
            </a:r>
          </a:p>
          <a:p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 marL="0" indent="0">
              <a:buFont typeface="Wingdings 3" charset="2"/>
              <a:buNone/>
            </a:pPr>
            <a:endParaRPr lang="ru-RU" b="1" dirty="0" smtClean="0"/>
          </a:p>
          <a:p>
            <a:pPr marL="0" indent="0">
              <a:buFont typeface="Wingdings 3" charset="2"/>
              <a:buNone/>
            </a:pPr>
            <a:endParaRPr lang="ru-RU" b="1" dirty="0" smtClean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2167" y="4528864"/>
            <a:ext cx="5446780" cy="219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54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2167" y="4528864"/>
            <a:ext cx="5446780" cy="21986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Диффузионное и кинетическое горение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132856"/>
            <a:ext cx="8064896" cy="266429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ru-RU" b="1" dirty="0" smtClean="0"/>
              <a:t>Модель </a:t>
            </a:r>
            <a:r>
              <a:rPr lang="ru-RU" b="1" dirty="0"/>
              <a:t>горения твердого вещества </a:t>
            </a:r>
            <a:r>
              <a:rPr lang="ru-RU" dirty="0"/>
              <a:t>предполагает наличие следующих </a:t>
            </a:r>
            <a:r>
              <a:rPr lang="ru-RU" dirty="0" smtClean="0"/>
              <a:t>фаз:</a:t>
            </a:r>
            <a:endParaRPr lang="ru-RU" dirty="0"/>
          </a:p>
          <a:p>
            <a:pPr fontAlgn="base">
              <a:spcBef>
                <a:spcPts val="600"/>
              </a:spcBef>
              <a:buFont typeface="+mj-lt"/>
              <a:buAutoNum type="arabicPeriod"/>
            </a:pPr>
            <a:r>
              <a:rPr lang="ru-RU" sz="1600" b="1" dirty="0" smtClean="0"/>
              <a:t>прогрева </a:t>
            </a:r>
            <a:r>
              <a:rPr lang="ru-RU" sz="1600" b="1" dirty="0"/>
              <a:t>твердой </a:t>
            </a:r>
            <a:r>
              <a:rPr lang="ru-RU" sz="1600" b="1" dirty="0" smtClean="0"/>
              <a:t>фазы </a:t>
            </a:r>
            <a:r>
              <a:rPr lang="ru-RU" sz="1600" dirty="0" smtClean="0"/>
              <a:t>(у </a:t>
            </a:r>
            <a:r>
              <a:rPr lang="ru-RU" sz="1600" dirty="0"/>
              <a:t>плавящихся веществ в этой зоне происходит </a:t>
            </a:r>
            <a:r>
              <a:rPr lang="ru-RU" sz="1600" dirty="0" smtClean="0"/>
              <a:t>плавление);</a:t>
            </a:r>
            <a:endParaRPr lang="ru-RU" sz="1600" dirty="0"/>
          </a:p>
          <a:p>
            <a:pPr fontAlgn="base">
              <a:spcBef>
                <a:spcPts val="600"/>
              </a:spcBef>
              <a:buFont typeface="+mj-lt"/>
              <a:buAutoNum type="arabicPeriod"/>
            </a:pPr>
            <a:r>
              <a:rPr lang="ru-RU" sz="1600" b="1" dirty="0" smtClean="0"/>
              <a:t>пиролиза</a:t>
            </a:r>
            <a:r>
              <a:rPr lang="ru-RU" sz="1600" b="1" dirty="0"/>
              <a:t>, </a:t>
            </a:r>
            <a:r>
              <a:rPr lang="ru-RU" sz="1600" dirty="0"/>
              <a:t>или реакционной зоны в твердой фазе, в которой образуются газообразные горючие вещества</a:t>
            </a:r>
            <a:r>
              <a:rPr lang="ru-RU" sz="1600" dirty="0" smtClean="0"/>
              <a:t>;</a:t>
            </a:r>
          </a:p>
          <a:p>
            <a:pPr fontAlgn="base">
              <a:spcBef>
                <a:spcPts val="600"/>
              </a:spcBef>
              <a:buFont typeface="+mj-lt"/>
              <a:buAutoNum type="arabicPeriod"/>
            </a:pPr>
            <a:r>
              <a:rPr lang="ru-RU" sz="1600" dirty="0" err="1"/>
              <a:t>предпламенной</a:t>
            </a:r>
            <a:r>
              <a:rPr lang="ru-RU" sz="1600" dirty="0"/>
              <a:t> </a:t>
            </a:r>
            <a:r>
              <a:rPr lang="ru-RU" sz="1600" dirty="0" smtClean="0"/>
              <a:t>зоны в </a:t>
            </a:r>
            <a:r>
              <a:rPr lang="ru-RU" sz="1600" dirty="0"/>
              <a:t>газовой фазе, в </a:t>
            </a:r>
            <a:r>
              <a:rPr lang="ru-RU" sz="1600" dirty="0" smtClean="0"/>
              <a:t>которой</a:t>
            </a:r>
            <a:br>
              <a:rPr lang="ru-RU" sz="1600" dirty="0" smtClean="0"/>
            </a:br>
            <a:r>
              <a:rPr lang="ru-RU" sz="1600" dirty="0" smtClean="0"/>
              <a:t>образуется </a:t>
            </a:r>
            <a:r>
              <a:rPr lang="ru-RU" sz="1600" dirty="0"/>
              <a:t>смесь с окислителем;</a:t>
            </a:r>
          </a:p>
          <a:p>
            <a:pPr fontAlgn="base">
              <a:buFont typeface="+mj-lt"/>
              <a:buAutoNum type="arabicPeriod"/>
            </a:pPr>
            <a:endParaRPr lang="ru-RU" sz="1400" dirty="0"/>
          </a:p>
          <a:p>
            <a:endParaRPr lang="ru-RU" b="1" dirty="0" smtClean="0"/>
          </a:p>
          <a:p>
            <a:endParaRPr lang="ru-RU" b="1" dirty="0" smtClean="0"/>
          </a:p>
          <a:p>
            <a:pPr>
              <a:buFont typeface="+mj-lt"/>
              <a:buAutoNum type="arabicPeriod"/>
            </a:pPr>
            <a:endParaRPr lang="ru-RU" b="1" dirty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39552" y="4539563"/>
            <a:ext cx="3384376" cy="2074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buFont typeface="+mj-lt"/>
              <a:buAutoNum type="arabicPeriod" startAt="4"/>
            </a:pPr>
            <a:r>
              <a:rPr lang="ru-RU" sz="1600" b="1" dirty="0" smtClean="0"/>
              <a:t>пламени</a:t>
            </a:r>
            <a:r>
              <a:rPr lang="ru-RU" sz="1600" dirty="0"/>
              <a:t>, или реакционной зоны в газовой фазе, в которой </a:t>
            </a:r>
            <a:r>
              <a:rPr lang="ru-RU" sz="1600" dirty="0" smtClean="0"/>
              <a:t>происходит превращение </a:t>
            </a:r>
            <a:r>
              <a:rPr lang="ru-RU" sz="1600" dirty="0"/>
              <a:t>продуктов пиролиза в газообразные продукты горения;</a:t>
            </a:r>
          </a:p>
          <a:p>
            <a:pPr fontAlgn="base">
              <a:buFont typeface="+mj-lt"/>
              <a:buAutoNum type="arabicPeriod" startAt="4"/>
            </a:pPr>
            <a:r>
              <a:rPr lang="ru-RU" sz="1600" dirty="0" smtClean="0"/>
              <a:t>продуктов </a:t>
            </a:r>
            <a:r>
              <a:rPr lang="ru-RU" sz="1600" dirty="0"/>
              <a:t>горения.</a:t>
            </a:r>
          </a:p>
          <a:p>
            <a:pPr fontAlgn="base">
              <a:buFont typeface="Arial" pitchFamily="34" charset="0"/>
              <a:buChar char="•"/>
            </a:pPr>
            <a:endParaRPr lang="ru-RU" sz="1400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 marL="0" indent="0">
              <a:buFont typeface="Wingdings 3" charset="2"/>
              <a:buNone/>
            </a:pPr>
            <a:endParaRPr lang="ru-RU" b="1" dirty="0" smtClean="0"/>
          </a:p>
          <a:p>
            <a:pPr marL="0" indent="0">
              <a:buFont typeface="Wingdings 3" charset="2"/>
              <a:buNone/>
            </a:pPr>
            <a:endParaRPr lang="ru-RU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580112" y="4221088"/>
            <a:ext cx="345638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Модель горения твердого вещества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9348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345876"/>
            <a:ext cx="4716016" cy="45136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Диффузионное и кинетическое горение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276872"/>
            <a:ext cx="8064896" cy="1080120"/>
          </a:xfrm>
        </p:spPr>
        <p:txBody>
          <a:bodyPr>
            <a:normAutofit/>
          </a:bodyPr>
          <a:lstStyle/>
          <a:p>
            <a:r>
              <a:rPr lang="ru-RU" dirty="0" smtClean="0"/>
              <a:t>Скорость подачи кислорода в зону горения зависит от его </a:t>
            </a:r>
            <a:r>
              <a:rPr lang="ru-RU" b="1" dirty="0" smtClean="0"/>
              <a:t>диффузии</a:t>
            </a:r>
            <a:r>
              <a:rPr lang="ru-RU" dirty="0" smtClean="0"/>
              <a:t> через продукт горения.</a:t>
            </a:r>
            <a:endParaRPr lang="ru-RU" b="1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39552" y="2969242"/>
            <a:ext cx="4536504" cy="37001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Поскольку скорость химической реакции в зоне горения в рассматриваемых видах горения зависит от скорости поступления реагирующих компонентов к поверхности пламени путем молекулярной или кинетической диффузии, этот вид горения называют </a:t>
            </a:r>
            <a:r>
              <a:rPr lang="ru-RU" b="1" u="sng" dirty="0" smtClean="0"/>
              <a:t>диффузионным</a:t>
            </a:r>
            <a:r>
              <a:rPr lang="ru-RU" b="1" dirty="0" smtClean="0"/>
              <a:t>.</a:t>
            </a:r>
          </a:p>
          <a:p>
            <a:r>
              <a:rPr lang="ru-RU" dirty="0" smtClean="0"/>
              <a:t>Все виды диффузионного горения присущи пожарам.</a:t>
            </a:r>
            <a:endParaRPr lang="ru-RU" b="1" dirty="0" smtClean="0"/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 marL="0" indent="0">
              <a:buFont typeface="Wingdings 3" charset="2"/>
              <a:buNone/>
            </a:pPr>
            <a:endParaRPr lang="ru-RU" b="1" dirty="0" smtClean="0"/>
          </a:p>
          <a:p>
            <a:pPr marL="0" indent="0">
              <a:buFont typeface="Wingdings 3" charset="2"/>
              <a:buNone/>
            </a:pP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394730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Диффузионное и кинетическое горение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276872"/>
            <a:ext cx="8064896" cy="2448272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Кинетическим</a:t>
            </a:r>
            <a:r>
              <a:rPr lang="ru-RU" dirty="0" smtClean="0"/>
              <a:t> горением называется горение заранее перемешанных горючего газа, пара или пыли с окислителем.</a:t>
            </a:r>
          </a:p>
          <a:p>
            <a:r>
              <a:rPr lang="ru-RU" dirty="0" smtClean="0"/>
              <a:t>В этом случае скорость горения зависит только от физико-химических свойств горючей смеси (теплопроводности, теплоемкости, турбулентности, концентрации веществ, давления и т. п.). Поэтому скорость горения резко возрастает. Такой вид горения присущ взрывам.</a:t>
            </a:r>
            <a:endParaRPr lang="ru-RU" b="1" dirty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39553" y="4437112"/>
            <a:ext cx="4608511" cy="2176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В данном случае при поджигании горючей смеси в какой-либо точке фронт пламени движется от продуктов сгорания в свежую смесь. Таким образом пламя при кинетическом горении чаще всего </a:t>
            </a:r>
            <a:r>
              <a:rPr lang="ru-RU" dirty="0" err="1" smtClean="0"/>
              <a:t>нестационарно</a:t>
            </a:r>
            <a:r>
              <a:rPr lang="ru-RU" dirty="0" smtClean="0"/>
              <a:t>.</a:t>
            </a: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 marL="0" indent="0">
              <a:buFont typeface="Wingdings 3" charset="2"/>
              <a:buNone/>
            </a:pPr>
            <a:endParaRPr lang="ru-RU" b="1" dirty="0" smtClean="0"/>
          </a:p>
          <a:p>
            <a:pPr marL="0" indent="0">
              <a:buFont typeface="Wingdings 3" charset="2"/>
              <a:buNone/>
            </a:pPr>
            <a:endParaRPr lang="ru-RU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724128" y="4133398"/>
            <a:ext cx="3312367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Схема распространения пламени в горючей </a:t>
            </a:r>
            <a:r>
              <a:rPr lang="ru-RU" sz="1400" dirty="0" smtClean="0"/>
              <a:t>смеси:</a:t>
            </a:r>
          </a:p>
          <a:p>
            <a:pPr algn="r"/>
            <a:r>
              <a:rPr lang="ru-RU" sz="1400" dirty="0" smtClean="0"/>
              <a:t>источник</a:t>
            </a:r>
            <a:br>
              <a:rPr lang="ru-RU" sz="1400" dirty="0" smtClean="0"/>
            </a:br>
            <a:r>
              <a:rPr lang="ru-RU" sz="1400" dirty="0" smtClean="0"/>
              <a:t>зажигания,</a:t>
            </a:r>
          </a:p>
          <a:p>
            <a:pPr algn="r"/>
            <a:r>
              <a:rPr lang="ru-RU" sz="1400" dirty="0"/>
              <a:t>н</a:t>
            </a:r>
            <a:r>
              <a:rPr lang="ru-RU" sz="1400" dirty="0" smtClean="0"/>
              <a:t>аправления</a:t>
            </a:r>
            <a:br>
              <a:rPr lang="ru-RU" sz="1400" dirty="0" smtClean="0"/>
            </a:br>
            <a:r>
              <a:rPr lang="ru-RU" sz="1400" dirty="0" smtClean="0"/>
              <a:t>движения</a:t>
            </a:r>
            <a:br>
              <a:rPr lang="ru-RU" sz="1400" dirty="0" smtClean="0"/>
            </a:br>
            <a:r>
              <a:rPr lang="ru-RU" sz="1400" dirty="0" smtClean="0"/>
              <a:t>фронта</a:t>
            </a:r>
            <a:br>
              <a:rPr lang="ru-RU" sz="1400" dirty="0" smtClean="0"/>
            </a:br>
            <a:r>
              <a:rPr lang="ru-RU" sz="1400" dirty="0" smtClean="0"/>
              <a:t>пламени</a:t>
            </a:r>
            <a:endParaRPr lang="ru-RU" sz="1400" dirty="0"/>
          </a:p>
        </p:txBody>
      </p:sp>
      <p:pic>
        <p:nvPicPr>
          <p:cNvPr id="9" name="Рисунок 8" descr="https://studizba.space/z.php?f=/uploads/lectures/bezopasnost-zhiznedeyatelnosti-i-ohrana-truda/teoreticheskie-osnovy-goreniya-i-vzryva/files/9-tema-4.-vidy-goreniy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0568" y="4575409"/>
            <a:ext cx="161925" cy="25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studizba.space/z.php?f=/uploads/lectures/bezopasnost-zhiznedeyatelnosti-i-ohrana-truda/teoreticheskie-osnovy-goreniya-i-vzryva/files/8-tema-4.-vidy-goreniy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288" y="5002505"/>
            <a:ext cx="142875" cy="25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729" y="4690621"/>
            <a:ext cx="1943701" cy="189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51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Диффузионное и кинетическое горение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276872"/>
            <a:ext cx="8064896" cy="244827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Если предварительно перемешать горючий газ с воздухом и подать в горелку, то при поджигании образуется стационарное пламя, при условии, что скорость подачи смеси будет равна скорости распространения пламени.</a:t>
            </a: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CF8F5"/>
              </a:clrFrom>
              <a:clrTo>
                <a:srgbClr val="FCF8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3140968"/>
            <a:ext cx="5334000" cy="3390900"/>
          </a:xfrm>
          <a:prstGeom prst="rect">
            <a:avLst/>
          </a:prstGeom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539552" y="3542573"/>
            <a:ext cx="3270448" cy="24482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ym typeface="Symbol" panose="05050102010706020507" pitchFamily="18" charset="2"/>
              </a:rPr>
              <a:t>Если скорость подачи газов увеличить, то пламя отрывается от горелки и может погаснуть. А если скорость уменьшить, то пламя втянется во внутрь горелки с возможным взрывом.</a:t>
            </a: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 marL="0" indent="0">
              <a:buFont typeface="Wingdings 3" charset="2"/>
              <a:buNone/>
            </a:pPr>
            <a:endParaRPr lang="ru-RU" b="1" dirty="0" smtClean="0"/>
          </a:p>
          <a:p>
            <a:pPr marL="0" indent="0">
              <a:buFont typeface="Wingdings 3" charset="2"/>
              <a:buNone/>
            </a:pPr>
            <a:endParaRPr lang="ru-RU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724128" y="6011996"/>
            <a:ext cx="288032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Кинетическое горение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44125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Диффузионное и кинетическое горение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276872"/>
            <a:ext cx="6192687" cy="4104456"/>
          </a:xfrm>
        </p:spPr>
        <p:txBody>
          <a:bodyPr>
            <a:noAutofit/>
          </a:bodyPr>
          <a:lstStyle/>
          <a:p>
            <a:r>
              <a:rPr lang="ru-RU" dirty="0" smtClean="0"/>
              <a:t>В зависимости от скорости распространения пламени при </a:t>
            </a:r>
            <a:r>
              <a:rPr lang="ru-RU" b="1" dirty="0" smtClean="0"/>
              <a:t>кинетическом</a:t>
            </a:r>
            <a:r>
              <a:rPr lang="ru-RU" dirty="0" smtClean="0"/>
              <a:t> горении может реализоваться:</a:t>
            </a:r>
          </a:p>
          <a:p>
            <a:pPr>
              <a:buFont typeface="+mj-lt"/>
              <a:buAutoNum type="arabicPeriod"/>
            </a:pPr>
            <a:r>
              <a:rPr lang="ru-RU" b="1" u="sng" dirty="0" smtClean="0">
                <a:sym typeface="Symbol" panose="05050102010706020507" pitchFamily="18" charset="2"/>
              </a:rPr>
              <a:t>нормальное горение</a:t>
            </a:r>
            <a:r>
              <a:rPr lang="ru-RU" b="1" dirty="0">
                <a:sym typeface="Symbol" panose="05050102010706020507" pitchFamily="18" charset="2"/>
              </a:rPr>
              <a:t/>
            </a:r>
            <a:br>
              <a:rPr lang="ru-RU" b="1" dirty="0">
                <a:sym typeface="Symbol" panose="05050102010706020507" pitchFamily="18" charset="2"/>
              </a:rPr>
            </a:br>
            <a:r>
              <a:rPr lang="ru-RU" dirty="0" smtClean="0">
                <a:sym typeface="Symbol" panose="05050102010706020507" pitchFamily="18" charset="2"/>
              </a:rPr>
              <a:t>(в пределах нескольких м</a:t>
            </a:r>
            <a:r>
              <a:rPr lang="en-US" dirty="0" smtClean="0">
                <a:sym typeface="Symbol" panose="05050102010706020507" pitchFamily="18" charset="2"/>
              </a:rPr>
              <a:t>/</a:t>
            </a:r>
            <a:r>
              <a:rPr lang="ru-RU" dirty="0" smtClean="0">
                <a:sym typeface="Symbol" panose="05050102010706020507" pitchFamily="18" charset="2"/>
              </a:rPr>
              <a:t>с);</a:t>
            </a:r>
          </a:p>
          <a:p>
            <a:pPr>
              <a:buFont typeface="+mj-lt"/>
              <a:buAutoNum type="arabicPeriod"/>
            </a:pPr>
            <a:r>
              <a:rPr lang="ru-RU" b="1" u="sng" dirty="0" smtClean="0">
                <a:sym typeface="Symbol" panose="05050102010706020507" pitchFamily="18" charset="2"/>
              </a:rPr>
              <a:t>взрывное </a:t>
            </a:r>
            <a:r>
              <a:rPr lang="ru-RU" b="1" u="sng" dirty="0" err="1" smtClean="0">
                <a:sym typeface="Symbol" panose="05050102010706020507" pitchFamily="18" charset="2"/>
              </a:rPr>
              <a:t>дефлаграционное</a:t>
            </a:r>
            <a:r>
              <a:rPr lang="ru-RU" b="1" dirty="0">
                <a:sym typeface="Symbol" panose="05050102010706020507" pitchFamily="18" charset="2"/>
              </a:rPr>
              <a:t/>
            </a:r>
            <a:br>
              <a:rPr lang="ru-RU" b="1" dirty="0">
                <a:sym typeface="Symbol" panose="05050102010706020507" pitchFamily="18" charset="2"/>
              </a:rPr>
            </a:br>
            <a:r>
              <a:rPr lang="ru-RU" dirty="0" smtClean="0">
                <a:sym typeface="Symbol" panose="05050102010706020507" pitchFamily="18" charset="2"/>
              </a:rPr>
              <a:t>(десятки м</a:t>
            </a:r>
            <a:r>
              <a:rPr lang="en-US" dirty="0">
                <a:sym typeface="Symbol" panose="05050102010706020507" pitchFamily="18" charset="2"/>
              </a:rPr>
              <a:t>/</a:t>
            </a:r>
            <a:r>
              <a:rPr lang="ru-RU" dirty="0">
                <a:sym typeface="Symbol" panose="05050102010706020507" pitchFamily="18" charset="2"/>
              </a:rPr>
              <a:t>с</a:t>
            </a:r>
            <a:r>
              <a:rPr lang="ru-RU" dirty="0" smtClean="0">
                <a:sym typeface="Symbol" panose="05050102010706020507" pitchFamily="18" charset="2"/>
              </a:rPr>
              <a:t>);</a:t>
            </a:r>
          </a:p>
          <a:p>
            <a:pPr>
              <a:buFont typeface="+mj-lt"/>
              <a:buAutoNum type="arabicPeriod"/>
            </a:pPr>
            <a:r>
              <a:rPr lang="ru-RU" b="1" u="sng" dirty="0" smtClean="0">
                <a:sym typeface="Symbol" panose="05050102010706020507" pitchFamily="18" charset="2"/>
              </a:rPr>
              <a:t>детонационное</a:t>
            </a:r>
            <a:r>
              <a:rPr lang="ru-RU" b="1" dirty="0" smtClean="0">
                <a:sym typeface="Symbol" panose="05050102010706020507" pitchFamily="18" charset="2"/>
              </a:rPr>
              <a:t> </a:t>
            </a:r>
            <a:r>
              <a:rPr lang="ru-RU" dirty="0" smtClean="0">
                <a:sym typeface="Symbol" panose="05050102010706020507" pitchFamily="18" charset="2"/>
              </a:rPr>
              <a:t>(тысячи м</a:t>
            </a:r>
            <a:r>
              <a:rPr lang="en-US" dirty="0">
                <a:sym typeface="Symbol" panose="05050102010706020507" pitchFamily="18" charset="2"/>
              </a:rPr>
              <a:t>/</a:t>
            </a:r>
            <a:r>
              <a:rPr lang="ru-RU" dirty="0">
                <a:sym typeface="Symbol" panose="05050102010706020507" pitchFamily="18" charset="2"/>
              </a:rPr>
              <a:t>с</a:t>
            </a:r>
            <a:r>
              <a:rPr lang="ru-RU" dirty="0" smtClean="0">
                <a:sym typeface="Symbol" panose="05050102010706020507" pitchFamily="18" charset="2"/>
              </a:rPr>
              <a:t>).</a:t>
            </a:r>
          </a:p>
          <a:p>
            <a:pPr>
              <a:spcBef>
                <a:spcPts val="1800"/>
              </a:spcBef>
            </a:pPr>
            <a:r>
              <a:rPr lang="ru-RU" dirty="0" smtClean="0">
                <a:sym typeface="Symbol" panose="05050102010706020507" pitchFamily="18" charset="2"/>
              </a:rPr>
              <a:t>Эти виды горения могут</a:t>
            </a:r>
            <a:br>
              <a:rPr lang="ru-RU" dirty="0" smtClean="0">
                <a:sym typeface="Symbol" panose="05050102010706020507" pitchFamily="18" charset="2"/>
              </a:rPr>
            </a:br>
            <a:r>
              <a:rPr lang="ru-RU" dirty="0" smtClean="0">
                <a:sym typeface="Symbol" panose="05050102010706020507" pitchFamily="18" charset="2"/>
              </a:rPr>
              <a:t>переходить друг в друга.</a:t>
            </a: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17829486"/>
              </p:ext>
            </p:extLst>
          </p:nvPr>
        </p:nvGraphicFramePr>
        <p:xfrm>
          <a:off x="3347864" y="272455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5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Диффузионное и кинетическое горение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276872"/>
            <a:ext cx="8064896" cy="3456384"/>
          </a:xfrm>
        </p:spPr>
        <p:txBody>
          <a:bodyPr>
            <a:normAutofit/>
          </a:bodyPr>
          <a:lstStyle/>
          <a:p>
            <a:r>
              <a:rPr lang="ru-RU" b="1" dirty="0" smtClean="0"/>
              <a:t>Нормальное горение</a:t>
            </a:r>
            <a:r>
              <a:rPr lang="ru-RU" dirty="0" smtClean="0"/>
              <a:t> — это горение, при котором распространение пламени происходит </a:t>
            </a:r>
            <a:r>
              <a:rPr lang="ru-RU" b="1" dirty="0" smtClean="0"/>
              <a:t>при отсутствии внешних возмущений</a:t>
            </a:r>
            <a:r>
              <a:rPr lang="ru-RU" dirty="0" smtClean="0"/>
              <a:t> (турбулентности или изменения давления газов).</a:t>
            </a:r>
          </a:p>
          <a:p>
            <a:r>
              <a:rPr lang="ru-RU" dirty="0" smtClean="0"/>
              <a:t>Оно зависит только от природы горючего вещества, т. е. теплового эффекта, коэффициентов теплопроводности и диффузии. Поэтому является физической константой смеси определенного состава. В этом случае обычно скорость горения составляет 0,3−3,0 </a:t>
            </a:r>
            <a:r>
              <a:rPr lang="ru-RU" dirty="0" smtClean="0">
                <a:sym typeface="Symbol" panose="05050102010706020507" pitchFamily="18" charset="2"/>
              </a:rPr>
              <a:t>м</a:t>
            </a:r>
            <a:r>
              <a:rPr lang="en-US" dirty="0">
                <a:sym typeface="Symbol" panose="05050102010706020507" pitchFamily="18" charset="2"/>
              </a:rPr>
              <a:t>/</a:t>
            </a:r>
            <a:r>
              <a:rPr lang="ru-RU" dirty="0" smtClean="0">
                <a:sym typeface="Symbol" panose="05050102010706020507" pitchFamily="18" charset="2"/>
              </a:rPr>
              <a:t>с.</a:t>
            </a:r>
          </a:p>
          <a:p>
            <a:r>
              <a:rPr lang="ru-RU" dirty="0" smtClean="0">
                <a:sym typeface="Symbol" panose="05050102010706020507" pitchFamily="18" charset="2"/>
              </a:rPr>
              <a:t>Нормальным горение названо потому, что </a:t>
            </a:r>
            <a:r>
              <a:rPr lang="ru-RU" b="1" dirty="0" smtClean="0">
                <a:sym typeface="Symbol" panose="05050102010706020507" pitchFamily="18" charset="2"/>
              </a:rPr>
              <a:t>вектор скорости его распространения перпендикулярен фронту пламени.</a:t>
            </a:r>
            <a:endParaRPr lang="ru-RU" b="1" dirty="0" smtClean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438726" y="1729089"/>
            <a:ext cx="3528392" cy="481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Нормальное горение</a:t>
            </a:r>
            <a:endParaRPr lang="ru-RU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18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210" y="5094611"/>
            <a:ext cx="5271002" cy="17453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Диффузионное и кинетическое горение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276872"/>
            <a:ext cx="8064896" cy="3456384"/>
          </a:xfrm>
        </p:spPr>
        <p:txBody>
          <a:bodyPr>
            <a:normAutofit/>
          </a:bodyPr>
          <a:lstStyle/>
          <a:p>
            <a:r>
              <a:rPr lang="ru-RU" dirty="0" smtClean="0">
                <a:sym typeface="Symbol" panose="05050102010706020507" pitchFamily="18" charset="2"/>
              </a:rPr>
              <a:t>Нормальное горение неустойчиво и в закрытом пространстве склонно к  </a:t>
            </a:r>
            <a:r>
              <a:rPr lang="ru-RU" b="1" dirty="0" err="1" smtClean="0">
                <a:sym typeface="Symbol" panose="05050102010706020507" pitchFamily="18" charset="2"/>
              </a:rPr>
              <a:t>самоускорению</a:t>
            </a:r>
            <a:r>
              <a:rPr lang="ru-RU" b="1" dirty="0" smtClean="0">
                <a:sym typeface="Symbol" panose="05050102010706020507" pitchFamily="18" charset="2"/>
              </a:rPr>
              <a:t>. </a:t>
            </a:r>
            <a:r>
              <a:rPr lang="ru-RU" dirty="0" smtClean="0">
                <a:sym typeface="Symbol" panose="05050102010706020507" pitchFamily="18" charset="2"/>
              </a:rPr>
              <a:t>Причиной этому является </a:t>
            </a:r>
            <a:r>
              <a:rPr lang="ru-RU" b="1" dirty="0" smtClean="0">
                <a:sym typeface="Symbol" panose="05050102010706020507" pitchFamily="18" charset="2"/>
              </a:rPr>
              <a:t>искривление фронта пламени </a:t>
            </a:r>
            <a:r>
              <a:rPr lang="ru-RU" dirty="0" smtClean="0">
                <a:sym typeface="Symbol" panose="05050102010706020507" pitchFamily="18" charset="2"/>
              </a:rPr>
              <a:t>вследствие трения газа о стенки сосуда и изменения давления в смеси.</a:t>
            </a:r>
          </a:p>
          <a:p>
            <a:r>
              <a:rPr lang="ru-RU" b="1" i="1" dirty="0" smtClean="0">
                <a:sym typeface="Symbol" panose="05050102010706020507" pitchFamily="18" charset="2"/>
              </a:rPr>
              <a:t>Рассмотрим процесс распространения пламени в трубе:</a:t>
            </a:r>
          </a:p>
          <a:p>
            <a:pPr lvl="1">
              <a:buFont typeface="Wingdings" pitchFamily="2" charset="2"/>
              <a:buChar char="§"/>
            </a:pPr>
            <a:r>
              <a:rPr lang="ru-RU" dirty="0" smtClean="0">
                <a:sym typeface="Symbol" panose="05050102010706020507" pitchFamily="18" charset="2"/>
              </a:rPr>
              <a:t>Сначала у открытого конца трубы пламя распространяется с нормальной скоростью, так как продукты горения свободно расширяются и выходят наружу. Давление смеси не изменяется. Длительность равномерного распространения пламени зависит от диаметра трубы, рода горючего и его концентрации.</a:t>
            </a:r>
          </a:p>
          <a:p>
            <a:endParaRPr lang="ru-RU" dirty="0" smtClean="0">
              <a:sym typeface="Symbol" panose="05050102010706020507" pitchFamily="18" charset="2"/>
            </a:endParaRPr>
          </a:p>
          <a:p>
            <a:endParaRPr lang="ru-RU" b="1" dirty="0" smtClean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438726" y="1729089"/>
            <a:ext cx="3528392" cy="481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Дефлаграционное горение</a:t>
            </a:r>
            <a:endParaRPr lang="ru-RU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46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Диффузионное и кинетическое горение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276872"/>
            <a:ext cx="8064896" cy="2952328"/>
          </a:xfrm>
        </p:spPr>
        <p:txBody>
          <a:bodyPr>
            <a:normAutofit/>
          </a:bodyPr>
          <a:lstStyle/>
          <a:p>
            <a:pPr lvl="1">
              <a:spcBef>
                <a:spcPts val="1800"/>
              </a:spcBef>
              <a:buFont typeface="Wingdings" pitchFamily="2" charset="2"/>
              <a:buChar char="§"/>
            </a:pPr>
            <a:r>
              <a:rPr lang="ru-RU" dirty="0" smtClean="0">
                <a:sym typeface="Symbol" panose="05050102010706020507" pitchFamily="18" charset="2"/>
              </a:rPr>
              <a:t>По мере продвижения фронта пламени  внутрь трубы продукты реакции, имея больший объем по сравнению с исходной смесью, не успевают выходить наружу, и их давление возрастает.</a:t>
            </a:r>
          </a:p>
          <a:p>
            <a:pPr lvl="1">
              <a:spcBef>
                <a:spcPts val="1800"/>
              </a:spcBef>
              <a:buFont typeface="Wingdings" pitchFamily="2" charset="2"/>
              <a:buChar char="§"/>
            </a:pPr>
            <a:r>
              <a:rPr lang="ru-RU" dirty="0" smtClean="0">
                <a:sym typeface="Symbol" panose="05050102010706020507" pitchFamily="18" charset="2"/>
              </a:rPr>
              <a:t>Это давление начинает давить во все стороны, и поэтому впереди фронта пламени исходная смесь начинает двигаться в сторону распространения пламени.</a:t>
            </a:r>
          </a:p>
          <a:p>
            <a:pPr lvl="1">
              <a:spcBef>
                <a:spcPts val="1800"/>
              </a:spcBef>
              <a:buFont typeface="Wingdings" pitchFamily="2" charset="2"/>
              <a:buChar char="§"/>
            </a:pPr>
            <a:r>
              <a:rPr lang="ru-RU" dirty="0" smtClean="0">
                <a:sym typeface="Symbol" panose="05050102010706020507" pitchFamily="18" charset="2"/>
              </a:rPr>
              <a:t>Прилегающие к стенкам слои тормозятся. Наибольшую скорость имеет пламя в центре трубы, меньшую — у стенок.</a:t>
            </a:r>
          </a:p>
          <a:p>
            <a:endParaRPr lang="ru-RU" dirty="0" smtClean="0">
              <a:sym typeface="Symbol" panose="05050102010706020507" pitchFamily="18" charset="2"/>
            </a:endParaRPr>
          </a:p>
          <a:p>
            <a:endParaRPr lang="ru-RU" b="1" dirty="0" smtClean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438726" y="1729089"/>
            <a:ext cx="3528392" cy="481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Дефлаграционное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горение</a:t>
            </a:r>
            <a:endParaRPr lang="ru-RU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210" y="5094611"/>
            <a:ext cx="5271002" cy="174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14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процессов горения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489200"/>
            <a:ext cx="8064896" cy="2740000"/>
          </a:xfrm>
        </p:spPr>
        <p:txBody>
          <a:bodyPr/>
          <a:lstStyle/>
          <a:p>
            <a:r>
              <a:rPr lang="ru-RU" dirty="0" smtClean="0"/>
              <a:t>По разным признакам и особенностям процессы горения можно разделить на следующие виды:</a:t>
            </a:r>
          </a:p>
          <a:p>
            <a:pPr marL="0" indent="0">
              <a:buNone/>
            </a:pPr>
            <a:r>
              <a:rPr lang="ru-RU" b="1" u="sng" dirty="0"/>
              <a:t>П</a:t>
            </a:r>
            <a:r>
              <a:rPr lang="ru-RU" b="1" u="sng" dirty="0" smtClean="0"/>
              <a:t>о агрегатному состоянию горючего вещества —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горение газов,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горение жидкостей и плавящихся твердых веществ,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горение неплавящихся твердых пылевидных и компактных веществ.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5184576"/>
            <a:ext cx="9144000" cy="1772816"/>
          </a:xfrm>
          <a:prstGeom prst="rect">
            <a:avLst/>
          </a:prstGeom>
          <a:gradFill flip="none" rotWithShape="1">
            <a:gsLst>
              <a:gs pos="0">
                <a:srgbClr val="9A220B"/>
              </a:gs>
              <a:gs pos="30000">
                <a:schemeClr val="tx1"/>
              </a:gs>
              <a:gs pos="69000">
                <a:schemeClr val="tx1"/>
              </a:gs>
              <a:gs pos="97000">
                <a:srgbClr val="941F09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8886" y="5228366"/>
            <a:ext cx="4488160" cy="1664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34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Диффузионное и кинетическое горение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276872"/>
            <a:ext cx="8064896" cy="2592288"/>
          </a:xfrm>
        </p:spPr>
        <p:txBody>
          <a:bodyPr>
            <a:normAutofit/>
          </a:bodyPr>
          <a:lstStyle/>
          <a:p>
            <a:pPr marL="342900" lvl="1" indent="-342900">
              <a:spcBef>
                <a:spcPts val="1800"/>
              </a:spcBef>
            </a:pPr>
            <a:r>
              <a:rPr lang="ru-RU" sz="1800" dirty="0">
                <a:sym typeface="Symbol" panose="05050102010706020507" pitchFamily="18" charset="2"/>
              </a:rPr>
              <a:t>Процесс распространения пламени по горючей газовой смеси, при котором самоускоряющаяся реакция горения распространяется вследствие разогрева путем теплопроводности от соседнего слоя продуктов реакции, называется </a:t>
            </a:r>
            <a:r>
              <a:rPr lang="ru-RU" sz="1800" b="1" u="sng" dirty="0">
                <a:sym typeface="Symbol" panose="05050102010706020507" pitchFamily="18" charset="2"/>
              </a:rPr>
              <a:t>дефлаграцией. </a:t>
            </a:r>
          </a:p>
          <a:p>
            <a:pPr marL="342900" lvl="1" indent="-342900">
              <a:spcBef>
                <a:spcPts val="1800"/>
              </a:spcBef>
            </a:pPr>
            <a:r>
              <a:rPr lang="ru-RU" sz="1800" dirty="0">
                <a:sym typeface="Symbol" panose="05050102010706020507" pitchFamily="18" charset="2"/>
              </a:rPr>
              <a:t>Обычно скорости дефлаграционного горения дозвуковые, то есть менее 333 м</a:t>
            </a:r>
            <a:r>
              <a:rPr lang="en-US" sz="1800" dirty="0">
                <a:sym typeface="Symbol" panose="05050102010706020507" pitchFamily="18" charset="2"/>
              </a:rPr>
              <a:t>/</a:t>
            </a:r>
            <a:r>
              <a:rPr lang="ru-RU" sz="1800" dirty="0">
                <a:sym typeface="Symbol" panose="05050102010706020507" pitchFamily="18" charset="2"/>
              </a:rPr>
              <a:t>с.</a:t>
            </a:r>
          </a:p>
          <a:p>
            <a:endParaRPr lang="ru-RU" b="1" dirty="0" smtClean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438726" y="1729089"/>
            <a:ext cx="3528392" cy="481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Дефлаграционное горение</a:t>
            </a:r>
            <a:endParaRPr lang="ru-RU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210" y="5094611"/>
            <a:ext cx="5271002" cy="174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32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Диффузионное и кинетическое горение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276872"/>
            <a:ext cx="4320479" cy="4581128"/>
          </a:xfrm>
        </p:spPr>
        <p:txBody>
          <a:bodyPr>
            <a:noAutofit/>
          </a:bodyPr>
          <a:lstStyle/>
          <a:p>
            <a:pPr marL="342900" lvl="1" indent="-342900"/>
            <a:r>
              <a:rPr lang="ru-RU" sz="1800" dirty="0" smtClean="0">
                <a:sym typeface="Symbol" panose="05050102010706020507" pitchFamily="18" charset="2"/>
              </a:rPr>
              <a:t>Если рассматривать сгорание горючей смеси послойно, то в результате термического расширения объема продуктов сгорания каждый раз впереди фронта пламени возникает волна сжатия.</a:t>
            </a:r>
          </a:p>
          <a:p>
            <a:pPr marL="342900" lvl="1" indent="-342900"/>
            <a:r>
              <a:rPr lang="ru-RU" sz="1800" dirty="0" smtClean="0">
                <a:sym typeface="Symbol" panose="05050102010706020507" pitchFamily="18" charset="2"/>
              </a:rPr>
              <a:t>Каждая последующая волна, двигаясь по более плотной среде, догоняет предыдущую и накладывается на нее.</a:t>
            </a:r>
          </a:p>
          <a:p>
            <a:pPr marL="342900" lvl="1" indent="-342900"/>
            <a:r>
              <a:rPr lang="ru-RU" sz="1800" dirty="0" smtClean="0">
                <a:sym typeface="Symbol" panose="05050102010706020507" pitchFamily="18" charset="2"/>
              </a:rPr>
              <a:t>Постепенно эти волны соединяются в одну ударную волну.</a:t>
            </a:r>
            <a:endParaRPr lang="ru-RU" sz="1800" dirty="0">
              <a:sym typeface="Symbol" panose="05050102010706020507" pitchFamily="18" charset="2"/>
            </a:endParaRPr>
          </a:p>
          <a:p>
            <a:endParaRPr lang="ru-RU" b="1" dirty="0" smtClean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438726" y="1729089"/>
            <a:ext cx="3528392" cy="481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Детонационное горение</a:t>
            </a:r>
            <a:endParaRPr lang="ru-RU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7208" y="2492896"/>
            <a:ext cx="3796500" cy="28276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33572" y="5603144"/>
            <a:ext cx="37107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Схема образования </a:t>
            </a:r>
            <a:r>
              <a:rPr lang="ru-RU" sz="1400" dirty="0" smtClean="0"/>
              <a:t>детонационной </a:t>
            </a:r>
            <a:r>
              <a:rPr lang="ru-RU" sz="1400" dirty="0"/>
              <a:t>волны: </a:t>
            </a:r>
            <a:r>
              <a:rPr lang="ru-RU" sz="1400" dirty="0" err="1"/>
              <a:t>Р</a:t>
            </a:r>
            <a:r>
              <a:rPr lang="ru-RU" sz="1400" baseline="-25000" dirty="0" err="1"/>
              <a:t>о</a:t>
            </a:r>
            <a:r>
              <a:rPr lang="ru-RU" sz="1400" dirty="0"/>
              <a:t>&lt; Р</a:t>
            </a:r>
            <a:r>
              <a:rPr lang="ru-RU" sz="1400" baseline="-25000" dirty="0"/>
              <a:t>1 </a:t>
            </a:r>
            <a:r>
              <a:rPr lang="ru-RU" sz="1400" dirty="0"/>
              <a:t>&lt; Р</a:t>
            </a:r>
            <a:r>
              <a:rPr lang="ru-RU" sz="1400" baseline="-25000" dirty="0"/>
              <a:t>2 </a:t>
            </a:r>
            <a:r>
              <a:rPr lang="ru-RU" sz="1400" dirty="0"/>
              <a:t>&lt; Р</a:t>
            </a:r>
            <a:r>
              <a:rPr lang="ru-RU" sz="1400" baseline="-25000" dirty="0"/>
              <a:t>3 </a:t>
            </a:r>
            <a:r>
              <a:rPr lang="ru-RU" sz="1400" dirty="0"/>
              <a:t>&lt; Р</a:t>
            </a:r>
            <a:r>
              <a:rPr lang="ru-RU" sz="1400" baseline="-25000" dirty="0"/>
              <a:t>4 </a:t>
            </a:r>
            <a:r>
              <a:rPr lang="ru-RU" sz="1400" dirty="0"/>
              <a:t>&lt; Р</a:t>
            </a:r>
            <a:r>
              <a:rPr lang="ru-RU" sz="1400" baseline="-25000" dirty="0"/>
              <a:t>5 </a:t>
            </a:r>
            <a:r>
              <a:rPr lang="ru-RU" sz="1400" dirty="0"/>
              <a:t>&lt; Р</a:t>
            </a:r>
            <a:r>
              <a:rPr lang="ru-RU" sz="1400" baseline="-25000" dirty="0"/>
              <a:t>6 </a:t>
            </a:r>
            <a:r>
              <a:rPr lang="ru-RU" sz="1400" dirty="0"/>
              <a:t>&lt; Р</a:t>
            </a:r>
            <a:r>
              <a:rPr lang="ru-RU" sz="1400" baseline="-25000" dirty="0"/>
              <a:t>7</a:t>
            </a:r>
            <a:r>
              <a:rPr lang="ru-RU" sz="1400" dirty="0"/>
              <a:t>; </a:t>
            </a:r>
            <a:r>
              <a:rPr lang="ru-RU" sz="1400" dirty="0" smtClean="0"/>
              <a:t>1-7 — </a:t>
            </a:r>
            <a:r>
              <a:rPr lang="ru-RU" sz="1400" dirty="0"/>
              <a:t>нарастание давления в </a:t>
            </a:r>
            <a:r>
              <a:rPr lang="ru-RU" sz="1400" dirty="0" smtClean="0"/>
              <a:t>слоях</a:t>
            </a:r>
            <a:br>
              <a:rPr lang="ru-RU" sz="1400" dirty="0" smtClean="0"/>
            </a:br>
            <a:r>
              <a:rPr lang="ru-RU" sz="1400" dirty="0" smtClean="0"/>
              <a:t>с </a:t>
            </a:r>
            <a:r>
              <a:rPr lang="ru-RU" sz="1400" dirty="0"/>
              <a:t>1-го по 7-ой</a:t>
            </a:r>
          </a:p>
        </p:txBody>
      </p:sp>
    </p:spTree>
    <p:extLst>
      <p:ext uri="{BB962C8B-B14F-4D97-AF65-F5344CB8AC3E}">
        <p14:creationId xmlns:p14="http://schemas.microsoft.com/office/powerpoint/2010/main" val="37631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799699"/>
            <a:ext cx="4211960" cy="40311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Диффузионное и кинетическое горение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276872"/>
            <a:ext cx="8064896" cy="2592288"/>
          </a:xfrm>
        </p:spPr>
        <p:txBody>
          <a:bodyPr>
            <a:normAutofit/>
          </a:bodyPr>
          <a:lstStyle/>
          <a:p>
            <a:pPr marL="342900" lvl="1" indent="-342900"/>
            <a:r>
              <a:rPr lang="ru-RU" sz="1800" dirty="0" smtClean="0">
                <a:sym typeface="Symbol" panose="05050102010706020507" pitchFamily="18" charset="2"/>
              </a:rPr>
              <a:t>В ударной волне в результате адиабатического сжатия мгновенно увеличивается плотность газов и повышается температура до </a:t>
            </a:r>
            <a:r>
              <a:rPr lang="ru-RU" sz="1800" dirty="0"/>
              <a:t>Т</a:t>
            </a:r>
            <a:r>
              <a:rPr lang="ru-RU" sz="1800" baseline="30000" dirty="0"/>
              <a:t>0</a:t>
            </a:r>
            <a:r>
              <a:rPr lang="ru-RU" sz="1800" baseline="-25000" dirty="0" smtClean="0">
                <a:sym typeface="Symbol" panose="05050102010706020507" pitchFamily="18" charset="2"/>
              </a:rPr>
              <a:t> </a:t>
            </a:r>
            <a:r>
              <a:rPr lang="ru-RU" sz="1800" dirty="0" smtClean="0">
                <a:sym typeface="Symbol" panose="05050102010706020507" pitchFamily="18" charset="2"/>
              </a:rPr>
              <a:t>самовоспламенения.</a:t>
            </a:r>
          </a:p>
          <a:p>
            <a:pPr marL="342900" lvl="1" indent="-342900"/>
            <a:r>
              <a:rPr lang="ru-RU" sz="1800" dirty="0" smtClean="0">
                <a:sym typeface="Symbol" panose="05050102010706020507" pitchFamily="18" charset="2"/>
              </a:rPr>
              <a:t>В результате происходит зажигание горючей смеси ударной волной и возникает </a:t>
            </a:r>
            <a:r>
              <a:rPr lang="ru-RU" sz="1800" b="1" dirty="0" smtClean="0">
                <a:sym typeface="Symbol" panose="05050102010706020507" pitchFamily="18" charset="2"/>
              </a:rPr>
              <a:t>детонация</a:t>
            </a:r>
            <a:r>
              <a:rPr lang="ru-RU" sz="1800" dirty="0" smtClean="0">
                <a:sym typeface="Symbol" panose="05050102010706020507" pitchFamily="18" charset="2"/>
              </a:rPr>
              <a:t>.</a:t>
            </a:r>
          </a:p>
          <a:p>
            <a:pPr marL="342900" lvl="1" indent="-342900"/>
            <a:r>
              <a:rPr lang="ru-RU" sz="1800" b="1" u="sng" dirty="0" smtClean="0">
                <a:sym typeface="Symbol" panose="05050102010706020507" pitchFamily="18" charset="2"/>
              </a:rPr>
              <a:t>Детонация — распространение горения путем воспламенения ударной волной.</a:t>
            </a:r>
            <a:endParaRPr lang="ru-RU" b="1" u="sng" dirty="0" smtClean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438726" y="1729089"/>
            <a:ext cx="3528392" cy="481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Детонационное горение</a:t>
            </a:r>
            <a:endParaRPr lang="ru-RU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39552" y="4581128"/>
            <a:ext cx="4663370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/>
            <a:r>
              <a:rPr lang="ru-RU" sz="1800" dirty="0" smtClean="0">
                <a:sym typeface="Symbol" panose="05050102010706020507" pitchFamily="18" charset="2"/>
              </a:rPr>
              <a:t>Детонационная волна не гаснет, так как подпитывается ударными волнами от движущегося вслед за ней пламени.</a:t>
            </a:r>
          </a:p>
          <a:p>
            <a:pPr marL="342900" lvl="1" indent="-342900"/>
            <a:endParaRPr lang="ru-RU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55780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Диффузионное и кинетическое горение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276872"/>
            <a:ext cx="8064896" cy="2808312"/>
          </a:xfrm>
        </p:spPr>
        <p:txBody>
          <a:bodyPr>
            <a:normAutofit/>
          </a:bodyPr>
          <a:lstStyle/>
          <a:p>
            <a:pPr marL="342900" lvl="1" indent="-342900"/>
            <a:r>
              <a:rPr lang="ru-RU" sz="1800" b="1" u="sng" dirty="0">
                <a:sym typeface="Symbol" panose="05050102010706020507" pitchFamily="18" charset="2"/>
              </a:rPr>
              <a:t>Детонация</a:t>
            </a:r>
            <a:r>
              <a:rPr lang="ru-RU" sz="1800" dirty="0">
                <a:sym typeface="Symbol" panose="05050102010706020507" pitchFamily="18" charset="2"/>
              </a:rPr>
              <a:t> — самый опасный вид распространения пламени, так как имеет максимальную мощность взрыва (</a:t>
            </a:r>
            <a:r>
              <a:rPr lang="en-US" sz="1800" dirty="0">
                <a:sym typeface="Symbol" panose="05050102010706020507" pitchFamily="18" charset="2"/>
              </a:rPr>
              <a:t>N=A/</a:t>
            </a:r>
            <a:r>
              <a:rPr lang="el-GR" sz="1800" dirty="0">
                <a:sym typeface="Symbol" panose="05050102010706020507" pitchFamily="18" charset="2"/>
              </a:rPr>
              <a:t>τ</a:t>
            </a:r>
            <a:r>
              <a:rPr lang="ru-RU" sz="1800" dirty="0">
                <a:sym typeface="Symbol" panose="05050102010706020507" pitchFamily="18" charset="2"/>
              </a:rPr>
              <a:t>)</a:t>
            </a:r>
            <a:r>
              <a:rPr lang="en-US" sz="1800" dirty="0">
                <a:sym typeface="Symbol" panose="05050102010706020507" pitchFamily="18" charset="2"/>
              </a:rPr>
              <a:t> </a:t>
            </a:r>
            <a:r>
              <a:rPr lang="ru-RU" sz="1800" dirty="0">
                <a:sym typeface="Symbol" panose="05050102010706020507" pitchFamily="18" charset="2"/>
              </a:rPr>
              <a:t>и огромную скорость.</a:t>
            </a:r>
          </a:p>
          <a:p>
            <a:pPr marL="342900" lvl="1" indent="-342900"/>
            <a:r>
              <a:rPr lang="ru-RU" sz="1800" dirty="0"/>
              <a:t>Практически «обезвредить» детонацию можно лишь на преддетонационном участке, то есть на расстоянии от точки зажигания до места возникновения детонационного горения. Для газов длина этого участка от 1 до 10 метров.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438726" y="1729089"/>
            <a:ext cx="3528392" cy="481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Детонационное горение</a:t>
            </a:r>
            <a:endParaRPr lang="ru-RU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" y="4663796"/>
            <a:ext cx="9139101" cy="2184188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412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6512" y="2204864"/>
            <a:ext cx="9180512" cy="46805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процессов горения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2204864"/>
            <a:ext cx="4104456" cy="4581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u="sng" dirty="0" smtClean="0"/>
              <a:t>По фазовому составу компонентов —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гомогенное горение,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/>
              <a:t>г</a:t>
            </a:r>
            <a:r>
              <a:rPr lang="ru-RU" b="1" dirty="0" smtClean="0"/>
              <a:t>етерогенное горение,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горение взрывчатых веществ.</a:t>
            </a:r>
          </a:p>
          <a:p>
            <a:pPr marL="0" indent="0">
              <a:buNone/>
            </a:pPr>
            <a:endParaRPr lang="ru-RU" sz="800" b="1" u="sng" dirty="0" smtClean="0"/>
          </a:p>
          <a:p>
            <a:pPr marL="0" indent="0">
              <a:buNone/>
            </a:pPr>
            <a:r>
              <a:rPr lang="ru-RU" b="1" u="sng" dirty="0" smtClean="0"/>
              <a:t>По </a:t>
            </a:r>
            <a:r>
              <a:rPr lang="ru-RU" b="1" u="sng" dirty="0" smtClean="0"/>
              <a:t>подготовленности горючей смеси</a:t>
            </a:r>
            <a:r>
              <a:rPr lang="ru-RU" b="1" u="sng" dirty="0"/>
              <a:t> —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диффузионное горение (пожар),</a:t>
            </a:r>
            <a:endParaRPr lang="ru-RU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кинетическое горение (взрыв).</a:t>
            </a:r>
            <a:endParaRPr lang="ru-RU" b="1" dirty="0"/>
          </a:p>
          <a:p>
            <a:pPr>
              <a:buFont typeface="Wingdings" panose="05000000000000000000" pitchFamily="2" charset="2"/>
              <a:buChar char="ü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669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4187981"/>
            <a:ext cx="9144000" cy="2769411"/>
          </a:xfrm>
          <a:prstGeom prst="rect">
            <a:avLst/>
          </a:prstGeom>
          <a:gradFill flip="none" rotWithShape="1">
            <a:gsLst>
              <a:gs pos="0">
                <a:srgbClr val="9A220B"/>
              </a:gs>
              <a:gs pos="30000">
                <a:schemeClr val="tx1"/>
              </a:gs>
              <a:gs pos="69000">
                <a:schemeClr val="tx1"/>
              </a:gs>
              <a:gs pos="97000">
                <a:srgbClr val="941F09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процессов горения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489200"/>
            <a:ext cx="4248471" cy="1371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 smtClean="0"/>
              <a:t>По динамике фронта пламени —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стационарное,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нестационарное.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b="1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788025" y="2485308"/>
            <a:ext cx="4248471" cy="1447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ru-RU" b="1" u="sng" dirty="0" smtClean="0"/>
              <a:t>По характеру движения газов —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ламинарное,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турбулентное.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3788" y="4187981"/>
            <a:ext cx="3735710" cy="267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0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процессов горения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8" y="2276872"/>
            <a:ext cx="9128861" cy="460851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489200"/>
            <a:ext cx="8064896" cy="28840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 smtClean="0"/>
              <a:t>По степени сгорания горючего вещества —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полное,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неполное.</a:t>
            </a:r>
          </a:p>
          <a:p>
            <a:pPr marL="0" indent="0">
              <a:buNone/>
            </a:pPr>
            <a:r>
              <a:rPr lang="ru-RU" b="1" u="sng" dirty="0" smtClean="0"/>
              <a:t>По скорости распространения пламени</a:t>
            </a:r>
            <a:r>
              <a:rPr lang="ru-RU" b="1" u="sng" dirty="0"/>
              <a:t> —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нормальное,</a:t>
            </a:r>
            <a:endParaRPr lang="ru-RU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err="1"/>
              <a:t>д</a:t>
            </a:r>
            <a:r>
              <a:rPr lang="ru-RU" b="1" dirty="0" err="1" smtClean="0"/>
              <a:t>ефлаграционное</a:t>
            </a:r>
            <a:r>
              <a:rPr lang="ru-RU" b="1" dirty="0" smtClean="0"/>
              <a:t>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детонационное.</a:t>
            </a:r>
            <a:endParaRPr lang="ru-RU" b="1" dirty="0"/>
          </a:p>
          <a:p>
            <a:pPr>
              <a:buFont typeface="Wingdings" panose="05000000000000000000" pitchFamily="2" charset="2"/>
              <a:buChar char="ü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2883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" y="5057204"/>
            <a:ext cx="9141772" cy="17997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Горение газообразных, жидких и твердых веществ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204864"/>
            <a:ext cx="8064896" cy="3820120"/>
          </a:xfrm>
        </p:spPr>
        <p:txBody>
          <a:bodyPr>
            <a:normAutofit/>
          </a:bodyPr>
          <a:lstStyle/>
          <a:p>
            <a:r>
              <a:rPr lang="ru-RU" dirty="0" smtClean="0"/>
              <a:t>Согласно ГОСТ 12.1.044-89:</a:t>
            </a:r>
          </a:p>
          <a:p>
            <a:pPr>
              <a:buFont typeface="+mj-lt"/>
              <a:buAutoNum type="arabicPeriod"/>
            </a:pPr>
            <a:r>
              <a:rPr lang="ru-RU" b="1" dirty="0" smtClean="0"/>
              <a:t>Газы — </a:t>
            </a:r>
            <a:r>
              <a:rPr lang="ru-RU" dirty="0" smtClean="0"/>
              <a:t>это вещества, критическая температура которых менее 50</a:t>
            </a:r>
            <a:r>
              <a:rPr lang="ru-RU" dirty="0" smtClean="0">
                <a:sym typeface="Symbol" panose="05050102010706020507" pitchFamily="18" charset="2"/>
              </a:rPr>
              <a:t>С. Т</a:t>
            </a:r>
            <a:r>
              <a:rPr lang="ru-RU" baseline="-25000" dirty="0" smtClean="0">
                <a:sym typeface="Symbol" panose="05050102010706020507" pitchFamily="18" charset="2"/>
              </a:rPr>
              <a:t>КР </a:t>
            </a:r>
            <a:r>
              <a:rPr lang="ru-RU" dirty="0" smtClean="0">
                <a:sym typeface="Symbol" panose="05050102010706020507" pitchFamily="18" charset="2"/>
              </a:rPr>
              <a:t>— это минимальная температура нагрева 1 моля вещества в закрытом сосуде, при котором оно полностью превращается в пар.</a:t>
            </a:r>
          </a:p>
          <a:p>
            <a:pPr>
              <a:buFont typeface="+mj-lt"/>
              <a:buAutoNum type="arabicPeriod"/>
            </a:pPr>
            <a:r>
              <a:rPr lang="ru-RU" b="1" dirty="0" smtClean="0"/>
              <a:t>Жидкости</a:t>
            </a:r>
            <a:r>
              <a:rPr lang="ru-RU" b="1" dirty="0"/>
              <a:t> — </a:t>
            </a:r>
            <a:r>
              <a:rPr lang="ru-RU" dirty="0"/>
              <a:t>это </a:t>
            </a:r>
            <a:r>
              <a:rPr lang="ru-RU" dirty="0" smtClean="0"/>
              <a:t>вещества с температурой </a:t>
            </a:r>
            <a:r>
              <a:rPr lang="ru-RU" dirty="0" smtClean="0">
                <a:sym typeface="Symbol" panose="05050102010706020507" pitchFamily="18" charset="2"/>
              </a:rPr>
              <a:t>плавления (каплепадения) менее </a:t>
            </a:r>
            <a:r>
              <a:rPr lang="ru-RU" dirty="0"/>
              <a:t>50</a:t>
            </a:r>
            <a:r>
              <a:rPr lang="ru-RU" dirty="0">
                <a:sym typeface="Symbol" panose="05050102010706020507" pitchFamily="18" charset="2"/>
              </a:rPr>
              <a:t>С</a:t>
            </a:r>
            <a:r>
              <a:rPr lang="ru-RU" dirty="0" smtClean="0">
                <a:sym typeface="Symbol" panose="05050102010706020507" pitchFamily="18" charset="2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b="1" dirty="0" smtClean="0"/>
              <a:t>Твердые вещества</a:t>
            </a:r>
            <a:r>
              <a:rPr lang="ru-RU" b="1" dirty="0"/>
              <a:t> — </a:t>
            </a:r>
            <a:r>
              <a:rPr lang="ru-RU" dirty="0"/>
              <a:t>это вещества с температурой </a:t>
            </a:r>
            <a:r>
              <a:rPr lang="ru-RU" dirty="0">
                <a:sym typeface="Symbol" panose="05050102010706020507" pitchFamily="18" charset="2"/>
              </a:rPr>
              <a:t>плавления (каплепадения) </a:t>
            </a:r>
            <a:r>
              <a:rPr lang="ru-RU" dirty="0" smtClean="0">
                <a:sym typeface="Symbol" panose="05050102010706020507" pitchFamily="18" charset="2"/>
              </a:rPr>
              <a:t>более </a:t>
            </a:r>
            <a:r>
              <a:rPr lang="ru-RU" dirty="0"/>
              <a:t>50</a:t>
            </a:r>
            <a:r>
              <a:rPr lang="ru-RU" dirty="0">
                <a:sym typeface="Symbol" panose="05050102010706020507" pitchFamily="18" charset="2"/>
              </a:rPr>
              <a:t>С</a:t>
            </a:r>
            <a:r>
              <a:rPr lang="ru-RU" dirty="0" smtClean="0">
                <a:sym typeface="Symbol" panose="05050102010706020507" pitchFamily="18" charset="2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b="1" dirty="0" smtClean="0"/>
              <a:t>Пыли</a:t>
            </a:r>
            <a:r>
              <a:rPr lang="ru-RU" b="1" dirty="0"/>
              <a:t> — </a:t>
            </a:r>
            <a:r>
              <a:rPr lang="ru-RU" dirty="0"/>
              <a:t>это </a:t>
            </a:r>
            <a:r>
              <a:rPr lang="ru-RU" dirty="0" smtClean="0"/>
              <a:t>измельченные твердые вещества </a:t>
            </a:r>
            <a:r>
              <a:rPr lang="ru-RU" dirty="0"/>
              <a:t>с </a:t>
            </a:r>
            <a:r>
              <a:rPr lang="ru-RU" dirty="0" smtClean="0"/>
              <a:t>размером частиц</a:t>
            </a:r>
            <a:r>
              <a:rPr lang="ru-RU" dirty="0" smtClean="0">
                <a:sym typeface="Symbol" panose="05050102010706020507" pitchFamily="18" charset="2"/>
              </a:rPr>
              <a:t> </a:t>
            </a:r>
            <a:r>
              <a:rPr lang="ru-RU" dirty="0">
                <a:sym typeface="Symbol" panose="05050102010706020507" pitchFamily="18" charset="2"/>
              </a:rPr>
              <a:t>менее 0</a:t>
            </a:r>
            <a:r>
              <a:rPr lang="ru-RU" dirty="0" smtClean="0">
                <a:sym typeface="Symbol" panose="05050102010706020507" pitchFamily="18" charset="2"/>
              </a:rPr>
              <a:t>,85 мм.</a:t>
            </a:r>
            <a:endParaRPr lang="ru-RU" dirty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175545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Горение газообразных, жидких и твердых веществ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489200"/>
            <a:ext cx="8064896" cy="2812008"/>
          </a:xfrm>
        </p:spPr>
        <p:txBody>
          <a:bodyPr>
            <a:normAutofit/>
          </a:bodyPr>
          <a:lstStyle/>
          <a:p>
            <a:r>
              <a:rPr lang="ru-RU" dirty="0" smtClean="0"/>
              <a:t>Зона, в которой происходит химическая реакция в горючей смеси, т. е. горение, называется </a:t>
            </a:r>
            <a:r>
              <a:rPr lang="ru-RU" b="1" u="sng" dirty="0" smtClean="0"/>
              <a:t>фронтом пламени</a:t>
            </a:r>
            <a:r>
              <a:rPr lang="ru-RU" b="1" dirty="0" smtClean="0"/>
              <a:t>.</a:t>
            </a:r>
          </a:p>
          <a:p>
            <a:r>
              <a:rPr lang="ru-RU" dirty="0" smtClean="0"/>
              <a:t>Таким образом, процесс горения газов, жидкостей и большинства твердых веществ протекает в газообразном виде и сопровождается </a:t>
            </a:r>
            <a:r>
              <a:rPr lang="ru-RU" b="1" dirty="0" smtClean="0"/>
              <a:t>пламенем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Некоторые твердые вещества, в том числе имеющие склонность к самовозгоранию, горят в виде </a:t>
            </a:r>
            <a:r>
              <a:rPr lang="ru-RU" b="1" dirty="0" smtClean="0"/>
              <a:t>тления</a:t>
            </a:r>
            <a:r>
              <a:rPr lang="ru-RU" dirty="0" smtClean="0"/>
              <a:t> на поверхности и внутри материала.</a:t>
            </a: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" y="5333375"/>
            <a:ext cx="9139102" cy="1513604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4673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Гомогенное и гетерогенное горение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489200"/>
            <a:ext cx="8064896" cy="2812008"/>
          </a:xfrm>
        </p:spPr>
        <p:txBody>
          <a:bodyPr>
            <a:normAutofit/>
          </a:bodyPr>
          <a:lstStyle/>
          <a:p>
            <a:r>
              <a:rPr lang="ru-RU" dirty="0" smtClean="0"/>
              <a:t>В зависимости от агрегатного состояния смеси горючего и окислителя, то есть от количества фаз в смеси различают:</a:t>
            </a:r>
          </a:p>
          <a:p>
            <a:pPr>
              <a:buFont typeface="+mj-lt"/>
              <a:buAutoNum type="arabicPeriod"/>
            </a:pPr>
            <a:r>
              <a:rPr lang="ru-RU" b="1" u="sng" dirty="0" smtClean="0"/>
              <a:t>Гомогенное горение </a:t>
            </a:r>
            <a:r>
              <a:rPr lang="ru-RU" b="1" dirty="0" smtClean="0"/>
              <a:t>— окислитель и горючее находятся в газовой фазе.</a:t>
            </a:r>
          </a:p>
          <a:p>
            <a:r>
              <a:rPr lang="ru-RU" dirty="0" smtClean="0"/>
              <a:t>Это горение </a:t>
            </a:r>
            <a:r>
              <a:rPr lang="ru-RU" b="1" dirty="0" smtClean="0"/>
              <a:t>газов </a:t>
            </a:r>
            <a:r>
              <a:rPr lang="ru-RU" b="1" dirty="0"/>
              <a:t>и паров </a:t>
            </a:r>
            <a:r>
              <a:rPr lang="ru-RU" dirty="0"/>
              <a:t>горючих веществ в среде газообразного </a:t>
            </a:r>
            <a:r>
              <a:rPr lang="ru-RU" dirty="0" smtClean="0"/>
              <a:t>окислителя, таким образом реакция горения протекает в системе, состоящей из одной фазы (агрегатного состояния).</a:t>
            </a: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219037"/>
            <a:ext cx="9144000" cy="166634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338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954" y="3789040"/>
            <a:ext cx="7843046" cy="3065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Гомогенное и гетерогенное горение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276872"/>
            <a:ext cx="8064896" cy="3024336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 startAt="2"/>
            </a:pPr>
            <a:r>
              <a:rPr lang="ru-RU" b="1" u="sng" dirty="0" smtClean="0"/>
              <a:t>Гетерогенное горение</a:t>
            </a:r>
            <a:r>
              <a:rPr lang="ru-RU" b="1" dirty="0" smtClean="0"/>
              <a:t> — горючее находится в твердом состоянии, а окислитель в газообразном. </a:t>
            </a:r>
            <a:endParaRPr lang="ru-RU" b="1" dirty="0"/>
          </a:p>
          <a:p>
            <a:r>
              <a:rPr lang="ru-RU" dirty="0" smtClean="0"/>
              <a:t>Это горение твердых </a:t>
            </a:r>
            <a:r>
              <a:rPr lang="ru-RU" dirty="0"/>
              <a:t>горючих веществ в среде газообразного окислителя</a:t>
            </a:r>
            <a:r>
              <a:rPr lang="ru-RU" dirty="0" smtClean="0"/>
              <a:t>. В этом случае реакция протекает на поверхности раздела фаз, в то время как гомогенная реакция идет во всем объеме.</a:t>
            </a:r>
          </a:p>
          <a:p>
            <a:r>
              <a:rPr lang="ru-RU" dirty="0" smtClean="0"/>
              <a:t>Это горение металлов, графита, то есть практически нелетучих материалов.</a:t>
            </a:r>
          </a:p>
          <a:p>
            <a:pPr>
              <a:buFont typeface="+mj-lt"/>
              <a:buAutoNum type="arabicPeriod"/>
            </a:pPr>
            <a:endParaRPr lang="ru-RU" b="1" dirty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43558" y="4869160"/>
            <a:ext cx="5756634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ym typeface="Symbol" panose="05050102010706020507" pitchFamily="18" charset="2"/>
              </a:rPr>
              <a:t>Многие газовые реакции имеют гомогенно-гетерогенную природу, когда возможность протекания гомогенной реакции обусловлена происхождением одновременно гетерогенной реакции.</a:t>
            </a: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>
              <a:buFont typeface="+mj-lt"/>
              <a:buAutoNum type="arabicPeriod"/>
            </a:pPr>
            <a:endParaRPr lang="ru-RU" b="1" dirty="0" smtClean="0">
              <a:sym typeface="Symbol" panose="05050102010706020507" pitchFamily="18" charset="2"/>
            </a:endParaRPr>
          </a:p>
          <a:p>
            <a:pPr marL="0" indent="0">
              <a:buFont typeface="Wingdings 3" charset="2"/>
              <a:buNone/>
            </a:pPr>
            <a:endParaRPr lang="ru-RU" b="1" dirty="0" smtClean="0"/>
          </a:p>
          <a:p>
            <a:pPr marL="0" indent="0">
              <a:buFont typeface="Wingdings 3" charset="2"/>
              <a:buNone/>
            </a:pP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69846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Совет директоров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tint val="100000"/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4311</TotalTime>
  <Words>957</Words>
  <Application>Microsoft Office PowerPoint</Application>
  <PresentationFormat>Экран (4:3)</PresentationFormat>
  <Paragraphs>176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Century Gothic</vt:lpstr>
      <vt:lpstr>Symbol</vt:lpstr>
      <vt:lpstr>Wingdings</vt:lpstr>
      <vt:lpstr>Wingdings 3</vt:lpstr>
      <vt:lpstr>Совет директоров</vt:lpstr>
      <vt:lpstr>ВИДЫ ГОРЕНИЯ</vt:lpstr>
      <vt:lpstr>Классификация процессов горения</vt:lpstr>
      <vt:lpstr>Классификация процессов горения</vt:lpstr>
      <vt:lpstr>Классификация процессов горения</vt:lpstr>
      <vt:lpstr>Классификация процессов горения</vt:lpstr>
      <vt:lpstr>Горение газообразных, жидких и твердых веществ</vt:lpstr>
      <vt:lpstr>Горение газообразных, жидких и твердых веществ</vt:lpstr>
      <vt:lpstr>Гомогенное и гетерогенное горение</vt:lpstr>
      <vt:lpstr>Гомогенное и гетерогенное горение</vt:lpstr>
      <vt:lpstr>Гомогенное и гетерогенное горение</vt:lpstr>
      <vt:lpstr>Диффузионное и кинетическое горение</vt:lpstr>
      <vt:lpstr>Диффузионное и кинетическое горение</vt:lpstr>
      <vt:lpstr>Диффузионное и кинетическое горение</vt:lpstr>
      <vt:lpstr>Диффузионное и кинетическое горение</vt:lpstr>
      <vt:lpstr>Диффузионное и кинетическое горение</vt:lpstr>
      <vt:lpstr>Диффузионное и кинетическое горение</vt:lpstr>
      <vt:lpstr>Диффузионное и кинетическое горение</vt:lpstr>
      <vt:lpstr>Диффузионное и кинетическое горение</vt:lpstr>
      <vt:lpstr>Диффузионное и кинетическое горение</vt:lpstr>
      <vt:lpstr>Диффузионное и кинетическое горение</vt:lpstr>
      <vt:lpstr>Диффузионное и кинетическое горение</vt:lpstr>
      <vt:lpstr>Диффузионное и кинетическое горение</vt:lpstr>
      <vt:lpstr>Диффузионное и кинетическое горение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Ira</dc:creator>
  <cp:lastModifiedBy>user</cp:lastModifiedBy>
  <cp:revision>104</cp:revision>
  <dcterms:created xsi:type="dcterms:W3CDTF">2022-10-21T18:40:58Z</dcterms:created>
  <dcterms:modified xsi:type="dcterms:W3CDTF">2022-11-13T11:08:16Z</dcterms:modified>
</cp:coreProperties>
</file>