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3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35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4DB-105B-4012-94AA-336E0185BEC5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94CA-ECBE-433B-8BF5-4C3B10F23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0795581"/>
      </p:ext>
    </p:extLst>
  </p:cSld>
  <p:clrMapOvr>
    <a:masterClrMapping/>
  </p:clrMapOvr>
  <p:transition advClick="0" advTm="15000"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B4DB-105B-4012-94AA-336E0185BEC5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E94CA-ECBE-433B-8BF5-4C3B10F23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3065802"/>
      </p:ext>
    </p:extLst>
  </p:cSld>
  <p:clrMapOvr>
    <a:masterClrMapping/>
  </p:clrMapOvr>
  <p:transition advClick="0" advTm="15000"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1B4DB-105B-4012-94AA-336E0185BEC5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E94CA-ECBE-433B-8BF5-4C3B10F23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624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advClick="0" advTm="15000"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openxmlformats.org/officeDocument/2006/relationships/audio" Target="NUL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764" y="390699"/>
            <a:ext cx="11330247" cy="6084916"/>
          </a:xfrm>
        </p:spPr>
        <p:txBody>
          <a:bodyPr>
            <a:normAutofit fontScale="92500" lnSpcReduction="20000"/>
          </a:bodyPr>
          <a:lstStyle/>
          <a:p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r>
              <a:rPr lang="ru-RU" sz="3900" b="1" smtClean="0"/>
              <a:t>"</a:t>
            </a:r>
            <a:r>
              <a:rPr lang="ru-RU" sz="3900" b="1"/>
              <a:t>Закрывай </a:t>
            </a:r>
            <a:r>
              <a:rPr lang="ru-RU" sz="3900" b="1" smtClean="0"/>
              <a:t>покрепче кран, </a:t>
            </a:r>
            <a:r>
              <a:rPr lang="ru-RU" sz="3900" b="1"/>
              <a:t>чтоб не вытек </a:t>
            </a:r>
            <a:r>
              <a:rPr lang="ru-RU" sz="3900" b="1" smtClean="0"/>
              <a:t>океан!"</a:t>
            </a:r>
          </a:p>
          <a:p>
            <a:endParaRPr lang="ru-RU" b="1" smtClean="0"/>
          </a:p>
          <a:p>
            <a:r>
              <a:rPr lang="ru-RU" smtClean="0"/>
              <a:t>                                             </a:t>
            </a:r>
          </a:p>
          <a:p>
            <a:r>
              <a:rPr lang="ru-RU"/>
              <a:t> </a:t>
            </a:r>
            <a:r>
              <a:rPr lang="ru-RU" smtClean="0"/>
              <a:t>             </a:t>
            </a:r>
          </a:p>
          <a:p>
            <a:r>
              <a:rPr lang="ru-RU"/>
              <a:t> </a:t>
            </a:r>
            <a:r>
              <a:rPr lang="ru-RU" smtClean="0"/>
              <a:t>                                                                                                             Подготовил:</a:t>
            </a:r>
            <a:br>
              <a:rPr lang="ru-RU" smtClean="0"/>
            </a:br>
            <a:r>
              <a:rPr lang="ru-RU" smtClean="0"/>
              <a:t>                                                                                                            Ученик 8 В</a:t>
            </a:r>
            <a:br>
              <a:rPr lang="ru-RU" smtClean="0"/>
            </a:br>
            <a:r>
              <a:rPr lang="ru-RU" smtClean="0"/>
              <a:t>                                                                                                                            МБОУ  </a:t>
            </a:r>
            <a:r>
              <a:rPr lang="en-US" smtClean="0"/>
              <a:t>“</a:t>
            </a:r>
            <a:r>
              <a:rPr lang="ru-RU" smtClean="0"/>
              <a:t>Гимназия </a:t>
            </a:r>
            <a:r>
              <a:rPr lang="en-US" smtClean="0"/>
              <a:t>”</a:t>
            </a:r>
            <a:br>
              <a:rPr lang="ru-RU" smtClean="0"/>
            </a:br>
            <a:r>
              <a:rPr lang="ru-RU" smtClean="0"/>
              <a:t>                                                                                                                  г. Новозыбков</a:t>
            </a:r>
            <a:br>
              <a:rPr lang="ru-RU" smtClean="0"/>
            </a:br>
            <a:r>
              <a:rPr lang="ru-RU" smtClean="0"/>
              <a:t>                                                                                                                          Алейников Артём.</a:t>
            </a:r>
          </a:p>
          <a:p>
            <a:r>
              <a:rPr lang="ru-RU" b="1" smtClean="0"/>
              <a:t>                                                                                                                    </a:t>
            </a:r>
            <a:r>
              <a:rPr lang="ru-RU" smtClean="0"/>
              <a:t>Руководитель: </a:t>
            </a:r>
          </a:p>
          <a:p>
            <a:r>
              <a:rPr lang="ru-RU" smtClean="0"/>
              <a:t>                                                                                                                       Сусло Олеся Александровна, </a:t>
            </a:r>
          </a:p>
          <a:p>
            <a:r>
              <a:rPr lang="ru-RU" smtClean="0"/>
              <a:t>                                                                                                             учитель информатики.</a:t>
            </a:r>
            <a:br>
              <a:rPr lang="ru-RU" b="1" smtClean="0"/>
            </a:br>
            <a:r>
              <a:rPr lang="ru-RU" b="1" smtClean="0"/>
              <a:t> </a:t>
            </a:r>
          </a:p>
          <a:p>
            <a:r>
              <a:rPr lang="ru-RU" b="1" smtClean="0"/>
              <a:t>     </a:t>
            </a:r>
            <a:endParaRPr lang="ru-RU" b="1"/>
          </a:p>
          <a:p>
            <a:endParaRPr lang="ru-RU"/>
          </a:p>
        </p:txBody>
      </p:sp>
      <p:pic>
        <p:nvPicPr>
          <p:cNvPr id="4" name="Picture 2" descr="https://sun9-32.userapi.com/impg/hD3isyk325YJW76tZPmxaYrR_dpcdENu19Bctg/aRGv3NwL8Lw.jpg?size=600x450&amp;quality=96&amp;sign=e94a5a4a53517c396f165d544aa9481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6521" y="2199736"/>
            <a:ext cx="5592564" cy="37799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cott-buckley-childhood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5973763" y="3306763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1122083"/>
      </p:ext>
    </p:extLst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56" y="129829"/>
            <a:ext cx="11955088" cy="6620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smtClean="0"/>
              <a:t>Для </a:t>
            </a:r>
            <a:r>
              <a:rPr lang="ru-RU" sz="3600"/>
              <a:t>это нужно не загрязнять реки, озера, моря и океаны</a:t>
            </a:r>
            <a:r>
              <a:rPr lang="ru-RU" sz="3600" smtClean="0"/>
              <a:t>.</a:t>
            </a:r>
          </a:p>
          <a:p>
            <a:pPr marL="0" indent="0">
              <a:buNone/>
            </a:pPr>
            <a:r>
              <a:rPr lang="ru-RU" sz="3600"/>
              <a:t> </a:t>
            </a:r>
            <a:r>
              <a:rPr lang="ru-RU" sz="3600" smtClean="0"/>
              <a:t>                                                 </a:t>
            </a:r>
          </a:p>
          <a:p>
            <a:pPr marL="0" indent="0">
              <a:buNone/>
            </a:pPr>
            <a:endParaRPr lang="ru-RU" sz="3600"/>
          </a:p>
        </p:txBody>
      </p:sp>
      <p:pic>
        <p:nvPicPr>
          <p:cNvPr id="9218" name="Picture 2" descr="https://promdevelop.ru/wp-content/uploads/2019/09/pollution_stacks_scen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591" y="876994"/>
            <a:ext cx="4515474" cy="2822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553" y="876993"/>
            <a:ext cx="4962383" cy="2822171"/>
          </a:xfrm>
          <a:prstGeom prst="rect">
            <a:avLst/>
          </a:prstGeom>
        </p:spPr>
      </p:pic>
      <p:pic>
        <p:nvPicPr>
          <p:cNvPr id="9220" name="Picture 4" descr="https://avatars.mds.yandex.net/get-zen_doc/1222191/pub_5d19ef70d8d6bf00ade06422_5d19efaf0b330800ae0eca76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0853" y="3765665"/>
            <a:ext cx="4476405" cy="29842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6176419"/>
      </p:ext>
    </p:extLst>
  </p:cSld>
  <p:clrMapOvr>
    <a:masterClrMapping/>
  </p:clrMapOvr>
  <p:transition advClick="0" advTm="15000"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785" y="176169"/>
            <a:ext cx="12758435" cy="7184865"/>
          </a:xfrm>
        </p:spPr>
        <p:txBody>
          <a:bodyPr/>
          <a:lstStyle/>
          <a:p>
            <a:pPr marL="0" indent="0">
              <a:buNone/>
            </a:pPr>
            <a:r>
              <a:rPr lang="ru-RU"/>
              <a:t>Нельзя выливать грязную воду в чистую</a:t>
            </a:r>
            <a:r>
              <a:rPr lang="ru-RU" smtClean="0"/>
              <a:t>!</a:t>
            </a:r>
            <a:br>
              <a:rPr lang="ru-RU" smtClean="0"/>
            </a:br>
            <a:endParaRPr lang="ru-RU"/>
          </a:p>
        </p:txBody>
      </p:sp>
      <p:pic>
        <p:nvPicPr>
          <p:cNvPr id="10242" name="Picture 2" descr="https://thumbs.dreamstime.com/b/pollution-pipe-toxic-waste-pours-clean-fresh-water-large-cartoon-piper-462386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9820" y="647964"/>
            <a:ext cx="6047671" cy="60476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0042361"/>
      </p:ext>
    </p:extLst>
  </p:cSld>
  <p:clrMapOvr>
    <a:masterClrMapping/>
  </p:clrMapOvr>
  <p:transition advClick="0" advTm="15000"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84203"/>
            <a:ext cx="12192000" cy="65504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/>
              <a:t>В городской водопровод вода может попасть из двух источников: </a:t>
            </a:r>
            <a:br>
              <a:rPr lang="ru-RU" sz="3200" smtClean="0"/>
            </a:br>
            <a:r>
              <a:rPr lang="ru-RU" sz="3200" smtClean="0"/>
              <a:t>-с </a:t>
            </a:r>
            <a:r>
              <a:rPr lang="ru-RU" sz="3200"/>
              <a:t>помощью водозабора на реке </a:t>
            </a:r>
            <a:endParaRPr lang="ru-RU" sz="3200" smtClean="0"/>
          </a:p>
          <a:p>
            <a:pPr marL="0" indent="0">
              <a:buNone/>
            </a:pPr>
            <a:r>
              <a:rPr lang="ru-RU" sz="3200"/>
              <a:t>-</a:t>
            </a:r>
            <a:r>
              <a:rPr lang="ru-RU" sz="3200" smtClean="0"/>
              <a:t>из </a:t>
            </a:r>
            <a:r>
              <a:rPr lang="ru-RU" sz="3200"/>
              <a:t>артезианских скважин, которые бурят специально для </a:t>
            </a:r>
            <a:r>
              <a:rPr lang="ru-RU" sz="3200" smtClean="0"/>
              <a:t>этих целей. </a:t>
            </a:r>
            <a:endParaRPr lang="ru-RU" sz="3200"/>
          </a:p>
        </p:txBody>
      </p:sp>
      <p:pic>
        <p:nvPicPr>
          <p:cNvPr id="11266" name="Picture 2" descr="https://www.vodaiceberg.ru/%D0%9D%D0%B5%D0%B3%D0%B0%D0%B7%D0%B8%D1%80%D0%BE%D0%B2%D0%B0%D0%BD%D0%BD%D0%B0%D1%8F%20%D0%B0%D1%80%D1%82%D0%B5%D0%B7%D0%B8%D0%B0%D0%BD%D1%81%D0%BA%D0%B0%D1%8F%20%D0%B2%D0%BE%D0%B4%D0%B0/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912" y="1762119"/>
            <a:ext cx="9729336" cy="4939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0361110"/>
      </p:ext>
    </p:extLst>
  </p:cSld>
  <p:clrMapOvr>
    <a:masterClrMapping/>
  </p:clrMapOvr>
  <p:transition advClick="0" advTm="15000"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Процент </a:t>
            </a:r>
            <a:r>
              <a:rPr lang="ru-RU"/>
              <a:t>пресной воды на планете Земля составляет всего лишь до 3</a:t>
            </a:r>
            <a:r>
              <a:rPr lang="ru-RU" smtClean="0"/>
              <a:t>%.</a:t>
            </a:r>
            <a:endParaRPr lang="ru-RU"/>
          </a:p>
          <a:p>
            <a:pPr marL="0" indent="0">
              <a:buNone/>
            </a:pPr>
            <a:r>
              <a:rPr lang="ru-RU" smtClean="0"/>
              <a:t>Вода не бесконечный ресурс и её нужно экономить.</a:t>
            </a:r>
            <a:br>
              <a:rPr lang="ru-RU" smtClean="0"/>
            </a:br>
            <a:endParaRPr lang="ru-RU"/>
          </a:p>
        </p:txBody>
      </p:sp>
      <p:pic>
        <p:nvPicPr>
          <p:cNvPr id="12290" name="Picture 2" descr="https://ak.picdn.net/shutterstock/videos/12312521/thumb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1428" y="1579228"/>
            <a:ext cx="81153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2084645"/>
      </p:ext>
    </p:extLst>
  </p:cSld>
  <p:clrMapOvr>
    <a:masterClrMapping/>
  </p:clrMapOvr>
  <p:transition advClick="0" advTm="15000"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Чтобы избежать лишней потери воды, следует закрывать краны до конца!</a:t>
            </a:r>
            <a:br>
              <a:rPr lang="ru-RU" smtClean="0"/>
            </a:b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185" y="574647"/>
            <a:ext cx="6274997" cy="6283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3513813"/>
      </p:ext>
    </p:extLst>
  </p:cSld>
  <p:clrMapOvr>
    <a:masterClrMapping/>
  </p:clrMapOvr>
  <p:transition advClick="0" advTm="15000"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755" y="207818"/>
            <a:ext cx="11762509" cy="64423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/>
          </a:p>
          <a:p>
            <a:pPr marL="0" indent="0">
              <a:buNone/>
            </a:pPr>
            <a:r>
              <a:rPr lang="ru-RU" sz="4000" smtClean="0"/>
              <a:t>Вода </a:t>
            </a:r>
            <a:r>
              <a:rPr lang="ru-RU" sz="4000"/>
              <a:t>— это необыкновенная субстанция, которая не перестает нас удивлять. </a:t>
            </a:r>
            <a:endParaRPr lang="ru-RU" sz="4000" smtClean="0"/>
          </a:p>
        </p:txBody>
      </p:sp>
      <p:pic>
        <p:nvPicPr>
          <p:cNvPr id="1026" name="Picture 2" descr="https://www.crimeabusiness.ru/wp-content/uploads/2020/03/vo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180" y="2270797"/>
            <a:ext cx="10357658" cy="4271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148843"/>
      </p:ext>
    </p:extLst>
  </p:cSld>
  <p:clrMapOvr>
    <a:masterClrMapping/>
  </p:clrMapOvr>
  <p:transition advClick="0" advTm="15000"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447" y="67112"/>
            <a:ext cx="11697533" cy="6790888"/>
          </a:xfrm>
        </p:spPr>
        <p:txBody>
          <a:bodyPr/>
          <a:lstStyle/>
          <a:p>
            <a:pPr marL="0" indent="0">
              <a:buNone/>
            </a:pPr>
            <a:r>
              <a:rPr lang="ru-RU"/>
              <a:t>Она основной компонент планеты, вода необходима для жизни всего живого. Люди могут выдержать без воды только несколько дней. Если не восстановить вовремя ее потери в организме, это верная смерть. </a:t>
            </a:r>
          </a:p>
          <a:p>
            <a:pPr marL="0" indent="0">
              <a:buNone/>
            </a:pPr>
            <a:r>
              <a:rPr lang="ru-RU"/>
              <a:t>Поэтому важно научиться разумно, тратить ее и знать, что же такое вода.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2050" name="Picture 2" descr="https://pohudete.ru/wp-content/uploads/2018/10/podderzhivayte-vodnyy-bal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917" y="2219499"/>
            <a:ext cx="9110748" cy="4133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6514611"/>
      </p:ext>
    </p:extLst>
  </p:cSld>
  <p:clrMapOvr>
    <a:masterClrMapping/>
  </p:clrMapOvr>
  <p:transition advClick="0" advTm="15000"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447" y="125148"/>
            <a:ext cx="11927770" cy="6452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/>
              <a:t>В</a:t>
            </a:r>
            <a:r>
              <a:rPr lang="ru-RU" sz="4800" smtClean="0"/>
              <a:t>ода </a:t>
            </a:r>
            <a:r>
              <a:rPr lang="ru-RU" sz="4800"/>
              <a:t>покрывает более 70% поверхности земного шара, а средняя глубина Мирового океана около 4 км.</a:t>
            </a:r>
          </a:p>
        </p:txBody>
      </p:sp>
      <p:pic>
        <p:nvPicPr>
          <p:cNvPr id="3074" name="Picture 2" descr="https://ds05.infourok.ru/uploads/ex/053e/000c4dc5-68c39f0b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037" y="2280894"/>
            <a:ext cx="10116589" cy="42964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5253406"/>
      </p:ext>
    </p:extLst>
  </p:cSld>
  <p:clrMapOvr>
    <a:masterClrMapping/>
  </p:clrMapOvr>
  <p:transition advClick="0" advTm="15000"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797" y="66426"/>
            <a:ext cx="12020203" cy="66584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6000" smtClean="0"/>
              <a:t>    </a:t>
            </a:r>
            <a:r>
              <a:rPr lang="ru-RU" sz="6000" b="1" smtClean="0"/>
              <a:t>Вода вокруг нас:</a:t>
            </a:r>
          </a:p>
          <a:p>
            <a:pPr marL="0" indent="0">
              <a:buNone/>
            </a:pPr>
            <a:endParaRPr lang="ru-RU" b="1" smtClean="0"/>
          </a:p>
          <a:p>
            <a:pPr marL="0" indent="0">
              <a:buNone/>
            </a:pPr>
            <a:r>
              <a:rPr lang="ru-RU" b="1" smtClean="0"/>
              <a:t>Родник</a:t>
            </a:r>
            <a:r>
              <a:rPr lang="ru-RU"/>
              <a:t> </a:t>
            </a:r>
            <a:r>
              <a:rPr lang="ru-RU" smtClean="0"/>
              <a:t>— </a:t>
            </a:r>
            <a:r>
              <a:rPr lang="ru-RU"/>
              <a:t>естественный выход </a:t>
            </a:r>
            <a:br>
              <a:rPr lang="ru-RU" smtClean="0"/>
            </a:br>
            <a:r>
              <a:rPr lang="ru-RU" smtClean="0"/>
              <a:t>подземных </a:t>
            </a:r>
            <a:r>
              <a:rPr lang="ru-RU"/>
              <a:t>вод на земную </a:t>
            </a:r>
            <a:br>
              <a:rPr lang="ru-RU" smtClean="0"/>
            </a:br>
            <a:r>
              <a:rPr lang="ru-RU" smtClean="0"/>
              <a:t>поверхность </a:t>
            </a:r>
            <a:r>
              <a:rPr lang="ru-RU"/>
              <a:t>на суше или </a:t>
            </a:r>
            <a:br>
              <a:rPr lang="ru-RU" smtClean="0"/>
            </a:br>
            <a:r>
              <a:rPr lang="ru-RU" smtClean="0"/>
              <a:t>под </a:t>
            </a:r>
            <a:r>
              <a:rPr lang="ru-RU"/>
              <a:t>водой (подводный источник). </a:t>
            </a:r>
            <a:br>
              <a:rPr lang="ru-RU" smtClean="0"/>
            </a:br>
            <a:endParaRPr lang="ru-RU" smtClean="0"/>
          </a:p>
          <a:p>
            <a:pPr marL="0" indent="0">
              <a:buNone/>
            </a:pPr>
            <a:endParaRPr lang="ru-RU" b="1" smtClean="0"/>
          </a:p>
          <a:p>
            <a:pPr marL="0" indent="0">
              <a:buNone/>
            </a:pPr>
            <a:endParaRPr lang="ru-RU" b="1" smtClean="0"/>
          </a:p>
          <a:p>
            <a:pPr marL="0" indent="0">
              <a:buNone/>
            </a:pPr>
            <a:endParaRPr lang="ru-RU" b="1"/>
          </a:p>
          <a:p>
            <a:pPr marL="0" indent="0">
              <a:buNone/>
            </a:pPr>
            <a:endParaRPr lang="ru-RU" b="1" smtClean="0"/>
          </a:p>
          <a:p>
            <a:pPr marL="0" indent="0">
              <a:buNone/>
            </a:pPr>
            <a:r>
              <a:rPr lang="ru-RU" b="1" smtClean="0"/>
              <a:t>Река</a:t>
            </a:r>
            <a:r>
              <a:rPr lang="ru-RU" smtClean="0"/>
              <a:t> — природный водный </a:t>
            </a:r>
            <a:br>
              <a:rPr lang="ru-RU" smtClean="0"/>
            </a:br>
            <a:r>
              <a:rPr lang="ru-RU" smtClean="0"/>
              <a:t>поток значительных размеров</a:t>
            </a:r>
            <a:br>
              <a:rPr lang="ru-RU" smtClean="0"/>
            </a:br>
            <a:r>
              <a:rPr lang="ru-RU" smtClean="0"/>
              <a:t>с естественным течением по </a:t>
            </a:r>
            <a:br>
              <a:rPr lang="ru-RU" smtClean="0"/>
            </a:br>
            <a:r>
              <a:rPr lang="ru-RU" smtClean="0"/>
              <a:t>руслу от истока вниз до устья </a:t>
            </a:r>
            <a:br>
              <a:rPr lang="ru-RU" smtClean="0"/>
            </a:br>
            <a:r>
              <a:rPr lang="ru-RU" smtClean="0"/>
              <a:t>и питающийся за счёт </a:t>
            </a:r>
            <a:br>
              <a:rPr lang="ru-RU" smtClean="0"/>
            </a:br>
            <a:r>
              <a:rPr lang="ru-RU" smtClean="0"/>
              <a:t>поверхностного  и подземного </a:t>
            </a:r>
            <a:br>
              <a:rPr lang="ru-RU" smtClean="0"/>
            </a:br>
            <a:r>
              <a:rPr lang="ru-RU" smtClean="0"/>
              <a:t>стока его бассейна.</a:t>
            </a:r>
            <a:br>
              <a:rPr lang="ru-RU" sz="6000" b="1" smtClean="0"/>
            </a:br>
            <a:endParaRPr lang="ru-RU" sz="6000" b="1"/>
          </a:p>
        </p:txBody>
      </p:sp>
      <p:pic>
        <p:nvPicPr>
          <p:cNvPr id="4100" name="Picture 4" descr="https://forum18.ru/attachments/rodnik-jpg.8886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1769" y="802026"/>
            <a:ext cx="5494813" cy="24357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zen_doc/1534997/pub_5ee4d5abd8a44554805024a9_5ee4d62376f3fc727f6773e7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1769" y="3686695"/>
            <a:ext cx="5494813" cy="28421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7055439"/>
      </p:ext>
    </p:extLst>
  </p:cSld>
  <p:clrMapOvr>
    <a:masterClrMapping/>
  </p:clrMapOvr>
  <p:transition advClick="0" advTm="15000"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27" y="66502"/>
            <a:ext cx="11962015" cy="67083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smtClean="0"/>
          </a:p>
          <a:p>
            <a:pPr marL="0" indent="0">
              <a:buNone/>
            </a:pPr>
            <a:r>
              <a:rPr lang="ru-RU" sz="2400" b="1" smtClean="0"/>
              <a:t>Озеро</a:t>
            </a:r>
            <a:r>
              <a:rPr lang="ru-RU" sz="2400"/>
              <a:t> — компонент гидросферы</a:t>
            </a:r>
            <a:r>
              <a:rPr lang="ru-RU" sz="2400" smtClean="0"/>
              <a:t>,</a:t>
            </a:r>
            <a:br>
              <a:rPr lang="ru-RU" sz="2400" smtClean="0"/>
            </a:br>
            <a:r>
              <a:rPr lang="ru-RU" sz="2400" smtClean="0"/>
              <a:t> </a:t>
            </a:r>
            <a:r>
              <a:rPr lang="ru-RU" sz="2400"/>
              <a:t>представляющий собой </a:t>
            </a:r>
            <a:r>
              <a:rPr lang="ru-RU" sz="2400" smtClean="0"/>
              <a:t>естественно</a:t>
            </a:r>
            <a:br>
              <a:rPr lang="ru-RU" sz="2400" smtClean="0"/>
            </a:br>
            <a:r>
              <a:rPr lang="ru-RU" sz="2400" smtClean="0"/>
              <a:t> </a:t>
            </a:r>
            <a:r>
              <a:rPr lang="ru-RU" sz="2400"/>
              <a:t>возникший водоём, заполненный </a:t>
            </a:r>
            <a:br>
              <a:rPr lang="ru-RU" sz="2400" smtClean="0"/>
            </a:br>
            <a:r>
              <a:rPr lang="ru-RU" sz="2400" smtClean="0"/>
              <a:t>в </a:t>
            </a:r>
            <a:r>
              <a:rPr lang="ru-RU" sz="2400"/>
              <a:t>пределах озёрной чаши </a:t>
            </a:r>
            <a:r>
              <a:rPr lang="ru-RU" sz="2400" smtClean="0"/>
              <a:t>водой </a:t>
            </a:r>
            <a:r>
              <a:rPr lang="ru-RU" sz="2400"/>
              <a:t>и </a:t>
            </a:r>
            <a:br>
              <a:rPr lang="ru-RU" sz="2400" smtClean="0"/>
            </a:br>
            <a:r>
              <a:rPr lang="ru-RU" sz="2400" smtClean="0"/>
              <a:t>не </a:t>
            </a:r>
            <a:r>
              <a:rPr lang="ru-RU" sz="2400"/>
              <a:t>имеющий непосредственного </a:t>
            </a:r>
            <a:br>
              <a:rPr lang="ru-RU" sz="2400" smtClean="0"/>
            </a:br>
            <a:r>
              <a:rPr lang="ru-RU" sz="2400" smtClean="0"/>
              <a:t>соединения </a:t>
            </a:r>
            <a:r>
              <a:rPr lang="ru-RU" sz="2400"/>
              <a:t>с </a:t>
            </a:r>
            <a:r>
              <a:rPr lang="ru-RU" sz="2400" smtClean="0"/>
              <a:t>морем.</a:t>
            </a:r>
            <a:r>
              <a:rPr lang="ru-RU" sz="2400"/>
              <a:t> </a:t>
            </a:r>
            <a:br>
              <a:rPr lang="ru-RU" sz="2400" smtClean="0"/>
            </a:br>
            <a:r>
              <a:rPr lang="ru-RU" sz="2400" smtClean="0"/>
              <a:t>Озёра</a:t>
            </a:r>
            <a:r>
              <a:rPr lang="ru-RU" sz="2400"/>
              <a:t> являются предметом </a:t>
            </a:r>
            <a:br>
              <a:rPr lang="ru-RU" sz="2400" smtClean="0"/>
            </a:br>
            <a:r>
              <a:rPr lang="ru-RU" sz="2400" smtClean="0"/>
              <a:t>изучения </a:t>
            </a:r>
            <a:r>
              <a:rPr lang="ru-RU" sz="2400"/>
              <a:t>науки лимнологии</a:t>
            </a:r>
            <a:r>
              <a:rPr lang="ru-RU" sz="2400" smtClean="0"/>
              <a:t>.</a:t>
            </a:r>
            <a:br>
              <a:rPr lang="ru-RU" sz="2400" smtClean="0"/>
            </a:br>
            <a:endParaRPr lang="ru-RU" sz="2400" smtClean="0"/>
          </a:p>
          <a:p>
            <a:pPr marL="0" indent="0">
              <a:buNone/>
            </a:pPr>
            <a:endParaRPr lang="ru-RU" sz="2400"/>
          </a:p>
          <a:p>
            <a:pPr marL="0" indent="0">
              <a:buNone/>
            </a:pPr>
            <a:br>
              <a:rPr lang="ru-RU" sz="2400" b="1" smtClean="0"/>
            </a:br>
            <a:r>
              <a:rPr lang="ru-RU" sz="2400" b="1" smtClean="0"/>
              <a:t>Море </a:t>
            </a:r>
            <a:r>
              <a:rPr lang="ru-RU" sz="2400"/>
              <a:t>—</a:t>
            </a:r>
            <a:r>
              <a:rPr lang="ru-RU" sz="2400" smtClean="0"/>
              <a:t> это </a:t>
            </a:r>
            <a:r>
              <a:rPr lang="ru-RU" sz="2400"/>
              <a:t>большое пространство, </a:t>
            </a:r>
            <a:br>
              <a:rPr lang="ru-RU" sz="2400" smtClean="0"/>
            </a:br>
            <a:r>
              <a:rPr lang="ru-RU" sz="2400" smtClean="0"/>
              <a:t>которое </a:t>
            </a:r>
            <a:r>
              <a:rPr lang="ru-RU" sz="2400"/>
              <a:t>наполнено солёной водой </a:t>
            </a:r>
            <a:br>
              <a:rPr lang="ru-RU" sz="2400" smtClean="0"/>
            </a:br>
            <a:r>
              <a:rPr lang="ru-RU" sz="2400" smtClean="0"/>
              <a:t>и </a:t>
            </a:r>
            <a:r>
              <a:rPr lang="ru-RU" sz="2400"/>
              <a:t>ограничено с одной или </a:t>
            </a:r>
            <a:br>
              <a:rPr lang="ru-RU" sz="2400" smtClean="0"/>
            </a:br>
            <a:r>
              <a:rPr lang="ru-RU" sz="2400" smtClean="0"/>
              <a:t>нескольких </a:t>
            </a:r>
            <a:r>
              <a:rPr lang="ru-RU" sz="2400"/>
              <a:t>сторон сушей</a:t>
            </a:r>
          </a:p>
        </p:txBody>
      </p:sp>
      <p:pic>
        <p:nvPicPr>
          <p:cNvPr id="5122" name="Picture 2" descr="https://i.artfile.ru/1920x1300_704077_%5bwww.ArtFile.ru%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6441" y="216131"/>
            <a:ext cx="6763225" cy="3365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g.fonwall.ru/o/77/bereg_more_volnyi_plyaj_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6441" y="3915296"/>
            <a:ext cx="6694134" cy="2859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7722391"/>
      </p:ext>
    </p:extLst>
  </p:cSld>
  <p:clrMapOvr>
    <a:masterClrMapping/>
  </p:clrMapOvr>
  <p:transition advClick="0" advTm="15000"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27" y="74815"/>
            <a:ext cx="11970327" cy="67083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smtClean="0"/>
          </a:p>
          <a:p>
            <a:pPr marL="0" indent="0">
              <a:buNone/>
            </a:pPr>
            <a:r>
              <a:rPr lang="ru-RU" sz="2400" b="1" smtClean="0"/>
              <a:t>Океан</a:t>
            </a:r>
            <a:r>
              <a:rPr lang="ru-RU" sz="2400"/>
              <a:t> </a:t>
            </a:r>
            <a:r>
              <a:rPr lang="ru-RU" sz="2400" smtClean="0"/>
              <a:t>— </a:t>
            </a:r>
            <a:r>
              <a:rPr lang="ru-RU" sz="2400"/>
              <a:t>крупнейший </a:t>
            </a:r>
            <a:br>
              <a:rPr lang="ru-RU" sz="2400" smtClean="0"/>
            </a:br>
            <a:r>
              <a:rPr lang="ru-RU" sz="2400" smtClean="0"/>
              <a:t>водный объект</a:t>
            </a:r>
            <a:r>
              <a:rPr lang="ru-RU" sz="2400"/>
              <a:t>, </a:t>
            </a:r>
            <a:br>
              <a:rPr lang="ru-RU" sz="2400" smtClean="0"/>
            </a:br>
            <a:r>
              <a:rPr lang="ru-RU" sz="2400" smtClean="0"/>
              <a:t>составляющий </a:t>
            </a:r>
            <a:r>
              <a:rPr lang="ru-RU" sz="2400"/>
              <a:t>часть </a:t>
            </a:r>
            <a:br>
              <a:rPr lang="ru-RU" sz="2400" smtClean="0"/>
            </a:br>
            <a:r>
              <a:rPr lang="ru-RU" sz="2400" smtClean="0"/>
              <a:t>Мирового </a:t>
            </a:r>
            <a:r>
              <a:rPr lang="ru-RU" sz="2400"/>
              <a:t>океана, </a:t>
            </a:r>
            <a:br>
              <a:rPr lang="ru-RU" sz="2400" smtClean="0"/>
            </a:br>
            <a:r>
              <a:rPr lang="ru-RU" sz="2400" smtClean="0"/>
              <a:t>расположенный </a:t>
            </a:r>
            <a:br>
              <a:rPr lang="ru-RU" sz="2400" smtClean="0"/>
            </a:br>
            <a:r>
              <a:rPr lang="ru-RU" sz="2400" smtClean="0"/>
              <a:t>среди</a:t>
            </a:r>
            <a:r>
              <a:rPr lang="ru-RU" sz="2400"/>
              <a:t> материков, </a:t>
            </a:r>
            <a:br>
              <a:rPr lang="ru-RU" sz="2400" smtClean="0"/>
            </a:br>
            <a:r>
              <a:rPr lang="ru-RU" sz="2400" smtClean="0"/>
              <a:t>обладающий </a:t>
            </a:r>
            <a:br>
              <a:rPr lang="ru-RU" sz="2400" smtClean="0"/>
            </a:br>
            <a:r>
              <a:rPr lang="ru-RU" sz="2400" smtClean="0"/>
              <a:t>системой </a:t>
            </a:r>
            <a:r>
              <a:rPr lang="ru-RU" sz="2400"/>
              <a:t>циркуляции </a:t>
            </a:r>
            <a:br>
              <a:rPr lang="ru-RU" sz="2400" smtClean="0"/>
            </a:br>
            <a:r>
              <a:rPr lang="ru-RU" sz="2400" smtClean="0"/>
              <a:t>вод</a:t>
            </a:r>
            <a:r>
              <a:rPr lang="ru-RU" sz="2400"/>
              <a:t> и </a:t>
            </a:r>
            <a:r>
              <a:rPr lang="ru-RU" sz="2400" smtClean="0"/>
              <a:t>другими </a:t>
            </a:r>
            <a:br>
              <a:rPr lang="ru-RU" sz="2400" smtClean="0"/>
            </a:br>
            <a:r>
              <a:rPr lang="ru-RU" sz="2400" smtClean="0"/>
              <a:t>специфическими </a:t>
            </a:r>
            <a:br>
              <a:rPr lang="ru-RU" sz="2400" smtClean="0"/>
            </a:br>
            <a:r>
              <a:rPr lang="ru-RU" sz="2400" smtClean="0"/>
              <a:t>особенностями</a:t>
            </a:r>
            <a:r>
              <a:rPr lang="ru-RU" sz="2400"/>
              <a:t>.</a:t>
            </a:r>
          </a:p>
        </p:txBody>
      </p:sp>
      <p:pic>
        <p:nvPicPr>
          <p:cNvPr id="6146" name="Picture 2" descr="https://politeka.net/images/2017/11/28/sKImpOGqUFmRqTd77de5R9R4RF4ZwL4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17274" y="432262"/>
            <a:ext cx="9002934" cy="6350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8650602"/>
      </p:ext>
    </p:extLst>
  </p:cSld>
  <p:clrMapOvr>
    <a:masterClrMapping/>
  </p:clrMapOvr>
  <p:transition advClick="0" advTm="15000"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8467"/>
            <a:ext cx="12078393" cy="66895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smtClean="0"/>
              <a:t>Вода</a:t>
            </a:r>
            <a:r>
              <a:rPr lang="ru-RU" sz="3200"/>
              <a:t> — </a:t>
            </a:r>
            <a:r>
              <a:rPr lang="ru-RU" sz="3200" smtClean="0"/>
              <a:t>единственное</a:t>
            </a:r>
            <a:r>
              <a:rPr lang="ru-RU" sz="3200"/>
              <a:t> вещество, которое может находиться во всех трех агрегатных состояниях</a:t>
            </a:r>
            <a:r>
              <a:rPr lang="ru-RU" sz="3200" smtClean="0"/>
              <a:t>.</a:t>
            </a:r>
            <a:br>
              <a:rPr lang="ru-RU" sz="3200" smtClean="0"/>
            </a:br>
            <a:r>
              <a:rPr lang="ru-RU" sz="3200" smtClean="0"/>
              <a:t> </a:t>
            </a:r>
          </a:p>
          <a:p>
            <a:pPr marL="0" indent="0">
              <a:buNone/>
            </a:pPr>
            <a:r>
              <a:rPr lang="ru-RU" sz="3200" smtClean="0"/>
              <a:t> </a:t>
            </a:r>
            <a:r>
              <a:rPr lang="ru-RU" sz="3200" b="1" smtClean="0"/>
              <a:t>Жидкой:                                                    Твёрдой:</a:t>
            </a:r>
          </a:p>
          <a:p>
            <a:pPr marL="0" indent="0">
              <a:buNone/>
            </a:pPr>
            <a:endParaRPr lang="ru-RU" sz="3200" b="1"/>
          </a:p>
          <a:p>
            <a:pPr marL="0" indent="0">
              <a:buNone/>
            </a:pPr>
            <a:endParaRPr lang="ru-RU" sz="3200" b="1" smtClean="0"/>
          </a:p>
          <a:p>
            <a:pPr marL="0" indent="0">
              <a:buNone/>
            </a:pPr>
            <a:r>
              <a:rPr lang="ru-RU" sz="3200" b="1" smtClean="0"/>
              <a:t>      </a:t>
            </a:r>
          </a:p>
          <a:p>
            <a:pPr marL="0" indent="0">
              <a:buNone/>
            </a:pPr>
            <a:r>
              <a:rPr lang="ru-RU" sz="3200" b="1"/>
              <a:t> </a:t>
            </a:r>
            <a:r>
              <a:rPr lang="ru-RU" sz="3200" b="1" smtClean="0"/>
              <a:t>                                                    Газообразной:</a:t>
            </a:r>
            <a:br>
              <a:rPr lang="ru-RU" sz="3200" b="1" smtClean="0"/>
            </a:br>
            <a:endParaRPr lang="ru-RU" sz="3200" b="1"/>
          </a:p>
        </p:txBody>
      </p:sp>
      <p:pic>
        <p:nvPicPr>
          <p:cNvPr id="7172" name="Picture 4" descr="https://img1.goodfon.ru/original/2880x1800/8/23/led-kapli-voda-kubiki-bel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8969" y="1032910"/>
            <a:ext cx="3759424" cy="2349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emax.ru/wp-content/uploads/2017/06/vo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6821" y="1225020"/>
            <a:ext cx="3452048" cy="2157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www.memotest.ru/ImageUpload/10860c47-411a-4074-abe1-0b67ab19c90f/d9873b2ff593a20e73a03cc587d00eb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007" y="4327306"/>
            <a:ext cx="3796041" cy="2530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8199530"/>
      </p:ext>
    </p:extLst>
  </p:cSld>
  <p:clrMapOvr>
    <a:masterClrMapping/>
  </p:clrMapOvr>
  <p:transition advClick="0" advTm="15000"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378" y="66502"/>
            <a:ext cx="11953702" cy="66917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/>
              <a:t>Вода нам не обходима, поэтому его надо беречь</a:t>
            </a:r>
            <a:r>
              <a:rPr lang="ru-RU" sz="3600" smtClean="0"/>
              <a:t>.</a:t>
            </a:r>
          </a:p>
          <a:p>
            <a:pPr marL="0" indent="0">
              <a:buNone/>
            </a:pPr>
            <a:endParaRPr lang="ru-RU" sz="3600" smtClean="0"/>
          </a:p>
          <a:p>
            <a:pPr marL="0" indent="0">
              <a:buNone/>
            </a:pPr>
            <a:r>
              <a:rPr lang="ru-RU" sz="3600" smtClean="0"/>
              <a:t> </a:t>
            </a:r>
            <a:br>
              <a:rPr lang="ru-RU" sz="3600" smtClean="0"/>
            </a:br>
            <a:endParaRPr lang="ru-RU" sz="3600" smtClean="0"/>
          </a:p>
          <a:p>
            <a:pPr marL="0" indent="0">
              <a:buNone/>
            </a:pPr>
            <a:endParaRPr lang="ru-RU" sz="3600"/>
          </a:p>
          <a:p>
            <a:pPr marL="0" indent="0">
              <a:buNone/>
            </a:pPr>
            <a:endParaRPr lang="ru-RU" sz="360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591" y="680449"/>
            <a:ext cx="9145276" cy="60777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6069678"/>
      </p:ext>
    </p:extLst>
  </p:cSld>
  <p:clrMapOvr>
    <a:masterClrMapping/>
  </p:clrMapOvr>
  <p:transition advClick="0" advTm="15000"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Произвольный</PresentationFormat>
  <Paragraphs>32</Paragraphs>
  <Slides>14</Slides>
  <Notes>0</Notes>
  <TotalTime>146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18">
      <vt:lpstr>Arial</vt:lpstr>
      <vt:lpstr>Calibri Light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timofey.al55@gmail.com</dc:creator>
  <cp:lastModifiedBy>Computer</cp:lastModifiedBy>
  <cp:revision>18</cp:revision>
  <dcterms:created xsi:type="dcterms:W3CDTF">2021-03-02T15:33:10Z</dcterms:created>
  <dcterms:modified xsi:type="dcterms:W3CDTF">2022-11-14T19:23:10Z</dcterms:modified>
</cp:coreProperties>
</file>