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78" r:id="rId3"/>
    <p:sldId id="257" r:id="rId4"/>
    <p:sldId id="258" r:id="rId5"/>
    <p:sldId id="263" r:id="rId6"/>
    <p:sldId id="259" r:id="rId7"/>
    <p:sldId id="260" r:id="rId8"/>
    <p:sldId id="261" r:id="rId9"/>
    <p:sldId id="262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2A570A-E18C-402D-9CD8-8B2D809D066F}" type="datetimeFigureOut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89AF32-95C7-4355-838B-50F76EF2EF0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1107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9AF32-95C7-4355-838B-50F76EF2EF0A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6727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9AF32-95C7-4355-838B-50F76EF2EF0A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25284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9AF32-95C7-4355-838B-50F76EF2EF0A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49812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9AF32-95C7-4355-838B-50F76EF2EF0A}" type="slidenum">
              <a:rPr lang="ru-RU" smtClean="0"/>
              <a:pPr/>
              <a:t>21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7696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1F159-DC47-41F4-8DFB-180DB0915C95}" type="datetimeFigureOut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31B99-8BE2-4F12-BF44-535A92165C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1F159-DC47-41F4-8DFB-180DB0915C95}" type="datetimeFigureOut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31B99-8BE2-4F12-BF44-535A92165C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1F159-DC47-41F4-8DFB-180DB0915C95}" type="datetimeFigureOut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31B99-8BE2-4F12-BF44-535A92165C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1F159-DC47-41F4-8DFB-180DB0915C95}" type="datetimeFigureOut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31B99-8BE2-4F12-BF44-535A92165C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1F159-DC47-41F4-8DFB-180DB0915C95}" type="datetimeFigureOut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31B99-8BE2-4F12-BF44-535A92165C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1F159-DC47-41F4-8DFB-180DB0915C95}" type="datetimeFigureOut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31B99-8BE2-4F12-BF44-535A92165C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1F159-DC47-41F4-8DFB-180DB0915C95}" type="datetimeFigureOut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31B99-8BE2-4F12-BF44-535A92165C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1F159-DC47-41F4-8DFB-180DB0915C95}" type="datetimeFigureOut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31B99-8BE2-4F12-BF44-535A92165C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1F159-DC47-41F4-8DFB-180DB0915C95}" type="datetimeFigureOut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31B99-8BE2-4F12-BF44-535A92165C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1F159-DC47-41F4-8DFB-180DB0915C95}" type="datetimeFigureOut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31B99-8BE2-4F12-BF44-535A92165C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1F159-DC47-41F4-8DFB-180DB0915C95}" type="datetimeFigureOut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31B99-8BE2-4F12-BF44-535A92165C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31F159-DC47-41F4-8DFB-180DB0915C95}" type="datetimeFigureOut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31B99-8BE2-4F12-BF44-535A92165C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Государственное бюджетное учреждение дополнительного образования</a:t>
            </a:r>
            <a:br>
              <a:rPr lang="ru-RU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Центр психолого-педагогической, медицинской и социальной помощи</a:t>
            </a:r>
            <a:br>
              <a:rPr lang="ru-RU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Петродворцового</a:t>
            </a:r>
            <a:r>
              <a:rPr lang="ru-RU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района Санкт-Петербурга «Д О В Е Р И Е» </a:t>
            </a:r>
            <a:br>
              <a:rPr lang="ru-RU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79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БЕЗОПАСНЫЙ ИНТЕРНЕТ</a:t>
            </a: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itchFamily="18" charset="0"/>
              </a:rPr>
              <a:t>(Методические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рекомендации для родителей и педагогов)</a:t>
            </a:r>
          </a:p>
          <a:p>
            <a:pPr algn="r">
              <a:spcBef>
                <a:spcPts val="0"/>
              </a:spcBef>
            </a:pP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spcBef>
                <a:spcPts val="0"/>
              </a:spcBef>
            </a:pP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spcBef>
                <a:spcPts val="0"/>
              </a:spcBef>
            </a:pPr>
            <a:endParaRPr lang="ru-RU" sz="1600" b="1" dirty="0" smtClean="0"/>
          </a:p>
          <a:p>
            <a:pPr algn="r">
              <a:spcBef>
                <a:spcPts val="0"/>
              </a:spcBef>
            </a:pPr>
            <a:endParaRPr lang="ru-RU" sz="1600" b="1" dirty="0"/>
          </a:p>
          <a:p>
            <a:pPr algn="r">
              <a:spcBef>
                <a:spcPts val="0"/>
              </a:spcBef>
            </a:pPr>
            <a:endParaRPr lang="ru-RU" sz="1600" b="1" dirty="0" smtClean="0"/>
          </a:p>
          <a:p>
            <a:pPr algn="r">
              <a:spcBef>
                <a:spcPts val="0"/>
              </a:spcBef>
            </a:pPr>
            <a:endParaRPr lang="ru-RU" sz="1600" b="1" dirty="0"/>
          </a:p>
          <a:p>
            <a:pPr algn="r">
              <a:spcBef>
                <a:spcPts val="0"/>
              </a:spcBef>
            </a:pPr>
            <a:endParaRPr lang="ru-RU" sz="1600" b="1" dirty="0" smtClean="0"/>
          </a:p>
          <a:p>
            <a:pPr algn="r">
              <a:spcBef>
                <a:spcPts val="0"/>
              </a:spcBef>
            </a:pPr>
            <a:endParaRPr lang="ru-RU" sz="1600" b="1" dirty="0" smtClean="0"/>
          </a:p>
          <a:p>
            <a:pPr algn="r">
              <a:spcBef>
                <a:spcPts val="0"/>
              </a:spcBef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Методист ГБУ ДО ЦППМСП</a:t>
            </a:r>
          </a:p>
          <a:p>
            <a:pPr algn="r">
              <a:spcBef>
                <a:spcPts val="0"/>
              </a:spcBef>
            </a:pPr>
            <a:r>
              <a:rPr 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Петродворцового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СПБ</a:t>
            </a:r>
          </a:p>
          <a:p>
            <a:pPr algn="r">
              <a:spcBef>
                <a:spcPts val="0"/>
              </a:spcBef>
            </a:pPr>
            <a:r>
              <a:rPr 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Лядова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Е.В.</a:t>
            </a:r>
          </a:p>
          <a:p>
            <a:pPr algn="r">
              <a:spcBef>
                <a:spcPts val="0"/>
              </a:spcBef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spcBef>
                <a:spcPts val="0"/>
              </a:spcBef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</a:t>
            </a:r>
          </a:p>
          <a:p>
            <a:pPr algn="ctr">
              <a:spcBef>
                <a:spcPts val="0"/>
              </a:spcBef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 год</a:t>
            </a: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</p:txBody>
      </p:sp>
      <p:pic>
        <p:nvPicPr>
          <p:cNvPr id="5" name="Рисунок 4" descr="C:\Documents and Settings\Lorik\Рабочий стол\АЛИНА\book099-1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rot="10800000" flipV="1">
            <a:off x="3881543" y="5572141"/>
            <a:ext cx="1324757" cy="716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Кибербуллинг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как помочь ребенку?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Сигналы опасности: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Ухудшение настроения во время и после общения в интернете;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Нервозность при звуке получения сообщения;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Внезапная неприязнь к интернету.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9072"/>
          </a:xfrm>
        </p:spPr>
        <p:txBody>
          <a:bodyPr anchor="t">
            <a:normAutofit fontScale="90000"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Сохраняйте спокойствие сами и успокойте ребенка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Дайте ребенку понять, что владеете ситуацией, готовы помочь и не станете его ругать или осуждать.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Разберитесь в ситуации вместе с ребенком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Когда возник конфликт? Что стало причиной? Кто принимает участие в травле? Существует ли угроза здоровью или жизни ребенка?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Соберите доказательства травли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скриншоты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экрана, электронные письма, фотографии).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Научите ребенка правильно реагировать на агрессора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а именно игнорировать обидчиков, заблокировать агрессора, удалить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аккаунт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на тех ресурсах,  где происходит травля, обратитесь к администраторам ресурса с просьбой заблокировать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аккаунты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обидчиков, прикрепите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скриншоты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 свидетельствами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кибербуллинга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если травля происходит в открытом сообществе или группе. 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Если в травле участвуют ученики школы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расскажите о ситуации директору школы, социальному педагогу, психологу.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Если существует угроза здоровью и жизни ребенка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обратитесь в ОМВД района, приложив к заявлению собранные доказательства.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</a:t>
            </a:r>
            <a:endParaRPr lang="ru-RU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143007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ОНЛАЙН-ГРУМИНГ, СЕКСТИНГ, ПРЕДУПРЕЖДЕНИЕ ВСТРЕЧ С НЕЗНАКОМЦАМИ</a:t>
            </a:r>
            <a:endParaRPr lang="ru-RU" sz="28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28596" y="1643050"/>
            <a:ext cx="8286808" cy="4857784"/>
          </a:xfrm>
        </p:spPr>
        <p:txBody>
          <a:bodyPr>
            <a:normAutofit fontScale="32500" lnSpcReduction="20000"/>
          </a:bodyPr>
          <a:lstStyle/>
          <a:p>
            <a:r>
              <a:rPr lang="ru-RU" sz="6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Познавательный интерес подростков к вопросам секса - возрастная норма. </a:t>
            </a:r>
            <a:r>
              <a:rPr lang="ru-RU" sz="6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Как обезопасить ребенка в таких случаях?</a:t>
            </a:r>
          </a:p>
          <a:p>
            <a:pPr algn="just"/>
            <a:r>
              <a:rPr lang="ru-RU" sz="6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6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Обсудите с ребенком последствия </a:t>
            </a:r>
            <a:r>
              <a:rPr lang="ru-RU" sz="6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секстинга</a:t>
            </a:r>
            <a:r>
              <a:rPr lang="ru-RU" sz="6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(например  собеседник разослал друзьям ребенка переписку или откровенные фото, опубликовал их в открытом доступе).     </a:t>
            </a:r>
          </a:p>
          <a:p>
            <a:pPr algn="just"/>
            <a:r>
              <a:rPr lang="ru-RU" sz="6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6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Напоминайте о принципе «доверяй , но проверяй» </a:t>
            </a:r>
            <a:r>
              <a:rPr lang="ru-RU" sz="6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(общаясь в сети, никогда нельзя быть уверенным, кем на самом деле является собеседник).</a:t>
            </a:r>
          </a:p>
          <a:p>
            <a:pPr algn="just"/>
            <a:r>
              <a:rPr lang="ru-RU" sz="6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6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Расскажи, что не вся информация в Сети об отношениях, в том числе интимных соответствует действительности </a:t>
            </a:r>
            <a:r>
              <a:rPr lang="ru-RU" sz="6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(гармоничные отношения между людьми связаны заботой и доверием, но в Сети тема любви часто представлена в искаженной, вульгарной форме).</a:t>
            </a:r>
          </a:p>
          <a:p>
            <a:pPr algn="just"/>
            <a:r>
              <a:rPr lang="ru-RU" sz="6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6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Проинформируйте об уголовной ответственности за использование сексуально откровенных изображений несовершеннолетних. </a:t>
            </a:r>
            <a:r>
              <a:rPr lang="ru-RU" sz="6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(В соответствии со ст. 242.1 УК РФ изготовление, хранение и распространение данной информации при помощи электронных средств коммуникации запрещено законом.)</a:t>
            </a:r>
          </a:p>
          <a:p>
            <a:pPr algn="just"/>
            <a:r>
              <a:rPr lang="ru-RU" sz="6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Посещайте социальную сеть , в которой общается ребенок;</a:t>
            </a:r>
          </a:p>
          <a:p>
            <a:pPr algn="just"/>
            <a:endParaRPr lang="ru-RU" sz="6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6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6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6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6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6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4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позволяйте ребенку ходить на встречи с незнакомцами одному;</a:t>
            </a:r>
          </a:p>
          <a:p>
            <a:pPr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7. Поощряйте и создавайте условия для позитивного общения в реальной жизни.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КОНТЕНТНЫЕ РИСКИ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715040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Как защитить ребенка от негативной информации в интернете?</a:t>
            </a:r>
          </a:p>
          <a:p>
            <a:pPr algn="just">
              <a:spcBef>
                <a:spcPts val="0"/>
              </a:spcBef>
              <a:buFont typeface="Wingdings" pitchFamily="2" charset="2"/>
              <a:buChar char="Ø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Создайте отдельную учетную запись, если ребенок пользуется общим компьютером. (Ваша учетная запись должна иметь надежный пароль, и обладать правами администратора.)</a:t>
            </a:r>
          </a:p>
          <a:p>
            <a:pPr algn="just">
              <a:spcBef>
                <a:spcPts val="0"/>
              </a:spcBef>
              <a:buFont typeface="Wingdings" pitchFamily="2" charset="2"/>
              <a:buChar char="Ø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Установите приложения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средства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контентной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фильтрации), позволяющие установить запрет на посещение определенных сайтов, ограничить время доступа к Интернету, отслеживать  действия пользователя в Сети, блокировать сомнительные поисковые запросы и всплывающие баннеры.</a:t>
            </a:r>
          </a:p>
          <a:p>
            <a:pPr algn="just">
              <a:spcBef>
                <a:spcPts val="0"/>
              </a:spcBef>
              <a:buFont typeface="Wingdings" pitchFamily="2" charset="2"/>
              <a:buChar char="Ø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Функции родительского контроля часто содержаться в антивирусных программах. Проявляйте активность в борьбе с противоправным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контентом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в интернете. Если вы столкнулись  в интернете с подобной информацией, отправьте жалобу в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Роскомнадзор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на сайт: </a:t>
            </a:r>
            <a:r>
              <a:rPr lang="en-US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eais.rkn.gov.ru/feedback/</a:t>
            </a: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Симптомы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интернет-зависимости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Потеря контроля над временем и поведением в Сети.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Синдром отмены. (Отсутствие доступа в интернете вызывает плохое настроение, подавленность  агрессию, бессонницу, головные боли, потерю аппетита).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Замена реальности. Пренебрежение  семьей, учебой, друзьями, сном и питанием, личной гигиеной из-за постоянного пребывания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онлайн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СИГНАЛЫ ТРЕВОГИ: 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500726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Как понять, что ребенок состоит в группе, распространяющей, подозрительный или негативный </a:t>
            </a:r>
            <a:r>
              <a:rPr lang="ru-RU" sz="2400" b="1" dirty="0" err="1" smtClean="0">
                <a:solidFill>
                  <a:srgbClr val="00B050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контент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 на темы курения, употребления алкоголя, наркотиков и других ПАВ, ненависти  к определенным социальным группам или национальностям , насилия жестокости,  совершения суицида, похудения,  вовлечения в противозаконную деятельность (мошенничество, экстремизм)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     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Резкие изменения поведения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смена круга общения (появление «виртуальных» друзей, часто-старше его);</a:t>
            </a:r>
          </a:p>
          <a:p>
            <a:pPr algn="just">
              <a:spcBef>
                <a:spcPts val="0"/>
              </a:spcBef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изменение интересов ребенка: основными темами для чтения,  обсуждения и творчества (книги, музыка, сайты)становятся темы смерти, суицида, самоистязания, похудения, деструктивного поведения, которые могут проявиться намеками, мрачными метафорами;</a:t>
            </a:r>
          </a:p>
          <a:p>
            <a:pPr algn="just">
              <a:spcBef>
                <a:spcPts val="0"/>
              </a:spcBef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изменение манеры одеваться;</a:t>
            </a:r>
          </a:p>
          <a:p>
            <a:pPr algn="just">
              <a:spcBef>
                <a:spcPts val="0"/>
              </a:spcBef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самоизоляция, скрытность, </a:t>
            </a:r>
            <a:r>
              <a:rPr lang="ru-RU" sz="2400" dirty="0" err="1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эпатажность</a:t>
            </a:r>
            <a:r>
              <a:rPr lang="ru-RU" sz="24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;</a:t>
            </a:r>
          </a:p>
          <a:p>
            <a:pPr algn="just">
              <a:spcBef>
                <a:spcPts val="0"/>
              </a:spcBef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пренебрежительное отношение к своей внешности и несоблюдение правил личной гигиены.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употребление ПАВ;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снижение повседневной активности (стремительное ухудшение школьной успеваемости, прогулы школьных занятий, неразговорчивость).</a:t>
            </a:r>
          </a:p>
          <a:p>
            <a:pPr algn="just"/>
            <a:endParaRPr lang="ru-RU" sz="2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Резкие изменения в эмоциональном состоянии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Внезапно возросшая тревожность;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Внезапная чрезмерная замкнутость;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Депрессивное настроение, склонность к меланхолии;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Чрезмерная плаксивость;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Резкие перепады настроения;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Крайняя импульсивность;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Выражение вербальной агрессии(конфликты с семьей, одноклассниками).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Выражение физической агрессии, направленной на окружающих или на себя самого(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селфхармы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»- парезы кожи рук, ног, живота, проколы разных участков тела)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Языковые  индикаторы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Замедленный темп речи, заполнение речевых пауз вздохами, монотонность интонаций речи;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Высказывания, оговорки, незавершенные мысли, отражающие негативные тенденции;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Метафоры, обобщающие фразы, содержащие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псевдофилософские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рассуждения;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Высказывание мыслей о своей ненужности, бессмысленности существования, своем одиночестве.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65562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Угрозы подстерегающие ребенка в Глобальной сети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аватарке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ребенка (фотографии профиля в социальной сети) могут появляться мрачные фотографии, кровь, акты насилия, и жестокости.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странице его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аккаунта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социальной сети демонстрируются фото-, видео или текстовые материалы, содержащие негативный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контент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Негативная, тревожная реакция ребенка на звук получения нового сообщения по электронной почте, в социальной сети.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114668" cy="46910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000504"/>
            <a:ext cx="300039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428736"/>
            <a:ext cx="2798762" cy="206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Методические рекомендации для родителей и педагогов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Рекомендации по профилактике возможных негативных последствий общения ребенка в социальной сети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Поддерживайте доверительные  отношения с ребенком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Проявляйте понимание, поддержку и помощь при проявление проблем.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Обсуждайте с ребенком сложные для понимания темы ( в том числе тему жизни и смерти), последствия совершаемых поступков и возможную их необратимость.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Учите ребенка говорить «нет» в ответ на неприятные и нежелательные для него просьбы.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Относитесь серьезно и внимательно к угрозам ребенка и высказываниям суицидального характера.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Развивайте критическое отношение ребенка к информации. Объясните дочери или сыну, что далеко не вся публикуемая  в интернете и СМИ информация является правдой . Необходимо проверять ее, используя различные источники, в том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числе-обращаясь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 родителям, старшим братьям/сестрам, учителям, друзьям.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 fontScale="92500"/>
          </a:bodyPr>
          <a:lstStyle/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Заведите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аккаунты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социальной сети одновременно для себя и ребенка и сразу же войдите в число его друзей 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соцсетях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spcBef>
                <a:spcPts val="0"/>
              </a:spcBef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Регулярно интересуйтесь активностью вашего ребенка в социальной сети, будьте в курсе интересов, увлечений вашего ребенка (появление новых друзей, актуальные посты на стене, комментарии, новые сообщества). Важно своевременно обнаружить факт столкновения ребенка с негативным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контентом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доступно объяснить ему, чем именно опасны просмотр и активность таких ресурсов;</a:t>
            </a:r>
          </a:p>
          <a:p>
            <a:pPr algn="just">
              <a:spcBef>
                <a:spcPts val="0"/>
              </a:spcBef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Повышайте цифровую грамотность своего ребенка;</a:t>
            </a:r>
          </a:p>
          <a:p>
            <a:pPr algn="just">
              <a:spcBef>
                <a:spcPts val="0"/>
              </a:spcBef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Стимулируйте всестороннее развитие вашего ребенка, поддерживайте самостоятельные начинания и увлечения/хобби (занятия спортом, путешествия. Обсуждайте в кругу семьи жизненные перспективы(планы на будущее, мечты, цели),</a:t>
            </a:r>
          </a:p>
          <a:p>
            <a:pPr algn="just">
              <a:spcBef>
                <a:spcPts val="0"/>
              </a:spcBef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траекторию карьерного развития (выбор образовательных учреждений, будущей профессии и т.д.) 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картинки\SkyDNS_Premium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642918"/>
            <a:ext cx="9144000" cy="5500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ВОПРОС 1</a:t>
            </a:r>
            <a:r>
              <a:rPr lang="ru-RU" sz="4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«Какие опасности подстерегают</a:t>
            </a:r>
          </a:p>
          <a:p>
            <a:pPr algn="ctr">
              <a:buNone/>
            </a:pPr>
            <a:r>
              <a:rPr lang="ru-RU" sz="4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детей в интернете ?»</a:t>
            </a:r>
          </a:p>
          <a:p>
            <a:pPr algn="ctr">
              <a:buNone/>
            </a:pPr>
            <a:endParaRPr lang="ru-RU" sz="4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3357562"/>
            <a:ext cx="357190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Классификация </a:t>
            </a:r>
            <a:r>
              <a:rPr lang="ru-RU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онлайн-рисков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КОММУНИКАТИВНЫЕ РИСКИ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КОНТЕНТНЫЕ РИСКИ</a:t>
            </a:r>
            <a:endParaRPr lang="ru-RU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ПОТРЕБИТЕЛЬСКИЕ РИСКИ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ТЕХНИЧЕСКИЕ РИСКИ </a:t>
            </a:r>
            <a:endParaRPr lang="ru-RU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258072" cy="51274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Коммуникативные риски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0430" y="1500174"/>
            <a:ext cx="5186370" cy="4625989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Возникают в процессе общения и</a:t>
            </a:r>
          </a:p>
          <a:p>
            <a:pPr algn="just"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взаимодействия людей в интернете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кибертравля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сексуальные домогательства;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нежелательные знакомства в Сети;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встречи с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интернет-знакомыми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реальной  жизни.</a:t>
            </a: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2971792" cy="46910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596" y="1500174"/>
            <a:ext cx="3000364" cy="4525963"/>
          </a:xfrm>
        </p:spPr>
      </p:pic>
      <p:pic>
        <p:nvPicPr>
          <p:cNvPr id="9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7159" y="1428736"/>
            <a:ext cx="3143271" cy="4697427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543956" cy="58418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КОНТЕНТНЫЕ РИСКИ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7620" y="857232"/>
            <a:ext cx="4829180" cy="5268931"/>
          </a:xfrm>
        </p:spPr>
        <p:txBody>
          <a:bodyPr>
            <a:normAutofit fontScale="92500"/>
          </a:bodyPr>
          <a:lstStyle/>
          <a:p>
            <a:pPr algn="just">
              <a:spcBef>
                <a:spcPts val="0"/>
              </a:spcBef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Возникают при столкновении с                               противозаконной, неэтичной и вредоносной информацией в сети (тексты, картинки, аудио-              и </a:t>
            </a:r>
            <a:r>
              <a:rPr lang="ru-RU" sz="26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видеофайлы</a:t>
            </a:r>
            <a:r>
              <a:rPr lang="ru-RU" sz="2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ссылки на различные ресурсы):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агрессия;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эротика или порнография;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ецензурная лексика;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информация, разжигающая расовую ненависть;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пропаганда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анорексии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 булимии, суицида, азартных игр, ПАВ </a:t>
            </a:r>
          </a:p>
          <a:p>
            <a:pPr algn="just">
              <a:buNone/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 smtClean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214282" y="1142984"/>
            <a:ext cx="3786214" cy="471490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7" name="Picture 3" descr="E:\картинки\2269021.jpg.720x300_q85_box--100,45,620,345_crop_detai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190740"/>
            <a:ext cx="3000396" cy="3381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615262" cy="51274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ПОТРЕБИТЕЛЬСКИЕ РИСКИ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43306" y="1000108"/>
            <a:ext cx="5043494" cy="5357850"/>
          </a:xfrm>
        </p:spPr>
        <p:txBody>
          <a:bodyPr>
            <a:normAutofit fontScale="85000" lnSpcReduction="20000"/>
          </a:bodyPr>
          <a:lstStyle/>
          <a:p>
            <a:pPr algn="just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Возникают в процессе приобретения товаров и услуг через интернет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spcBef>
                <a:spcPts val="0"/>
              </a:spcBef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покупка товара низкого качества;</a:t>
            </a:r>
          </a:p>
          <a:p>
            <a:pPr algn="just">
              <a:spcBef>
                <a:spcPts val="0"/>
              </a:spcBef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покупка подделки;</a:t>
            </a:r>
          </a:p>
          <a:p>
            <a:pPr algn="just">
              <a:spcBef>
                <a:spcPts val="0"/>
              </a:spcBef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покупка контрафактной и фальсифицированной продукции;</a:t>
            </a:r>
          </a:p>
          <a:p>
            <a:pPr algn="just">
              <a:spcBef>
                <a:spcPts val="0"/>
              </a:spcBef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потеря денежных средств или риск быть подвергнутым преступным действиям злоумышленников, использующих персональные данные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онлайн-покупателей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E:\картинки\Depositphotos_41369571_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00108"/>
            <a:ext cx="3429023" cy="53102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ТЕХНИЧЕСКИЕ РИСКИ 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>
              <a:lnSpc>
                <a:spcPct val="11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Возникает опасность повреждения программного обеспечения  компьютера, хищение или нарушение конфиденциальности личной информации посредством взлома с использованием вредоносных  программ :</a:t>
            </a:r>
          </a:p>
          <a:p>
            <a:pPr algn="just">
              <a:lnSpc>
                <a:spcPct val="110000"/>
              </a:lnSpc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вирусы;</a:t>
            </a:r>
          </a:p>
          <a:p>
            <a:pPr algn="just">
              <a:lnSpc>
                <a:spcPct val="110000"/>
              </a:lnSpc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черви;</a:t>
            </a:r>
          </a:p>
          <a:p>
            <a:pPr algn="just">
              <a:lnSpc>
                <a:spcPct val="110000"/>
              </a:lnSpc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роянские кони;</a:t>
            </a:r>
          </a:p>
          <a:p>
            <a:pPr algn="just">
              <a:lnSpc>
                <a:spcPct val="110000"/>
              </a:lnSpc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шпионские программы;</a:t>
            </a:r>
          </a:p>
          <a:p>
            <a:pPr algn="just">
              <a:lnSpc>
                <a:spcPct val="110000"/>
              </a:lnSpc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боты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http://rabotai.in/sovet/index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571876"/>
            <a:ext cx="4286250" cy="264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ЧЕМ ОПАСНО ОБЩЕНИЕ В СЕТИ?</a:t>
            </a:r>
            <a:endParaRPr lang="ru-RU" sz="32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lnSpcReduction="10000"/>
          </a:bodyPr>
          <a:lstStyle/>
          <a:p>
            <a:pPr algn="just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КИБЕРБУЛЛИНГ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намеренное и регулярное причинение вреда (запугивание, унижение, травля , физический или психологический террор)  одним человеком или группой людей другому человеку с использованием электронных форм контакта.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СЕКСТИНГ-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отправка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сообщений (текстовых или изображений)                       эротического или порнографического содержания посредством мобильной связи или через Интернет.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ОНЛАЙН-ГРУМИНГ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  установление      дружеского контакта   с   ребенком   с    целью   сексуальной  эксплуатации (обмен сообщениями и материалами      сексуального    характера,    соблазнения,      шантажа,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домогательства).  </a:t>
            </a:r>
          </a:p>
          <a:p>
            <a:pPr algn="just">
              <a:spcBef>
                <a:spcPts val="0"/>
              </a:spcBef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2360</TotalTime>
  <Words>1293</Words>
  <Application>Microsoft Office PowerPoint</Application>
  <PresentationFormat>Экран (4:3)</PresentationFormat>
  <Paragraphs>141</Paragraphs>
  <Slides>22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Calibri</vt:lpstr>
      <vt:lpstr>Tahoma</vt:lpstr>
      <vt:lpstr>Times New Roman</vt:lpstr>
      <vt:lpstr>Wingdings</vt:lpstr>
      <vt:lpstr>Тема Office</vt:lpstr>
      <vt:lpstr>Государственное бюджетное учреждение дополнительного образования Центр психолого-педагогической, медицинской и социальной помощи Петродворцового района Санкт-Петербурга «Д О В Е Р И Е»  </vt:lpstr>
      <vt:lpstr> Методические рекомендации для родителей и педагогов </vt:lpstr>
      <vt:lpstr> ВОПРОС 1 </vt:lpstr>
      <vt:lpstr>Классификация онлайн-рисков</vt:lpstr>
      <vt:lpstr> Коммуникативные риски</vt:lpstr>
      <vt:lpstr>КОНТЕНТНЫЕ РИСКИ</vt:lpstr>
      <vt:lpstr>ПОТРЕБИТЕЛЬСКИЕ РИСКИ</vt:lpstr>
      <vt:lpstr>ТЕХНИЧЕСКИЕ РИСКИ </vt:lpstr>
      <vt:lpstr>ЧЕМ ОПАСНО ОБЩЕНИЕ В СЕТИ?</vt:lpstr>
      <vt:lpstr>Кибербуллинг: как помочь ребенку?</vt:lpstr>
      <vt:lpstr>Сохраняйте спокойствие сами и успокойте ребенка. Дайте ребенку понять, что владеете ситуацией, готовы помочь и не станете его ругать или осуждать. Разберитесь в ситуации вместе с ребенком. Когда возник конфликт? Что стало причиной? Кто принимает участие в травле? Существует ли угроза здоровью или жизни ребенка?  Соберите доказательства травли (скриншоты экрана, электронные письма, фотографии). Научите ребенка правильно реагировать на агрессора, а именно игнорировать обидчиков, заблокировать агрессора, удалить аккаунт, на тех ресурсах,  где происходит травля, обратитесь к администраторам ресурса с просьбой заблокировать аккаунты обидчиков, прикрепите скриншоты со свидетельствами кибербуллинга, если травля происходит в открытом сообществе или группе. . Если в травле участвуют ученики школы, расскажите о ситуации директору школы, социальному педагогу, психологу. Если существует угроза здоровью и жизни ребенка, обратитесь в ОМВД района, приложив к заявлению собранные доказательства.    </vt:lpstr>
      <vt:lpstr>ОНЛАЙН-ГРУМИНГ, СЕКСТИНГ, ПРЕДУПРЕЖДЕНИЕ ВСТРЕЧ С НЕЗНАКОМЦАМИ</vt:lpstr>
      <vt:lpstr>Презентация PowerPoint</vt:lpstr>
      <vt:lpstr>КОНТЕНТНЫЕ РИСКИ</vt:lpstr>
      <vt:lpstr>Симптомы интернет-зависимости</vt:lpstr>
      <vt:lpstr> СИГНАЛЫ ТРЕВОГИ:  </vt:lpstr>
      <vt:lpstr>Резкие изменения в эмоциональном состоянии</vt:lpstr>
      <vt:lpstr>Языковые  индикаторы</vt:lpstr>
      <vt:lpstr>Угрозы подстерегающие ребенка в Глобальной сети</vt:lpstr>
      <vt:lpstr>Рекомендации по профилактике возможных негативных последствий общения ребенка в социальной сети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БЕЗОПАСНЫЙ ИНТЕРНЕТ</dc:title>
  <dc:creator>LaRiSa</dc:creator>
  <cp:lastModifiedBy>Doverie</cp:lastModifiedBy>
  <cp:revision>219</cp:revision>
  <dcterms:created xsi:type="dcterms:W3CDTF">2018-08-14T06:56:24Z</dcterms:created>
  <dcterms:modified xsi:type="dcterms:W3CDTF">2022-11-14T14:47:24Z</dcterms:modified>
</cp:coreProperties>
</file>