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7" r:id="rId11"/>
    <p:sldId id="26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1234" y="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AE0D3221-D26E-46FE-8E9F-E7DE088D913B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DA80279C-8029-474B-AD23-BC21D850874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  <p:transition advClick="0">
    <p:dissolve/>
    <p:sndAc>
      <p:stSnd>
        <p:snd r:embed="rId1" name="camera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E0D3221-D26E-46FE-8E9F-E7DE088D913B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A80279C-8029-474B-AD23-BC21D85087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>
    <p:dissolve/>
    <p:sndAc>
      <p:stSnd>
        <p:snd r:embed="rId1" name="camera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E0D3221-D26E-46FE-8E9F-E7DE088D913B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A80279C-8029-474B-AD23-BC21D85087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>
    <p:dissolve/>
    <p:sndAc>
      <p:stSnd>
        <p:snd r:embed="rId1" name="camera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E0D3221-D26E-46FE-8E9F-E7DE088D913B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A80279C-8029-474B-AD23-BC21D85087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>
    <p:dissolve/>
    <p:sndAc>
      <p:stSnd>
        <p:snd r:embed="rId1" name="camera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AE0D3221-D26E-46FE-8E9F-E7DE088D913B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DA80279C-8029-474B-AD23-BC21D850874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advClick="0">
    <p:dissolve/>
    <p:sndAc>
      <p:stSnd>
        <p:snd r:embed="rId1" name="camera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E0D3221-D26E-46FE-8E9F-E7DE088D913B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DA80279C-8029-474B-AD23-BC21D850874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advClick="0">
    <p:dissolve/>
    <p:sndAc>
      <p:stSnd>
        <p:snd r:embed="rId1" name="camera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E0D3221-D26E-46FE-8E9F-E7DE088D913B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DA80279C-8029-474B-AD23-BC21D85087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>
    <p:dissolve/>
    <p:sndAc>
      <p:stSnd>
        <p:snd r:embed="rId1" name="camera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E0D3221-D26E-46FE-8E9F-E7DE088D913B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A80279C-8029-474B-AD23-BC21D850874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advClick="0">
    <p:dissolve/>
    <p:sndAc>
      <p:stSnd>
        <p:snd r:embed="rId1" name="camera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E0D3221-D26E-46FE-8E9F-E7DE088D913B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A80279C-8029-474B-AD23-BC21D85087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>
    <p:dissolve/>
    <p:sndAc>
      <p:stSnd>
        <p:snd r:embed="rId1" name="camera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AE0D3221-D26E-46FE-8E9F-E7DE088D913B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DA80279C-8029-474B-AD23-BC21D850874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advClick="0">
    <p:dissolve/>
    <p:sndAc>
      <p:stSnd>
        <p:snd r:embed="rId1" name="camera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AE0D3221-D26E-46FE-8E9F-E7DE088D913B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DA80279C-8029-474B-AD23-BC21D850874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  <p:transition advClick="0">
    <p:dissolve/>
    <p:sndAc>
      <p:stSnd>
        <p:snd r:embed="rId1" name="camera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AE0D3221-D26E-46FE-8E9F-E7DE088D913B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DA80279C-8029-474B-AD23-BC21D850874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 advClick="0">
    <p:dissolve/>
    <p:sndAc>
      <p:stSnd>
        <p:snd r:embed="rId13" name="camera.wav"/>
      </p:stSnd>
    </p:sndAc>
  </p:transition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yandex.ru/images/search" TargetMode="Externa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7" Type="http://schemas.openxmlformats.org/officeDocument/2006/relationships/image" Target="../media/image6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«Четвёртый лишний»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33600" y="3071810"/>
            <a:ext cx="6560234" cy="1500190"/>
          </a:xfrm>
        </p:spPr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 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5" name="Рисунок 4" descr="C:\Users\я\Pictures\oare-sa-auzim-de-bine_1e4d1ef50872f1.jpg"/>
          <p:cNvPicPr/>
          <p:nvPr/>
        </p:nvPicPr>
        <p:blipFill>
          <a:blip r:embed="rId3" cstate="screen">
            <a:clrChange>
              <a:clrFrom>
                <a:srgbClr val="F0F6F6"/>
              </a:clrFrom>
              <a:clrTo>
                <a:srgbClr val="F0F6F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9512" y="3933056"/>
            <a:ext cx="2604828" cy="2352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>
    <p:dissolve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1904991"/>
          </a:xfrm>
        </p:spPr>
        <p:txBody>
          <a:bodyPr>
            <a:normAutofit/>
          </a:bodyPr>
          <a:lstStyle/>
          <a:p>
            <a:r>
              <a:rPr lang="ru-RU" sz="4000" dirty="0" smtClean="0"/>
              <a:t>С помощью данной игры у детей решаются следующие задачи:</a:t>
            </a: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3538558"/>
          </a:xfrm>
        </p:spPr>
        <p:txBody>
          <a:bodyPr>
            <a:normAutofit fontScale="92500" lnSpcReduction="20000"/>
          </a:bodyPr>
          <a:lstStyle/>
          <a:p>
            <a:pPr algn="l">
              <a:buFont typeface="Wingdings" pitchFamily="2" charset="2"/>
              <a:buChar char="ü"/>
            </a:pPr>
            <a:r>
              <a:rPr lang="ru-RU" dirty="0" smtClean="0"/>
              <a:t>Развивать внимание, логическое мышление, память, связную речь;</a:t>
            </a:r>
          </a:p>
          <a:p>
            <a:pPr algn="l">
              <a:buFont typeface="Wingdings" pitchFamily="2" charset="2"/>
              <a:buChar char="ü"/>
            </a:pPr>
            <a:r>
              <a:rPr lang="ru-RU" dirty="0" smtClean="0"/>
              <a:t>Систематизировать и обобщить знания детей по теме «Домашние и дикие животные»;</a:t>
            </a:r>
          </a:p>
          <a:p>
            <a:pPr algn="l">
              <a:buFont typeface="Wingdings" pitchFamily="2" charset="2"/>
              <a:buChar char="ü"/>
            </a:pPr>
            <a:r>
              <a:rPr lang="ru-RU" dirty="0" smtClean="0"/>
              <a:t>Воспитывать любовь и бережное отношение к животным;</a:t>
            </a:r>
          </a:p>
          <a:p>
            <a:pPr algn="l">
              <a:buFont typeface="Wingdings" pitchFamily="2" charset="2"/>
              <a:buChar char="ü"/>
            </a:pPr>
            <a:r>
              <a:rPr lang="ru-RU" dirty="0" smtClean="0"/>
              <a:t>формировать навыки безопасного поведения в лесу; </a:t>
            </a:r>
            <a:endParaRPr lang="ru-RU" dirty="0"/>
          </a:p>
        </p:txBody>
      </p:sp>
    </p:spTree>
  </p:cSld>
  <p:clrMapOvr>
    <a:masterClrMapping/>
  </p:clrMapOvr>
  <p:transition advClick="0">
    <p:dissolve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736"/>
            <a:ext cx="8229600" cy="3429024"/>
          </a:xfrm>
        </p:spPr>
        <p:txBody>
          <a:bodyPr>
            <a:normAutofit fontScale="90000"/>
          </a:bodyPr>
          <a:lstStyle/>
          <a:p>
            <a:r>
              <a:rPr lang="ru-RU" sz="3200" dirty="0" smtClean="0"/>
              <a:t>Автор презентации:</a:t>
            </a:r>
            <a:br>
              <a:rPr lang="ru-RU" sz="3200" dirty="0" smtClean="0"/>
            </a:br>
            <a:r>
              <a:rPr lang="ru-RU" sz="3200" dirty="0" smtClean="0"/>
              <a:t>воспитатель</a:t>
            </a:r>
            <a:br>
              <a:rPr lang="ru-RU" sz="3200" dirty="0" smtClean="0"/>
            </a:br>
            <a:r>
              <a:rPr lang="ru-RU" sz="3200" dirty="0" smtClean="0"/>
              <a:t> </a:t>
            </a:r>
            <a:r>
              <a:rPr lang="ru-RU" sz="3200" dirty="0" smtClean="0"/>
              <a:t>первой</a:t>
            </a:r>
            <a:r>
              <a:rPr lang="ru-RU" sz="3200" dirty="0" smtClean="0"/>
              <a:t> </a:t>
            </a:r>
            <a:r>
              <a:rPr lang="ru-RU" sz="3200" dirty="0" smtClean="0"/>
              <a:t>квалификационной категории</a:t>
            </a:r>
            <a:br>
              <a:rPr lang="ru-RU" sz="3200" dirty="0" smtClean="0"/>
            </a:br>
            <a:r>
              <a:rPr lang="ru-RU" sz="3200" dirty="0" err="1" smtClean="0"/>
              <a:t>Довгорукая</a:t>
            </a:r>
            <a:r>
              <a:rPr lang="ru-RU" sz="3200" dirty="0" smtClean="0"/>
              <a:t> Галина Ильинична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Интернет – ресурсы</a:t>
            </a:r>
            <a:br>
              <a:rPr lang="ru-RU" sz="3200" dirty="0" smtClean="0"/>
            </a:br>
            <a:r>
              <a:rPr lang="ru-RU" sz="3200" u="sng" dirty="0" smtClean="0">
                <a:hlinkClick r:id="rId3"/>
              </a:rPr>
              <a:t> </a:t>
            </a:r>
            <a:r>
              <a:rPr lang="ru-RU" sz="3200" u="sng" dirty="0" smtClean="0">
                <a:hlinkClick r:id="rId3"/>
              </a:rPr>
              <a:t>https://yandex.ru/images/search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</p:spTree>
  </p:cSld>
  <p:clrMapOvr>
    <a:masterClrMapping/>
  </p:clrMapOvr>
  <p:transition advClick="0">
    <p:dissolve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я\Pictures\rId6.jpg"/>
          <p:cNvPicPr/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42976" y="642918"/>
            <a:ext cx="2420912" cy="242604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Рисунок 2" descr="C:\Users\я\Pictures\e010f108ee923a37ca7583da88ae4c5a_800x.jpg"/>
          <p:cNvPicPr/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142976" y="3929066"/>
            <a:ext cx="2564928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C:\Users\я\Pictures\1380348025_dzk.jpg"/>
          <p:cNvPicPr/>
          <p:nvPr/>
        </p:nvPicPr>
        <p:blipFill>
          <a:blip r:embed="rId6" cstate="screen">
            <a:clrChange>
              <a:clrFrom>
                <a:srgbClr val="857750"/>
              </a:clrFrom>
              <a:clrTo>
                <a:srgbClr val="85775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427984" y="692696"/>
            <a:ext cx="3210741" cy="23309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я\Pictures\11124245.png"/>
          <p:cNvPicPr/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4929190" y="3714752"/>
            <a:ext cx="2438400" cy="210121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ransition advClick="0">
    <p:dissolve/>
    <p:sndAc>
      <p:stSnd>
        <p:snd r:embed="rId2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8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9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0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0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31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2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3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C:\Users\я\Pictures\2820867.jpg"/>
          <p:cNvPicPr/>
          <p:nvPr/>
        </p:nvPicPr>
        <p:blipFill>
          <a:blip r:embed="rId3" cstate="screen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43438" y="857232"/>
            <a:ext cx="3000396" cy="235745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 descr="C:\Users\я\Pictures\02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071538" y="3571876"/>
            <a:ext cx="2357454" cy="29520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я\Pictures\11.jpg"/>
          <p:cNvPicPr/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714876" y="3714752"/>
            <a:ext cx="3071834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я\Pictures\1746847-animals-fields-horses-yellow-flowers-8263.jpg"/>
          <p:cNvPicPr/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42910" y="785794"/>
            <a:ext cx="3357586" cy="24771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>
    <p:dissolve/>
    <p:sndAc>
      <p:stSnd>
        <p:snd r:embed="rId2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8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9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0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0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31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2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3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я\Pictures\0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214942" y="500042"/>
            <a:ext cx="2885702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C:\Users\я\Pictures\13077_html_11a6a91c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971600" y="476672"/>
            <a:ext cx="3257550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C:\Users\я\Pictures\10066-Wallpaper-074.jpg"/>
          <p:cNvPicPr/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785786" y="3929066"/>
            <a:ext cx="3429024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C:\Users\я\Pictures\110674283_11.pn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5000628" y="3857628"/>
            <a:ext cx="3100387" cy="2500330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</p:pic>
    </p:spTree>
  </p:cSld>
  <p:clrMapOvr>
    <a:masterClrMapping/>
  </p:clrMapOvr>
  <p:transition advClick="0">
    <p:dissolve/>
    <p:sndAc>
      <p:stSnd>
        <p:snd r:embed="rId2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8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9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0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0" dur="1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31" dur="1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2" dur="1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3" dur="1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C:\Users\я\Pictures\11124245.pn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971600" y="692696"/>
            <a:ext cx="2880000" cy="2520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4" name="Рисунок 3" descr="C:\Users\я\Pictures\2820867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971600" y="3717032"/>
            <a:ext cx="2880000" cy="2307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я\Pictures\36067715.jpg"/>
          <p:cNvPicPr/>
          <p:nvPr/>
        </p:nvPicPr>
        <p:blipFill>
          <a:blip r:embed="rId5" cstate="screen">
            <a:clrChange>
              <a:clrFrom>
                <a:srgbClr val="F5F0ED"/>
              </a:clrFrom>
              <a:clrTo>
                <a:srgbClr val="F5F0E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57818" y="3786190"/>
            <a:ext cx="2742004" cy="221457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 descr="C:\Users\я\Pictures\083e_1fa4.jpg"/>
          <p:cNvPicPr/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5220072" y="620688"/>
            <a:ext cx="2880000" cy="25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>
    <p:dissolve/>
    <p:sndAc>
      <p:stSnd>
        <p:snd r:embed="rId2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8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9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0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0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31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2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3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я\Pictures\clip1113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85786" y="3786190"/>
            <a:ext cx="3500462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C:\Users\я\Pictures\110674283_11.pn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148064" y="3789040"/>
            <a:ext cx="3316924" cy="2362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5" name="Рисунок 4" descr="C:\Users\я\Pictures\son3.jpg"/>
          <p:cNvPicPr/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714348" y="642918"/>
            <a:ext cx="3605893" cy="25581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я\Pictures\zebra-wallpaper-4-960x600.jpg"/>
          <p:cNvPicPr/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5000628" y="642918"/>
            <a:ext cx="3530614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>
    <p:dissolve/>
    <p:sndAc>
      <p:stSnd>
        <p:snd r:embed="rId2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8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9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0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0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31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2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3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я\Pictures\photos0-800x60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971600" y="548680"/>
            <a:ext cx="3024336" cy="2520280"/>
          </a:xfrm>
          <a:prstGeom prst="rect">
            <a:avLst/>
          </a:prstGeom>
          <a:noFill/>
        </p:spPr>
      </p:pic>
      <p:pic>
        <p:nvPicPr>
          <p:cNvPr id="2051" name="Picture 3" descr="C:\Users\я\Pictures\0007-006-Razdelim-zhivotnykh-na-dikikh-i-domashnikh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988704" y="571480"/>
            <a:ext cx="3155196" cy="2428892"/>
          </a:xfrm>
          <a:prstGeom prst="rect">
            <a:avLst/>
          </a:prstGeom>
          <a:noFill/>
        </p:spPr>
      </p:pic>
      <p:pic>
        <p:nvPicPr>
          <p:cNvPr id="2052" name="Picture 4" descr="C:\Users\я\Pictures\05labgi0l1238703282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286380" y="3357562"/>
            <a:ext cx="2571768" cy="3000396"/>
          </a:xfrm>
          <a:prstGeom prst="rect">
            <a:avLst/>
          </a:prstGeom>
          <a:noFill/>
        </p:spPr>
      </p:pic>
      <p:pic>
        <p:nvPicPr>
          <p:cNvPr id="2053" name="Picture 5" descr="C:\Users\я\Pictures\90202307_large_domestic_goat_kid_in_capeweed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899592" y="3573016"/>
            <a:ext cx="3096344" cy="2642066"/>
          </a:xfrm>
          <a:prstGeom prst="rect">
            <a:avLst/>
          </a:prstGeom>
          <a:noFill/>
        </p:spPr>
      </p:pic>
    </p:spTree>
  </p:cSld>
  <p:clrMapOvr>
    <a:masterClrMapping/>
  </p:clrMapOvr>
  <p:transition advClick="0">
    <p:dissolve/>
    <p:sndAc>
      <p:stSnd>
        <p:snd r:embed="rId2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1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8" dur="1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9" dur="1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0" dur="1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1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0" dur="1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31" dur="1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2" dur="1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3" dur="1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я\Pictures\112568-89b96-21653678-m750x74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076056" y="404664"/>
            <a:ext cx="3591855" cy="2571768"/>
          </a:xfrm>
          <a:prstGeom prst="rect">
            <a:avLst/>
          </a:prstGeom>
          <a:noFill/>
        </p:spPr>
      </p:pic>
      <p:pic>
        <p:nvPicPr>
          <p:cNvPr id="3075" name="Picture 3" descr="C:\Users\я\Pictures\animals_892-1024x600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714348" y="428604"/>
            <a:ext cx="3839849" cy="2571768"/>
          </a:xfrm>
          <a:prstGeom prst="rect">
            <a:avLst/>
          </a:prstGeom>
          <a:noFill/>
        </p:spPr>
      </p:pic>
      <p:pic>
        <p:nvPicPr>
          <p:cNvPr id="3076" name="Picture 4" descr="C:\Users\я\Pictures\scoiattolo_abruzzo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928662" y="3429000"/>
            <a:ext cx="3500462" cy="3000396"/>
          </a:xfrm>
          <a:prstGeom prst="rect">
            <a:avLst/>
          </a:prstGeom>
          <a:noFill/>
        </p:spPr>
      </p:pic>
      <p:pic>
        <p:nvPicPr>
          <p:cNvPr id="3077" name="Picture 5" descr="C:\Users\я\Pictures\Wilddog1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5148064" y="3429000"/>
            <a:ext cx="3556592" cy="2928958"/>
          </a:xfrm>
          <a:prstGeom prst="rect">
            <a:avLst/>
          </a:prstGeom>
          <a:noFill/>
        </p:spPr>
      </p:pic>
    </p:spTree>
  </p:cSld>
  <p:clrMapOvr>
    <a:masterClrMapping/>
  </p:clrMapOvr>
  <p:transition advClick="0">
    <p:dissolve/>
    <p:sndAc>
      <p:stSnd>
        <p:snd r:embed="rId2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1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8" dur="1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9" dur="1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0" dur="1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1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0" dur="1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31" dur="1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2" dur="1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3" dur="1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я\Pictures\10066-Wallpaper-074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827584" y="3717032"/>
            <a:ext cx="3477074" cy="2594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8" name="Picture 2" descr="C:\Users\я\Pictures\ENTER(2)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927074" y="548680"/>
            <a:ext cx="3685330" cy="2736304"/>
          </a:xfrm>
          <a:prstGeom prst="rect">
            <a:avLst/>
          </a:prstGeom>
          <a:noFill/>
        </p:spPr>
      </p:pic>
      <p:pic>
        <p:nvPicPr>
          <p:cNvPr id="4099" name="Picture 3" descr="C:\Users\я\Pictures\e010f108ee923a37ca7583da88ae4c5a_800x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786314" y="3714752"/>
            <a:ext cx="3767610" cy="2643206"/>
          </a:xfrm>
          <a:prstGeom prst="rect">
            <a:avLst/>
          </a:prstGeom>
          <a:noFill/>
        </p:spPr>
      </p:pic>
      <p:pic>
        <p:nvPicPr>
          <p:cNvPr id="6" name="Рисунок 5" descr="C:\Users\я\Pictures\b3aee485da3f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55576" y="620688"/>
            <a:ext cx="3571900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>
    <p:dissolve/>
    <p:sndAc>
      <p:stSnd>
        <p:snd r:embed="rId2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1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8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9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0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0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31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2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3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272</TotalTime>
  <Words>57</Words>
  <Application>Microsoft Office PowerPoint</Application>
  <PresentationFormat>Экран (4:3)</PresentationFormat>
  <Paragraphs>8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Литейная</vt:lpstr>
      <vt:lpstr>«Четвёртый лишний»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 помощью данной игры у детей решаются следующие задачи:</vt:lpstr>
      <vt:lpstr>Автор презентации: воспитатель  первой квалификационной категории Довгорукая Галина Ильинична Интернет – ресурсы  https://yandex.ru/images/search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«Четвёртый лишний»</dc:title>
  <dc:creator>я</dc:creator>
  <cp:lastModifiedBy>Абдугафур Заявитдинов</cp:lastModifiedBy>
  <cp:revision>34</cp:revision>
  <dcterms:created xsi:type="dcterms:W3CDTF">2015-08-09T10:08:25Z</dcterms:created>
  <dcterms:modified xsi:type="dcterms:W3CDTF">2022-11-08T14:48:20Z</dcterms:modified>
</cp:coreProperties>
</file>