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6" r:id="rId1"/>
  </p:sldMasterIdLst>
  <p:sldIdLst>
    <p:sldId id="256" r:id="rId2"/>
    <p:sldId id="258" r:id="rId3"/>
    <p:sldId id="259" r:id="rId4"/>
    <p:sldId id="257" r:id="rId5"/>
    <p:sldId id="263" r:id="rId6"/>
    <p:sldId id="264" r:id="rId7"/>
    <p:sldId id="265" r:id="rId8"/>
    <p:sldId id="266" r:id="rId9"/>
    <p:sldId id="269" r:id="rId10"/>
    <p:sldId id="267" r:id="rId11"/>
    <p:sldId id="268" r:id="rId12"/>
    <p:sldId id="270" r:id="rId13"/>
    <p:sldId id="27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9" d="100"/>
          <a:sy n="69" d="100"/>
        </p:scale>
        <p:origin x="-2658" y="-10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A33AC-B62E-4551-B397-B6D6F44894A4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69122-02C3-4917-94EB-761820A4E7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A33AC-B62E-4551-B397-B6D6F44894A4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69122-02C3-4917-94EB-761820A4E7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A33AC-B62E-4551-B397-B6D6F44894A4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69122-02C3-4917-94EB-761820A4E7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A33AC-B62E-4551-B397-B6D6F44894A4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69122-02C3-4917-94EB-761820A4E7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A33AC-B62E-4551-B397-B6D6F44894A4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69122-02C3-4917-94EB-761820A4E7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A33AC-B62E-4551-B397-B6D6F44894A4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69122-02C3-4917-94EB-761820A4E7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A33AC-B62E-4551-B397-B6D6F44894A4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69122-02C3-4917-94EB-761820A4E7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A33AC-B62E-4551-B397-B6D6F44894A4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69122-02C3-4917-94EB-761820A4E7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A33AC-B62E-4551-B397-B6D6F44894A4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69122-02C3-4917-94EB-761820A4E7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A33AC-B62E-4551-B397-B6D6F44894A4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69122-02C3-4917-94EB-761820A4E7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A33AC-B62E-4551-B397-B6D6F44894A4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DD69122-02C3-4917-94EB-761820A4E78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10A33AC-B62E-4551-B397-B6D6F44894A4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DD69122-02C3-4917-94EB-761820A4E784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eg"/><Relationship Id="rId3" Type="http://schemas.openxmlformats.org/officeDocument/2006/relationships/image" Target="../media/image38.jpeg"/><Relationship Id="rId7" Type="http://schemas.openxmlformats.org/officeDocument/2006/relationships/image" Target="../media/image42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png"/><Relationship Id="rId11" Type="http://schemas.openxmlformats.org/officeDocument/2006/relationships/image" Target="../media/image46.jpeg"/><Relationship Id="rId5" Type="http://schemas.openxmlformats.org/officeDocument/2006/relationships/image" Target="../media/image40.jpeg"/><Relationship Id="rId10" Type="http://schemas.openxmlformats.org/officeDocument/2006/relationships/image" Target="../media/image45.jpeg"/><Relationship Id="rId4" Type="http://schemas.openxmlformats.org/officeDocument/2006/relationships/image" Target="../media/image39.jpeg"/><Relationship Id="rId9" Type="http://schemas.openxmlformats.org/officeDocument/2006/relationships/image" Target="../media/image4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png"/><Relationship Id="rId7" Type="http://schemas.openxmlformats.org/officeDocument/2006/relationships/image" Target="../media/image15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jpe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png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Игры на автоматизацию звука [ Ш ] в слогах, словах </a:t>
            </a:r>
            <a:b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 предложениях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0" y="3789040"/>
            <a:ext cx="4032120" cy="1656184"/>
          </a:xfrm>
          <a:ln>
            <a:solidFill>
              <a:srgbClr val="00B050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  <a:softEdge rad="31750"/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Выполнила: </a:t>
            </a:r>
          </a:p>
          <a:p>
            <a:r>
              <a:rPr lang="ru-RU" sz="1800" i="1" dirty="0" err="1" smtClean="0">
                <a:latin typeface="Times New Roman" pitchFamily="18" charset="0"/>
                <a:cs typeface="Times New Roman" pitchFamily="18" charset="0"/>
              </a:rPr>
              <a:t>Товкайло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 Анастасия Александровна</a:t>
            </a:r>
          </a:p>
          <a:p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учитель-логопед МБДОУ "Детский сад комбинированного вида №8"</a:t>
            </a:r>
          </a:p>
          <a:p>
            <a:endParaRPr lang="ru-RU" sz="1800" i="1" dirty="0"/>
          </a:p>
        </p:txBody>
      </p:sp>
      <p:pic>
        <p:nvPicPr>
          <p:cNvPr id="4" name="Рисунок 3" descr="логопед_картинка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39552" y="2780928"/>
            <a:ext cx="3888432" cy="38884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764704"/>
            <a:ext cx="56886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Игра 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«Четвёртый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лишний»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H:\ИНСТАГРАММ\Игры на автоматизацию звука Ш\img3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7544" y="1484784"/>
            <a:ext cx="8208912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fs.znanio.ru/methodology/images/e2/eb/e2ebb0a413d530a28d6407ad7d53801bb47bc670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3568" y="620688"/>
            <a:ext cx="7823035" cy="57340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1990556" y="-694728"/>
            <a:ext cx="5162887" cy="1846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b="1" dirty="0">
              <a:solidFill>
                <a:srgbClr val="FF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Игра </a:t>
            </a:r>
            <a:r>
              <a:rPr kumimoji="0" lang="ru-RU" sz="3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«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Закончи предложение</a:t>
            </a:r>
            <a:r>
              <a:rPr kumimoji="0" lang="ru-RU" sz="3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0" y="-1356447"/>
            <a:ext cx="3196260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i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i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i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i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i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000" b="1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Миша и Маша  нашли...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https://www.fauzer.ru/wa-data/public/shop/products/67/35/43567/images/54872/54872.750x0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2060848"/>
            <a:ext cx="1973942" cy="194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3" name="Рисунок 72" descr="https://images.ru.prom.st/586894635_w640_h640_radioupravlyaemaya-mashina-mz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23728" y="2060848"/>
            <a:ext cx="1962150" cy="1943100"/>
          </a:xfrm>
          <a:prstGeom prst="rect">
            <a:avLst/>
          </a:prstGeom>
          <a:noFill/>
        </p:spPr>
      </p:pic>
      <p:pic>
        <p:nvPicPr>
          <p:cNvPr id="25612" name="Рисунок 77" descr="https://avatars.mds.yandex.net/get-zen_doc/1645803/pub_5dd151f4e7b50530845df431_5dd17509f3cd8870191c9679/scale_1200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995936" y="2060848"/>
            <a:ext cx="1800200" cy="1943100"/>
          </a:xfrm>
          <a:prstGeom prst="rect">
            <a:avLst/>
          </a:prstGeom>
          <a:noFill/>
        </p:spPr>
      </p:pic>
      <p:pic>
        <p:nvPicPr>
          <p:cNvPr id="25610" name="Рисунок 93" descr="https://cdn.vectorstock.com/i/1000x1000/65/73/water-reed-plant-cattails-green-leaf-vector-13746573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652120" y="4437112"/>
            <a:ext cx="1666875" cy="2016224"/>
          </a:xfrm>
          <a:prstGeom prst="rect">
            <a:avLst/>
          </a:prstGeom>
          <a:noFill/>
        </p:spPr>
      </p:pic>
      <p:pic>
        <p:nvPicPr>
          <p:cNvPr id="25609" name="Рисунок 96" descr="https://illustrators.ru/uploads/illustration/image/1301393/main_%D0%9A%D0%BE%D1%88%D0%BA%D0%B0.pn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23528" y="4437112"/>
            <a:ext cx="1695450" cy="2005583"/>
          </a:xfrm>
          <a:prstGeom prst="rect">
            <a:avLst/>
          </a:prstGeom>
          <a:noFill/>
        </p:spPr>
      </p:pic>
      <p:sp>
        <p:nvSpPr>
          <p:cNvPr id="25608" name="AutoShape 8"/>
          <p:cNvSpPr>
            <a:spLocks noChangeAspect="1" noChangeArrowheads="1"/>
          </p:cNvSpPr>
          <p:nvPr/>
        </p:nvSpPr>
        <p:spPr bwMode="auto">
          <a:xfrm>
            <a:off x="0" y="1062037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5607" name="Рисунок 102" descr="https://avatars.mds.yandex.net/i?id=50066bbc719498028c074d7c7cee1c70-5616376-images-thumbs&amp;n=13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5436096" y="2060848"/>
            <a:ext cx="1962150" cy="1947292"/>
          </a:xfrm>
          <a:prstGeom prst="rect">
            <a:avLst/>
          </a:prstGeom>
          <a:noFill/>
        </p:spPr>
      </p:pic>
      <p:pic>
        <p:nvPicPr>
          <p:cNvPr id="25606" name="Рисунок 108" descr="https://avatars.mds.yandex.net/i?id=2951ed508074517a5f02764037ebb831-5228496-images-thumbs&amp;n=13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7236296" y="4437112"/>
            <a:ext cx="1638300" cy="2028825"/>
          </a:xfrm>
          <a:prstGeom prst="rect">
            <a:avLst/>
          </a:prstGeom>
          <a:noFill/>
        </p:spPr>
      </p:pic>
      <p:pic>
        <p:nvPicPr>
          <p:cNvPr id="25605" name="Рисунок 111" descr="https://www.zolotoygus.ru/upload/iblock/f64/f6466b1e9ebc1b5ebcf3d09d980a9e2c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2051720" y="4437112"/>
            <a:ext cx="1819275" cy="2028825"/>
          </a:xfrm>
          <a:prstGeom prst="rect">
            <a:avLst/>
          </a:prstGeom>
          <a:noFill/>
        </p:spPr>
      </p:pic>
      <p:pic>
        <p:nvPicPr>
          <p:cNvPr id="25604" name="Рисунок 114" descr="https://lider-gk24.ru/upload/import_files/d7/d760811c-ae3c-11e2-8544-7446a0fe3124_a7e7f14d-bef6-11e3-9243-7446a0fe3124.jpe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 flipH="1">
            <a:off x="7372350" y="2060848"/>
            <a:ext cx="1771650" cy="1956817"/>
          </a:xfrm>
          <a:prstGeom prst="rect">
            <a:avLst/>
          </a:prstGeom>
          <a:noFill/>
        </p:spPr>
      </p:pic>
      <p:pic>
        <p:nvPicPr>
          <p:cNvPr id="25603" name="Рисунок 124" descr="https://xn--80aaeflidi5apd7f.xn--p1ai/image/cache/catalog/tovar/aaeflidi5apd7f-xn-p1ai-image-catalog-tovar-item_image8418-1000x1000.jpg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3707904" y="4437112"/>
            <a:ext cx="2009775" cy="2009775"/>
          </a:xfrm>
          <a:prstGeom prst="rect">
            <a:avLst/>
          </a:prstGeom>
          <a:noFill/>
        </p:spPr>
      </p:pic>
      <p:sp>
        <p:nvSpPr>
          <p:cNvPr id="25614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Миша и Маша  нашли....</a:t>
            </a:r>
            <a:endParaRPr kumimoji="0" lang="ru-RU" sz="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615" name="Rectangle 15"/>
          <p:cNvSpPr>
            <a:spLocks noChangeArrowheads="1"/>
          </p:cNvSpPr>
          <p:nvPr/>
        </p:nvSpPr>
        <p:spPr bwMode="auto">
          <a:xfrm>
            <a:off x="0" y="2400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616" name="Rectangle 16"/>
          <p:cNvSpPr>
            <a:spLocks noChangeArrowheads="1"/>
          </p:cNvSpPr>
          <p:nvPr/>
        </p:nvSpPr>
        <p:spPr bwMode="auto">
          <a:xfrm>
            <a:off x="0" y="101631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617" name="Rectangle 17"/>
          <p:cNvSpPr>
            <a:spLocks noChangeArrowheads="1"/>
          </p:cNvSpPr>
          <p:nvPr/>
        </p:nvSpPr>
        <p:spPr bwMode="auto">
          <a:xfrm>
            <a:off x="0" y="10925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527425" algn="l"/>
              </a:tabLst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                         </a:t>
            </a:r>
            <a:endParaRPr kumimoji="0" lang="ru-RU" sz="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527425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s://avatars.mds.yandex.net/i?id=86211216d24bdb3de333a12662232650-5873534-images-thumbs&amp;n=1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04248" y="4437112"/>
            <a:ext cx="2088232" cy="20882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2195736" y="2420888"/>
            <a:ext cx="528991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6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Молодец</a:t>
            </a:r>
            <a:r>
              <a:rPr lang="ru-RU" sz="6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!</a:t>
            </a:r>
          </a:p>
        </p:txBody>
      </p:sp>
      <p:pic>
        <p:nvPicPr>
          <p:cNvPr id="24582" name="Picture 6" descr="https://avatars.mds.yandex.net/i?id=b0aca385f17376a2d92f65d18335d1c4-5331420-images-thumbs&amp;n=1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5536" y="3284984"/>
            <a:ext cx="1743075" cy="30480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-4169357"/>
            <a:ext cx="8490914" cy="9910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втоматизация звука «Ш» в слогах, словах и предложениях.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Коррекционно-образовательные:</a:t>
            </a:r>
            <a:endParaRPr kumimoji="0" lang="ru-RU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закрепить артикуляцию и изолированное произнесение звука Ш,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продолжать учить правильно произносить звук Ш в слогах и словах, предложениях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Коррекционно-развивающие:</a:t>
            </a:r>
            <a:endParaRPr kumimoji="0" lang="ru-RU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развивать артикуляционную моторику;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фонематический слух;  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силу   ротового выдоха;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зрительное внимание, память, мышление.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Коррекционно-воспитательные:</a:t>
            </a:r>
            <a:endParaRPr kumimoji="0" lang="ru-RU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воспитывать познавательный интерес к логопедическому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анятию</a:t>
            </a:r>
            <a:r>
              <a:rPr lang="ru-RU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положительный эмоциональный настрой на занятие.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s630761_0_8.jpe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868144" y="3140968"/>
            <a:ext cx="3001794" cy="2448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27584" y="1772816"/>
            <a:ext cx="7344816" cy="493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611560" y="404664"/>
            <a:ext cx="7200800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         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Упражнение «Ветер, ветерок, ветрище!»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-1710387"/>
            <a:ext cx="7804316" cy="3877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775075" algn="l"/>
              </a:tabLst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                                       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775075" algn="l"/>
              </a:tabLst>
            </a:pPr>
            <a:endParaRPr lang="ru-RU" sz="11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775075" algn="l"/>
              </a:tabLst>
            </a:pP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775075" algn="l"/>
              </a:tabLst>
            </a:pPr>
            <a:endParaRPr lang="ru-RU" sz="1100" b="1" dirty="0">
              <a:solidFill>
                <a:srgbClr val="FF000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775075" algn="l"/>
              </a:tabLst>
            </a:pP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775075" algn="l"/>
              </a:tabLst>
            </a:pPr>
            <a:endParaRPr lang="ru-RU" sz="1100" b="1" dirty="0">
              <a:solidFill>
                <a:srgbClr val="FF000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775075" algn="l"/>
              </a:tabLst>
            </a:pP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775075" algn="l"/>
              </a:tabLst>
            </a:pPr>
            <a:endParaRPr lang="ru-RU" sz="1100" b="1" dirty="0">
              <a:solidFill>
                <a:srgbClr val="FF000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775075" algn="l"/>
              </a:tabLst>
            </a:pP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775075" algn="l"/>
              </a:tabLst>
            </a:pPr>
            <a:endParaRPr lang="ru-RU" sz="1100" b="1" dirty="0">
              <a:solidFill>
                <a:srgbClr val="FF000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775075" algn="l"/>
              </a:tabLst>
            </a:pP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775075" algn="l"/>
              </a:tabLst>
            </a:pPr>
            <a:endParaRPr lang="ru-RU" sz="1100" b="1" dirty="0">
              <a:solidFill>
                <a:srgbClr val="FF000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775075" algn="l"/>
              </a:tabLst>
            </a:pP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775075" algn="l"/>
              </a:tabLst>
            </a:pPr>
            <a:endParaRPr lang="ru-RU" sz="1100" b="1" dirty="0">
              <a:solidFill>
                <a:srgbClr val="FF000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775075" algn="l"/>
              </a:tabLst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   </a:t>
            </a:r>
            <a:r>
              <a:rPr kumimoji="0" lang="ru-RU" sz="3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Игра «Повтори, как я!»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775075" algn="l"/>
              </a:tabLst>
            </a:pPr>
            <a:r>
              <a:rPr kumimoji="0" lang="ru-RU" sz="3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Слоги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775075" algn="l"/>
              </a:tabLst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( Чётко проговорить слоги, соблюдая правильную артикуляцию звука [ Ш ].)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775075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H:\ИНСТАГРАММ\IMG_0006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2132856"/>
            <a:ext cx="8496944" cy="20263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:\ИНСТАГРАММ\IMG_0006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3528" y="4221088"/>
            <a:ext cx="8496944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38" name="Picture 30" descr="ede5a0b28106385a184caa6ae7bdcdba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43608" y="2132856"/>
            <a:ext cx="942975" cy="942975"/>
          </a:xfrm>
          <a:prstGeom prst="rect">
            <a:avLst/>
          </a:prstGeom>
          <a:noFill/>
        </p:spPr>
      </p:pic>
      <p:pic>
        <p:nvPicPr>
          <p:cNvPr id="17437" name="Picture 29" descr="ede5a0b28106385a184caa6ae7bdcdba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771800" y="2132856"/>
            <a:ext cx="942975" cy="942975"/>
          </a:xfrm>
          <a:prstGeom prst="rect">
            <a:avLst/>
          </a:prstGeom>
          <a:noFill/>
        </p:spPr>
      </p:pic>
      <p:pic>
        <p:nvPicPr>
          <p:cNvPr id="17436" name="Picture 28" descr="ede5a0b28106385a184caa6ae7bdcdba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635896" y="2132856"/>
            <a:ext cx="942975" cy="942975"/>
          </a:xfrm>
          <a:prstGeom prst="rect">
            <a:avLst/>
          </a:prstGeom>
          <a:noFill/>
        </p:spPr>
      </p:pic>
      <p:pic>
        <p:nvPicPr>
          <p:cNvPr id="17435" name="Picture 27" descr="ede5a0b28106385a184caa6ae7bdcdba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2132856"/>
            <a:ext cx="942975" cy="942975"/>
          </a:xfrm>
          <a:prstGeom prst="rect">
            <a:avLst/>
          </a:prstGeom>
          <a:noFill/>
        </p:spPr>
      </p:pic>
      <p:pic>
        <p:nvPicPr>
          <p:cNvPr id="17434" name="Picture 26" descr="ede5a0b28106385a184caa6ae7bdcdba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64088" y="2132856"/>
            <a:ext cx="942975" cy="942975"/>
          </a:xfrm>
          <a:prstGeom prst="rect">
            <a:avLst/>
          </a:prstGeom>
          <a:noFill/>
        </p:spPr>
      </p:pic>
      <p:pic>
        <p:nvPicPr>
          <p:cNvPr id="17433" name="Picture 25" descr="ede5a0b28106385a184caa6ae7bdcdba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907704" y="2132856"/>
            <a:ext cx="942975" cy="942975"/>
          </a:xfrm>
          <a:prstGeom prst="rect">
            <a:avLst/>
          </a:prstGeom>
          <a:noFill/>
        </p:spPr>
      </p:pic>
      <p:pic>
        <p:nvPicPr>
          <p:cNvPr id="17432" name="Picture 24" descr="ede5a0b28106385a184caa6ae7bdcdba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028384" y="2132856"/>
            <a:ext cx="942975" cy="942975"/>
          </a:xfrm>
          <a:prstGeom prst="rect">
            <a:avLst/>
          </a:prstGeom>
          <a:noFill/>
        </p:spPr>
      </p:pic>
      <p:pic>
        <p:nvPicPr>
          <p:cNvPr id="17431" name="Picture 23" descr="ede5a0b28106385a184caa6ae7bdcdba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092280" y="2132856"/>
            <a:ext cx="942975" cy="942975"/>
          </a:xfrm>
          <a:prstGeom prst="rect">
            <a:avLst/>
          </a:prstGeom>
          <a:noFill/>
        </p:spPr>
      </p:pic>
      <p:pic>
        <p:nvPicPr>
          <p:cNvPr id="17430" name="Picture 22" descr="ede5a0b28106385a184caa6ae7bdcdba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499992" y="2132856"/>
            <a:ext cx="942975" cy="942975"/>
          </a:xfrm>
          <a:prstGeom prst="rect">
            <a:avLst/>
          </a:prstGeom>
          <a:noFill/>
        </p:spPr>
      </p:pic>
      <p:pic>
        <p:nvPicPr>
          <p:cNvPr id="17429" name="Рисунок 16" descr="ede5a0b28106385a184caa6ae7bdcdba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228184" y="2132856"/>
            <a:ext cx="942975" cy="942975"/>
          </a:xfrm>
          <a:prstGeom prst="rect">
            <a:avLst/>
          </a:prstGeom>
          <a:noFill/>
        </p:spPr>
      </p:pic>
      <p:pic>
        <p:nvPicPr>
          <p:cNvPr id="17428" name="Picture 20" descr="image_processing20200410-24721-1lqceg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9512" y="3573016"/>
            <a:ext cx="885825" cy="1152525"/>
          </a:xfrm>
          <a:prstGeom prst="rect">
            <a:avLst/>
          </a:prstGeom>
          <a:noFill/>
        </p:spPr>
      </p:pic>
      <p:pic>
        <p:nvPicPr>
          <p:cNvPr id="17427" name="Picture 19" descr="image_processing20200410-24721-1lqceg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971600" y="3573016"/>
            <a:ext cx="885825" cy="1152525"/>
          </a:xfrm>
          <a:prstGeom prst="rect">
            <a:avLst/>
          </a:prstGeom>
          <a:noFill/>
        </p:spPr>
      </p:pic>
      <p:pic>
        <p:nvPicPr>
          <p:cNvPr id="17426" name="Picture 18" descr="image_processing20200410-24721-1lqceg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63688" y="3573016"/>
            <a:ext cx="885825" cy="1152525"/>
          </a:xfrm>
          <a:prstGeom prst="rect">
            <a:avLst/>
          </a:prstGeom>
          <a:noFill/>
        </p:spPr>
      </p:pic>
      <p:pic>
        <p:nvPicPr>
          <p:cNvPr id="17425" name="Picture 17" descr="image_processing20200410-24721-1lqceg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55776" y="3573016"/>
            <a:ext cx="885825" cy="1152525"/>
          </a:xfrm>
          <a:prstGeom prst="rect">
            <a:avLst/>
          </a:prstGeom>
          <a:noFill/>
        </p:spPr>
      </p:pic>
      <p:pic>
        <p:nvPicPr>
          <p:cNvPr id="17424" name="Picture 16" descr="image_processing20200410-24721-1lqceg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347864" y="3573016"/>
            <a:ext cx="885825" cy="1152525"/>
          </a:xfrm>
          <a:prstGeom prst="rect">
            <a:avLst/>
          </a:prstGeom>
          <a:noFill/>
        </p:spPr>
      </p:pic>
      <p:pic>
        <p:nvPicPr>
          <p:cNvPr id="17423" name="Picture 15" descr="image_processing20200410-24721-1lqceg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139952" y="3573016"/>
            <a:ext cx="885825" cy="1152525"/>
          </a:xfrm>
          <a:prstGeom prst="rect">
            <a:avLst/>
          </a:prstGeom>
          <a:noFill/>
        </p:spPr>
      </p:pic>
      <p:pic>
        <p:nvPicPr>
          <p:cNvPr id="17422" name="Picture 14" descr="image_processing20200410-24721-1lqceg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24128" y="3573016"/>
            <a:ext cx="885825" cy="1152525"/>
          </a:xfrm>
          <a:prstGeom prst="rect">
            <a:avLst/>
          </a:prstGeom>
          <a:noFill/>
        </p:spPr>
      </p:pic>
      <p:pic>
        <p:nvPicPr>
          <p:cNvPr id="17421" name="Picture 13" descr="image_processing20200410-24721-1lqceg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932040" y="3573016"/>
            <a:ext cx="885825" cy="1152525"/>
          </a:xfrm>
          <a:prstGeom prst="rect">
            <a:avLst/>
          </a:prstGeom>
          <a:noFill/>
        </p:spPr>
      </p:pic>
      <p:pic>
        <p:nvPicPr>
          <p:cNvPr id="17420" name="Picture 12" descr="image_processing20200410-24721-1lqceg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380312" y="3573016"/>
            <a:ext cx="885825" cy="1152525"/>
          </a:xfrm>
          <a:prstGeom prst="rect">
            <a:avLst/>
          </a:prstGeom>
          <a:noFill/>
        </p:spPr>
      </p:pic>
      <p:pic>
        <p:nvPicPr>
          <p:cNvPr id="17419" name="Рисунок 9" descr="image_processing20200410-24721-1lqceg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588224" y="3573016"/>
            <a:ext cx="885825" cy="1152525"/>
          </a:xfrm>
          <a:prstGeom prst="rect">
            <a:avLst/>
          </a:prstGeom>
          <a:noFill/>
        </p:spPr>
      </p:pic>
      <p:pic>
        <p:nvPicPr>
          <p:cNvPr id="17418" name="Picture 10" descr="cattails-4257085_1280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020272" y="5157192"/>
            <a:ext cx="819150" cy="1009650"/>
          </a:xfrm>
          <a:prstGeom prst="rect">
            <a:avLst/>
          </a:prstGeom>
          <a:noFill/>
        </p:spPr>
      </p:pic>
      <p:pic>
        <p:nvPicPr>
          <p:cNvPr id="17417" name="Picture 9" descr="cattails-4257085_1280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228184" y="5157192"/>
            <a:ext cx="819150" cy="1009650"/>
          </a:xfrm>
          <a:prstGeom prst="rect">
            <a:avLst/>
          </a:prstGeom>
          <a:noFill/>
        </p:spPr>
      </p:pic>
      <p:pic>
        <p:nvPicPr>
          <p:cNvPr id="17416" name="Picture 8" descr="cattails-4257085_1280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436096" y="5157192"/>
            <a:ext cx="819150" cy="1009650"/>
          </a:xfrm>
          <a:prstGeom prst="rect">
            <a:avLst/>
          </a:prstGeom>
          <a:noFill/>
        </p:spPr>
      </p:pic>
      <p:pic>
        <p:nvPicPr>
          <p:cNvPr id="17415" name="Picture 7" descr="cattails-4257085_1280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51520" y="5157192"/>
            <a:ext cx="819150" cy="1009650"/>
          </a:xfrm>
          <a:prstGeom prst="rect">
            <a:avLst/>
          </a:prstGeom>
          <a:noFill/>
        </p:spPr>
      </p:pic>
      <p:pic>
        <p:nvPicPr>
          <p:cNvPr id="17414" name="Picture 6" descr="cattails-4257085_1280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043608" y="5157192"/>
            <a:ext cx="819150" cy="1009650"/>
          </a:xfrm>
          <a:prstGeom prst="rect">
            <a:avLst/>
          </a:prstGeom>
          <a:noFill/>
        </p:spPr>
      </p:pic>
      <p:pic>
        <p:nvPicPr>
          <p:cNvPr id="17413" name="Picture 5" descr="cattails-4257085_1280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763688" y="5157192"/>
            <a:ext cx="819150" cy="1009650"/>
          </a:xfrm>
          <a:prstGeom prst="rect">
            <a:avLst/>
          </a:prstGeom>
          <a:noFill/>
        </p:spPr>
      </p:pic>
      <p:pic>
        <p:nvPicPr>
          <p:cNvPr id="17412" name="Picture 4" descr="cattails-4257085_1280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483768" y="5157192"/>
            <a:ext cx="819150" cy="1009650"/>
          </a:xfrm>
          <a:prstGeom prst="rect">
            <a:avLst/>
          </a:prstGeom>
          <a:noFill/>
        </p:spPr>
      </p:pic>
      <p:pic>
        <p:nvPicPr>
          <p:cNvPr id="17411" name="Picture 3" descr="cattails-4257085_1280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203848" y="5157192"/>
            <a:ext cx="819150" cy="1009650"/>
          </a:xfrm>
          <a:prstGeom prst="rect">
            <a:avLst/>
          </a:prstGeom>
          <a:noFill/>
        </p:spPr>
      </p:pic>
      <p:pic>
        <p:nvPicPr>
          <p:cNvPr id="17410" name="Picture 2" descr="cattails-4257085_1280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923928" y="5157192"/>
            <a:ext cx="819150" cy="1009650"/>
          </a:xfrm>
          <a:prstGeom prst="rect">
            <a:avLst/>
          </a:prstGeom>
          <a:noFill/>
        </p:spPr>
      </p:pic>
      <p:pic>
        <p:nvPicPr>
          <p:cNvPr id="17409" name="Рисунок 10" descr="cattails-4257085_1280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44008" y="5157192"/>
            <a:ext cx="819150" cy="1009650"/>
          </a:xfrm>
          <a:prstGeom prst="rect">
            <a:avLst/>
          </a:prstGeom>
          <a:noFill/>
        </p:spPr>
      </p:pic>
      <p:sp>
        <p:nvSpPr>
          <p:cNvPr id="17439" name="Rectangle 31"/>
          <p:cNvSpPr>
            <a:spLocks noChangeArrowheads="1"/>
          </p:cNvSpPr>
          <p:nvPr/>
        </p:nvSpPr>
        <p:spPr bwMode="auto">
          <a:xfrm>
            <a:off x="0" y="-1394919"/>
            <a:ext cx="8708153" cy="32470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775075" algn="l"/>
                <a:tab pos="4159250" algn="l"/>
              </a:tabLst>
            </a:pPr>
            <a:endParaRPr kumimoji="0" lang="ru-RU" sz="3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775075" algn="l"/>
                <a:tab pos="4159250" algn="l"/>
              </a:tabLst>
            </a:pPr>
            <a:endParaRPr lang="ru-RU" sz="3000" b="1" dirty="0">
              <a:solidFill>
                <a:srgbClr val="FF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775075" algn="l"/>
                <a:tab pos="4159250" algn="l"/>
              </a:tabLst>
            </a:pPr>
            <a:endParaRPr kumimoji="0" lang="ru-RU" sz="3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775075" algn="l"/>
                <a:tab pos="4159250" algn="l"/>
              </a:tabLst>
            </a:pPr>
            <a:endParaRPr lang="ru-RU" sz="3000" b="1" dirty="0">
              <a:solidFill>
                <a:srgbClr val="FF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775075" algn="l"/>
                <a:tab pos="4159250" algn="l"/>
              </a:tabLst>
            </a:pPr>
            <a:endParaRPr kumimoji="0" lang="ru-RU" sz="3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775075" algn="l"/>
                <a:tab pos="4159250" algn="l"/>
              </a:tabLst>
            </a:pPr>
            <a:r>
              <a:rPr lang="ru-RU" sz="3000" b="1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30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</a:t>
            </a:r>
            <a:r>
              <a:rPr kumimoji="0" lang="ru-RU" sz="3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Игра «Сосчитай от одного до десяти!»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775075" algn="l"/>
                <a:tab pos="4159250" algn="l"/>
              </a:tabLst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( 1 шапка, 2 шапки, 3 шапки, 4 шапки,5 шапок, 6 шапок, 7 шапок, 8 шапок, 9 шапок, 10 шапок.)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775075" algn="l"/>
                <a:tab pos="4159250" algn="l"/>
              </a:tabLst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41" name="Rectangle 33"/>
          <p:cNvSpPr>
            <a:spLocks noChangeArrowheads="1"/>
          </p:cNvSpPr>
          <p:nvPr/>
        </p:nvSpPr>
        <p:spPr bwMode="auto">
          <a:xfrm>
            <a:off x="0" y="218694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42" name="Rectangle 34"/>
          <p:cNvSpPr>
            <a:spLocks noChangeArrowheads="1"/>
          </p:cNvSpPr>
          <p:nvPr/>
        </p:nvSpPr>
        <p:spPr bwMode="auto">
          <a:xfrm>
            <a:off x="0" y="324231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60" name="Picture 8" descr="hello_html_m2499ef2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707904" y="3645024"/>
            <a:ext cx="1952625" cy="1333500"/>
          </a:xfrm>
          <a:prstGeom prst="rect">
            <a:avLst/>
          </a:prstGeom>
          <a:noFill/>
        </p:spPr>
      </p:pic>
      <p:pic>
        <p:nvPicPr>
          <p:cNvPr id="23559" name="Picture 7" descr="hello_html_m2499ef2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3528" y="3645024"/>
            <a:ext cx="2000250" cy="1352550"/>
          </a:xfrm>
          <a:prstGeom prst="rect">
            <a:avLst/>
          </a:prstGeom>
          <a:noFill/>
        </p:spPr>
      </p:pic>
      <p:pic>
        <p:nvPicPr>
          <p:cNvPr id="23558" name="Рисунок 16" descr="hello_html_m2499ef2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796136" y="3645024"/>
            <a:ext cx="1944216" cy="1333177"/>
          </a:xfrm>
          <a:prstGeom prst="rect">
            <a:avLst/>
          </a:prstGeom>
          <a:noFill/>
        </p:spPr>
      </p:pic>
      <p:pic>
        <p:nvPicPr>
          <p:cNvPr id="23561" name="Рисунок 15" descr="230_cedar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707904" y="1916832"/>
            <a:ext cx="1916552" cy="1440160"/>
          </a:xfrm>
          <a:prstGeom prst="rect">
            <a:avLst/>
          </a:prstGeom>
          <a:noFill/>
        </p:spPr>
      </p:pic>
      <p:pic>
        <p:nvPicPr>
          <p:cNvPr id="23563" name="Picture 11" descr="230_cedar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23528" y="1916832"/>
            <a:ext cx="1912905" cy="1440160"/>
          </a:xfrm>
          <a:prstGeom prst="rect">
            <a:avLst/>
          </a:prstGeom>
          <a:noFill/>
        </p:spPr>
      </p:pic>
      <p:pic>
        <p:nvPicPr>
          <p:cNvPr id="23553" name="Рисунок 18" descr="64-649770_cartoon-katze-cartoon-picture-of-cat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95536" y="5157192"/>
            <a:ext cx="1504950" cy="1446212"/>
          </a:xfrm>
          <a:prstGeom prst="rect">
            <a:avLst/>
          </a:prstGeom>
          <a:noFill/>
        </p:spPr>
      </p:pic>
      <p:pic>
        <p:nvPicPr>
          <p:cNvPr id="23554" name="Picture 2" descr="64-649770_cartoon-katze-cartoon-picture-of-cat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3707904" y="5157192"/>
            <a:ext cx="1504950" cy="1450975"/>
          </a:xfrm>
          <a:prstGeom prst="rect">
            <a:avLst/>
          </a:prstGeom>
          <a:noFill/>
        </p:spPr>
      </p:pic>
      <p:pic>
        <p:nvPicPr>
          <p:cNvPr id="23555" name="Picture 3" descr="64-649770_cartoon-katze-cartoon-picture-of-cat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5004048" y="5157192"/>
            <a:ext cx="1504950" cy="1450975"/>
          </a:xfrm>
          <a:prstGeom prst="rect">
            <a:avLst/>
          </a:prstGeom>
          <a:noFill/>
        </p:spPr>
      </p:pic>
      <p:pic>
        <p:nvPicPr>
          <p:cNvPr id="23556" name="Picture 4" descr="64-649770_cartoon-katze-cartoon-picture-of-cat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6372200" y="5157192"/>
            <a:ext cx="1504950" cy="1450975"/>
          </a:xfrm>
          <a:prstGeom prst="rect">
            <a:avLst/>
          </a:prstGeom>
          <a:noFill/>
        </p:spPr>
      </p:pic>
      <p:pic>
        <p:nvPicPr>
          <p:cNvPr id="23557" name="Picture 5" descr="64-649770_cartoon-katze-cartoon-picture-of-cat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7639050" y="5157192"/>
            <a:ext cx="1504950" cy="1450975"/>
          </a:xfrm>
          <a:prstGeom prst="rect">
            <a:avLst/>
          </a:prstGeom>
          <a:noFill/>
        </p:spPr>
      </p:pic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0" y="-1464169"/>
            <a:ext cx="7819192" cy="3385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775075" algn="l"/>
                <a:tab pos="4159250" algn="l"/>
              </a:tabLst>
            </a:pPr>
            <a:endParaRPr kumimoji="0" lang="ru-RU" sz="3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775075" algn="l"/>
                <a:tab pos="4159250" algn="l"/>
              </a:tabLst>
            </a:pPr>
            <a:endParaRPr lang="ru-RU" sz="3000" b="1" dirty="0">
              <a:solidFill>
                <a:srgbClr val="FF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775075" algn="l"/>
                <a:tab pos="4159250" algn="l"/>
              </a:tabLst>
            </a:pPr>
            <a:endParaRPr kumimoji="0" lang="ru-RU" sz="3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775075" algn="l"/>
                <a:tab pos="4159250" algn="l"/>
              </a:tabLst>
            </a:pPr>
            <a:endParaRPr lang="ru-RU" sz="3000" b="1" dirty="0">
              <a:solidFill>
                <a:srgbClr val="FF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775075" algn="l"/>
                <a:tab pos="4159250" algn="l"/>
              </a:tabLst>
            </a:pPr>
            <a:endParaRPr kumimoji="0" lang="ru-RU" sz="3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775075" algn="l"/>
                <a:tab pos="4159250" algn="l"/>
              </a:tabLst>
            </a:pPr>
            <a:r>
              <a:rPr lang="ru-RU" sz="3000" b="1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30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</a:t>
            </a:r>
            <a:r>
              <a:rPr kumimoji="0" lang="ru-RU" sz="3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Игра «Один-много»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775075" algn="l"/>
                <a:tab pos="4159250" algn="l"/>
              </a:tabLst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( шишка- шишки, кошка- кошки, кукушка- кукушки, мешок- мешки...)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775075" algn="l"/>
                <a:tab pos="4159250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566" name="Rectangle 14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3567" name="Rectangle 15"/>
          <p:cNvSpPr>
            <a:spLocks noChangeArrowheads="1"/>
          </p:cNvSpPr>
          <p:nvPr/>
        </p:nvSpPr>
        <p:spPr bwMode="auto">
          <a:xfrm>
            <a:off x="179512" y="90872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16000" algn="l"/>
                <a:tab pos="1174750" algn="l"/>
              </a:tabLst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                         </a:t>
            </a:r>
            <a:endParaRPr kumimoji="0" lang="ru-RU" sz="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16000" algn="l"/>
                <a:tab pos="1174750" algn="l"/>
              </a:tabLst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	</a:t>
            </a:r>
            <a:endParaRPr kumimoji="0" lang="ru-RU" sz="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16000" algn="l"/>
                <a:tab pos="1174750" algn="l"/>
              </a:tabLst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</a:t>
            </a:r>
            <a:b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568" name="Rectangle 16"/>
          <p:cNvSpPr>
            <a:spLocks noChangeArrowheads="1"/>
          </p:cNvSpPr>
          <p:nvPr/>
        </p:nvSpPr>
        <p:spPr bwMode="auto">
          <a:xfrm>
            <a:off x="0" y="2705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569" name="Rectangle 17"/>
          <p:cNvSpPr>
            <a:spLocks noChangeArrowheads="1"/>
          </p:cNvSpPr>
          <p:nvPr/>
        </p:nvSpPr>
        <p:spPr bwMode="auto">
          <a:xfrm>
            <a:off x="0" y="40576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570" name="Rectangle 18"/>
          <p:cNvSpPr>
            <a:spLocks noChangeArrowheads="1"/>
          </p:cNvSpPr>
          <p:nvPr/>
        </p:nvSpPr>
        <p:spPr bwMode="auto">
          <a:xfrm>
            <a:off x="0" y="5429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901825" algn="l"/>
              </a:tabLst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</a:t>
            </a:r>
            <a:endParaRPr kumimoji="0" lang="ru-RU" sz="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901825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571" name="Rectangle 19"/>
          <p:cNvSpPr>
            <a:spLocks noChangeArrowheads="1"/>
          </p:cNvSpPr>
          <p:nvPr/>
        </p:nvSpPr>
        <p:spPr bwMode="auto">
          <a:xfrm>
            <a:off x="0" y="54292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003550" algn="l"/>
              </a:tabLst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</a:t>
            </a:r>
            <a:endParaRPr kumimoji="0" lang="ru-RU" sz="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003550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1" name="Рисунок 15" descr="230_cedar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5364088" y="1916832"/>
            <a:ext cx="1916552" cy="1440160"/>
          </a:xfrm>
          <a:prstGeom prst="rect">
            <a:avLst/>
          </a:prstGeom>
          <a:noFill/>
        </p:spPr>
      </p:pic>
      <p:pic>
        <p:nvPicPr>
          <p:cNvPr id="22" name="Рисунок 15" descr="230_cedar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7227448" y="1916832"/>
            <a:ext cx="1916552" cy="14401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42" name="Picture 14" descr="lyagushka-milaya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9552" y="1124744"/>
            <a:ext cx="1190625" cy="1485900"/>
          </a:xfrm>
          <a:prstGeom prst="rect">
            <a:avLst/>
          </a:prstGeom>
          <a:noFill/>
        </p:spPr>
      </p:pic>
      <p:pic>
        <p:nvPicPr>
          <p:cNvPr id="22541" name="Picture 13" descr="lyagushka-milaya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788024" y="1124744"/>
            <a:ext cx="1190625" cy="1485900"/>
          </a:xfrm>
          <a:prstGeom prst="rect">
            <a:avLst/>
          </a:prstGeom>
          <a:noFill/>
        </p:spPr>
      </p:pic>
      <p:pic>
        <p:nvPicPr>
          <p:cNvPr id="22540" name="Picture 12" descr="lyagushka-milaya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012160" y="1124744"/>
            <a:ext cx="1190625" cy="1485900"/>
          </a:xfrm>
          <a:prstGeom prst="rect">
            <a:avLst/>
          </a:prstGeom>
          <a:noFill/>
        </p:spPr>
      </p:pic>
      <p:pic>
        <p:nvPicPr>
          <p:cNvPr id="22539" name="Рисунок 19" descr="lyagushka-milaya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236296" y="1124744"/>
            <a:ext cx="1190625" cy="1485900"/>
          </a:xfrm>
          <a:prstGeom prst="rect">
            <a:avLst/>
          </a:prstGeom>
          <a:noFill/>
        </p:spPr>
      </p:pic>
      <p:pic>
        <p:nvPicPr>
          <p:cNvPr id="22537" name="Picture 9" descr="pushka7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7544" y="2924944"/>
            <a:ext cx="1800200" cy="1800200"/>
          </a:xfrm>
          <a:prstGeom prst="rect">
            <a:avLst/>
          </a:prstGeom>
          <a:noFill/>
        </p:spPr>
      </p:pic>
      <p:pic>
        <p:nvPicPr>
          <p:cNvPr id="22536" name="Picture 8" descr="pushka7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434756" y="2924944"/>
            <a:ext cx="1800199" cy="1800199"/>
          </a:xfrm>
          <a:prstGeom prst="rect">
            <a:avLst/>
          </a:prstGeom>
          <a:noFill/>
        </p:spPr>
      </p:pic>
      <p:pic>
        <p:nvPicPr>
          <p:cNvPr id="22535" name="Picture 7" descr="pushka7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164288" y="2924944"/>
            <a:ext cx="1800200" cy="1800200"/>
          </a:xfrm>
          <a:prstGeom prst="rect">
            <a:avLst/>
          </a:prstGeom>
          <a:noFill/>
        </p:spPr>
      </p:pic>
      <p:pic>
        <p:nvPicPr>
          <p:cNvPr id="22534" name="Рисунок 21" descr="pushka7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292080" y="2924944"/>
            <a:ext cx="1786508" cy="1786508"/>
          </a:xfrm>
          <a:prstGeom prst="rect">
            <a:avLst/>
          </a:prstGeom>
          <a:noFill/>
        </p:spPr>
      </p:pic>
      <p:pic>
        <p:nvPicPr>
          <p:cNvPr id="22533" name="Picture 5" descr="cattails-4257085_1280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11560" y="4869160"/>
            <a:ext cx="1381125" cy="1647825"/>
          </a:xfrm>
          <a:prstGeom prst="rect">
            <a:avLst/>
          </a:prstGeom>
          <a:noFill/>
        </p:spPr>
      </p:pic>
      <p:pic>
        <p:nvPicPr>
          <p:cNvPr id="22532" name="Picture 4" descr="cattails-4257085_1280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419872" y="4797152"/>
            <a:ext cx="1381125" cy="1647825"/>
          </a:xfrm>
          <a:prstGeom prst="rect">
            <a:avLst/>
          </a:prstGeom>
          <a:noFill/>
        </p:spPr>
      </p:pic>
      <p:pic>
        <p:nvPicPr>
          <p:cNvPr id="22531" name="Picture 3" descr="cattails-4257085_1280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940152" y="4797152"/>
            <a:ext cx="1381125" cy="1647825"/>
          </a:xfrm>
          <a:prstGeom prst="rect">
            <a:avLst/>
          </a:prstGeom>
          <a:noFill/>
        </p:spPr>
      </p:pic>
      <p:pic>
        <p:nvPicPr>
          <p:cNvPr id="22530" name="Picture 2" descr="cattails-4257085_1280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716016" y="4797152"/>
            <a:ext cx="1381125" cy="1647825"/>
          </a:xfrm>
          <a:prstGeom prst="rect">
            <a:avLst/>
          </a:prstGeom>
          <a:noFill/>
        </p:spPr>
      </p:pic>
      <p:pic>
        <p:nvPicPr>
          <p:cNvPr id="22529" name="Рисунок 22" descr="cattails-4257085_1280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308304" y="4869160"/>
            <a:ext cx="1381125" cy="1647825"/>
          </a:xfrm>
          <a:prstGeom prst="rect">
            <a:avLst/>
          </a:prstGeom>
          <a:noFill/>
        </p:spPr>
      </p:pic>
      <p:pic>
        <p:nvPicPr>
          <p:cNvPr id="22538" name="Рисунок 19" descr="lyagushka-milaya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635896" y="1124744"/>
            <a:ext cx="1196975" cy="1495425"/>
          </a:xfrm>
          <a:prstGeom prst="rect">
            <a:avLst/>
          </a:prstGeom>
          <a:noFill/>
        </p:spPr>
      </p:pic>
      <p:sp>
        <p:nvSpPr>
          <p:cNvPr id="22543" name="Rectangle 1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544" name="Rectangle 16"/>
          <p:cNvSpPr>
            <a:spLocks noChangeArrowheads="1"/>
          </p:cNvSpPr>
          <p:nvPr/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545" name="Rectangle 17"/>
          <p:cNvSpPr>
            <a:spLocks noChangeArrowheads="1"/>
          </p:cNvSpPr>
          <p:nvPr/>
        </p:nvSpPr>
        <p:spPr bwMode="auto">
          <a:xfrm>
            <a:off x="0" y="8394070"/>
            <a:ext cx="1107996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546" name="Rectangle 18"/>
          <p:cNvSpPr>
            <a:spLocks noChangeArrowheads="1"/>
          </p:cNvSpPr>
          <p:nvPr/>
        </p:nvSpPr>
        <p:spPr bwMode="auto">
          <a:xfrm>
            <a:off x="0" y="136969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251200" algn="l"/>
                <a:tab pos="3962400" algn="l"/>
              </a:tabLst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endParaRPr kumimoji="0" lang="ru-RU" sz="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251200" algn="l"/>
                <a:tab pos="3962400" algn="l"/>
              </a:tabLst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</a:t>
            </a:r>
            <a:b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547" name="Rectangle 19"/>
          <p:cNvSpPr>
            <a:spLocks noChangeArrowheads="1"/>
          </p:cNvSpPr>
          <p:nvPr/>
        </p:nvSpPr>
        <p:spPr bwMode="auto">
          <a:xfrm>
            <a:off x="0" y="15344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23" name="Рисунок 23" descr="https://fs00.infourok.ru/images/doc/201/229198/hello_html_m242827fd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051720" y="1916832"/>
            <a:ext cx="1296143" cy="1240328"/>
          </a:xfrm>
          <a:prstGeom prst="rect">
            <a:avLst/>
          </a:prstGeom>
          <a:noFill/>
        </p:spPr>
      </p:pic>
      <p:pic>
        <p:nvPicPr>
          <p:cNvPr id="21521" name="Рисунок 26" descr="https://boardbones.ru/wa-data/public/shop/products/80/09/980/images/2814/2814.97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516216" y="1916832"/>
            <a:ext cx="1728192" cy="1120758"/>
          </a:xfrm>
          <a:prstGeom prst="rect">
            <a:avLst/>
          </a:prstGeom>
          <a:noFill/>
        </p:spPr>
      </p:pic>
      <p:pic>
        <p:nvPicPr>
          <p:cNvPr id="21520" name="Рисунок 35" descr="https://imya-sonnik.ru/wp-content/uploads/2019/10/shuba-iz-norki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588224" y="3356992"/>
            <a:ext cx="1152128" cy="1325736"/>
          </a:xfrm>
          <a:prstGeom prst="rect">
            <a:avLst/>
          </a:prstGeom>
          <a:noFill/>
        </p:spPr>
      </p:pic>
      <p:pic>
        <p:nvPicPr>
          <p:cNvPr id="21519" name="Рисунок 29" descr="https://images.ru.prom.st/652806030_w640_h640_podushka-la-redoute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123728" y="5085184"/>
            <a:ext cx="1296144" cy="1296144"/>
          </a:xfrm>
          <a:prstGeom prst="rect">
            <a:avLst/>
          </a:prstGeom>
          <a:noFill/>
        </p:spPr>
      </p:pic>
      <p:pic>
        <p:nvPicPr>
          <p:cNvPr id="21518" name="Рисунок 38" descr="https://images.ru.prom.st/586894635_w640_h640_radioupravlyaemaya-mashina-mz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051720" y="3356992"/>
            <a:ext cx="1368152" cy="1360951"/>
          </a:xfrm>
          <a:prstGeom prst="rect">
            <a:avLst/>
          </a:prstGeom>
          <a:noFill/>
        </p:spPr>
      </p:pic>
      <p:sp>
        <p:nvSpPr>
          <p:cNvPr id="21524" name="Rectangle 20"/>
          <p:cNvSpPr>
            <a:spLocks noChangeArrowheads="1"/>
          </p:cNvSpPr>
          <p:nvPr/>
        </p:nvSpPr>
        <p:spPr bwMode="auto">
          <a:xfrm>
            <a:off x="0" y="-1648835"/>
            <a:ext cx="7017114" cy="3754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21150" algn="l"/>
              </a:tabLst>
            </a:pPr>
            <a:endParaRPr kumimoji="0" lang="ru-RU" sz="3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21150" algn="l"/>
              </a:tabLst>
            </a:pPr>
            <a:endParaRPr lang="ru-RU" sz="3000" b="1" dirty="0">
              <a:solidFill>
                <a:srgbClr val="FF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21150" algn="l"/>
              </a:tabLst>
            </a:pPr>
            <a:endParaRPr kumimoji="0" lang="ru-RU" sz="3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21150" algn="l"/>
              </a:tabLst>
            </a:pPr>
            <a:endParaRPr lang="ru-RU" sz="3000" b="1" dirty="0">
              <a:solidFill>
                <a:srgbClr val="FF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21150" algn="l"/>
              </a:tabLst>
            </a:pPr>
            <a:endParaRPr kumimoji="0" lang="ru-RU" sz="3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21150" algn="l"/>
              </a:tabLst>
            </a:pPr>
            <a:endParaRPr lang="ru-RU" sz="3000" b="1" dirty="0">
              <a:solidFill>
                <a:srgbClr val="FF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21150" algn="l"/>
              </a:tabLst>
            </a:pPr>
            <a:r>
              <a:rPr kumimoji="0" lang="ru-RU" sz="3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Игра «Доскажи словечко!»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2115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525" name="Rectangle 21"/>
          <p:cNvSpPr>
            <a:spLocks noChangeArrowheads="1"/>
          </p:cNvSpPr>
          <p:nvPr/>
        </p:nvSpPr>
        <p:spPr bwMode="auto">
          <a:xfrm>
            <a:off x="0" y="2100590"/>
            <a:ext cx="110799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529" name="Rectangle 25"/>
          <p:cNvSpPr>
            <a:spLocks noChangeArrowheads="1"/>
          </p:cNvSpPr>
          <p:nvPr/>
        </p:nvSpPr>
        <p:spPr bwMode="auto">
          <a:xfrm>
            <a:off x="0" y="9530090"/>
            <a:ext cx="110799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530" name="Rectangle 26"/>
          <p:cNvSpPr>
            <a:spLocks noChangeArrowheads="1"/>
          </p:cNvSpPr>
          <p:nvPr/>
        </p:nvSpPr>
        <p:spPr bwMode="auto">
          <a:xfrm>
            <a:off x="0" y="118205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889500" algn="ctr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9" name="Рисунок 38" descr="https://prime-wood.ru/image/cache/catalog/visko/meneddjer/sho-01_58-1280x905.jpg"/>
          <p:cNvPicPr/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588224" y="4869160"/>
            <a:ext cx="1059542" cy="1640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" name="Прямоугольник 40"/>
          <p:cNvSpPr/>
          <p:nvPr/>
        </p:nvSpPr>
        <p:spPr>
          <a:xfrm>
            <a:off x="1" y="2708920"/>
            <a:ext cx="14036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 </a:t>
            </a:r>
            <a:endParaRPr lang="ru-RU" dirty="0"/>
          </a:p>
        </p:txBody>
      </p:sp>
      <p:sp>
        <p:nvSpPr>
          <p:cNvPr id="42" name="Прямоугольник 41"/>
          <p:cNvSpPr/>
          <p:nvPr/>
        </p:nvSpPr>
        <p:spPr>
          <a:xfrm>
            <a:off x="611561" y="2420888"/>
            <a:ext cx="14401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Плюшевый</a:t>
            </a:r>
            <a:endParaRPr lang="ru-RU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3923929" y="2636912"/>
            <a:ext cx="34711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 smtClean="0">
                <a:solidFill>
                  <a:prstClr val="black"/>
                </a:solidFill>
              </a:rPr>
              <a:t>                    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Дедушкины</a:t>
            </a:r>
            <a:endParaRPr lang="ru-RU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179512" y="6021288"/>
            <a:ext cx="457497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Новая</a:t>
            </a:r>
            <a:endParaRPr lang="ru-RU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683569" y="3244334"/>
            <a:ext cx="434224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 </a:t>
            </a:r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endParaRPr lang="ru-RU" b="1" dirty="0"/>
          </a:p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У </a:t>
            </a: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Яши </a:t>
            </a:r>
            <a:endParaRPr lang="ru-RU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4211960" y="4293096"/>
            <a:ext cx="22918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	</a:t>
            </a: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Бабушкина</a:t>
            </a:r>
            <a:r>
              <a:rPr lang="ru-RU" b="1" dirty="0"/>
              <a:t> </a:t>
            </a:r>
            <a:endParaRPr lang="ru-RU" dirty="0"/>
          </a:p>
        </p:txBody>
      </p:sp>
      <p:sp>
        <p:nvSpPr>
          <p:cNvPr id="50" name="Прямоугольник 49"/>
          <p:cNvSpPr/>
          <p:nvPr/>
        </p:nvSpPr>
        <p:spPr>
          <a:xfrm>
            <a:off x="4644009" y="5949280"/>
            <a:ext cx="26866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Дубовый</a:t>
            </a:r>
            <a:endParaRPr lang="ru-RU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051720" y="908720"/>
            <a:ext cx="54726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Игра «</a:t>
            </a:r>
            <a:r>
              <a:rPr lang="ru-RU" sz="28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Чистоговорки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https://cdn5.imgbb.ru/sp/user/65/653087/201905/e04e69befd963408ded48cefa50ccd85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483768" y="1772816"/>
            <a:ext cx="1584176" cy="1217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0" y="2348880"/>
            <a:ext cx="58141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Ша-ша-ша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Маша моет…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https://kotofoto.ru/product_img/3777/237839/237839_karandashi_tsvetnye_koh_i_noor_krot_36_tsvetov_grifel_3_2_mm_zatochennye_evropodves_3655036026ksrv_4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483768" y="3140968"/>
            <a:ext cx="1512168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0" y="4149080"/>
            <a:ext cx="23397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Ши-ши-ши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у них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есть…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3982998"/>
            <a:ext cx="600213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endParaRPr lang="ru-RU" b="1" dirty="0"/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Шок-шок-шок 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углу стоит….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https://avatars.mds.yandex.net/get-zen_doc/1584893/pub_5e685476b4e2b434ba67e231_5e68549eee97541f751b75ca/scale_1200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660232" y="1772816"/>
            <a:ext cx="2043441" cy="13643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https://freshmemory.ru/wp-content/uploads/2019/08/b57ce0777f7e9b56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483768" y="4869160"/>
            <a:ext cx="1656183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12"/>
          <p:cNvSpPr/>
          <p:nvPr/>
        </p:nvSpPr>
        <p:spPr>
          <a:xfrm>
            <a:off x="4499992" y="2276872"/>
            <a:ext cx="237626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Ышка-ышка-ышка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мешке серенькая…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Рисунок 13" descr="https://im0-tub-ru.yandex.net/i?id=23af30529ea4f89d1ab855cf8d94d9a3-l&amp;n=13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660232" y="3717032"/>
            <a:ext cx="2303236" cy="1151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https://im0-tub-ru.yandex.net/i?id=0dc8f63f556c214d1865d2cc0668f774-l&amp;n=13"/>
          <p:cNvPicPr/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660232" y="5085184"/>
            <a:ext cx="2160240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Прямоугольник 15"/>
          <p:cNvSpPr/>
          <p:nvPr/>
        </p:nvSpPr>
        <p:spPr>
          <a:xfrm>
            <a:off x="3779912" y="3244334"/>
            <a:ext cx="417646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r>
              <a:rPr lang="ru-RU" b="1" dirty="0" smtClean="0"/>
              <a:t>                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Уш-уш-уш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папа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починил наш….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139952" y="3244334"/>
            <a:ext cx="273630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Уш-уш-уш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в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саду много…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159</TotalTime>
  <Words>259</Words>
  <Application>Microsoft Office PowerPoint</Application>
  <PresentationFormat>Экран (4:3)</PresentationFormat>
  <Paragraphs>161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Поток</vt:lpstr>
      <vt:lpstr>«Игры на автоматизацию звука [ Ш ] в слогах, словах  и предложениях»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Андрей</dc:creator>
  <cp:lastModifiedBy>Андрей</cp:lastModifiedBy>
  <cp:revision>16</cp:revision>
  <dcterms:created xsi:type="dcterms:W3CDTF">2022-01-04T12:31:44Z</dcterms:created>
  <dcterms:modified xsi:type="dcterms:W3CDTF">2022-11-14T16:10:04Z</dcterms:modified>
</cp:coreProperties>
</file>