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sldIdLst>
    <p:sldId id="256" r:id="rId3"/>
    <p:sldId id="280" r:id="rId4"/>
    <p:sldId id="281" r:id="rId5"/>
    <p:sldId id="282" r:id="rId6"/>
    <p:sldId id="283" r:id="rId7"/>
    <p:sldId id="284" r:id="rId8"/>
    <p:sldId id="259" r:id="rId9"/>
    <p:sldId id="277" r:id="rId10"/>
    <p:sldId id="262" r:id="rId11"/>
    <p:sldId id="263" r:id="rId12"/>
    <p:sldId id="285" r:id="rId13"/>
    <p:sldId id="286" r:id="rId14"/>
    <p:sldId id="288" r:id="rId15"/>
    <p:sldId id="269" r:id="rId16"/>
    <p:sldId id="271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F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51" autoAdjust="0"/>
    <p:restoredTop sz="94660"/>
  </p:normalViewPr>
  <p:slideViewPr>
    <p:cSldViewPr>
      <p:cViewPr varScale="1">
        <p:scale>
          <a:sx n="81" d="100"/>
          <a:sy n="81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C0165-D8EC-4091-BAFA-B5053C4641F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BAF7D-D1BD-423B-8CD6-F2DFE1998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692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41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908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119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06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998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180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807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38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23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00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8672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162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2091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4783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740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58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61000">
              <a:srgbClr val="C6FBAB">
                <a:alpha val="53000"/>
              </a:srgb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EB3A1-50AA-492A-9440-CE96427095D6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F888C-05B1-46B0-A8D6-544E16775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439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6622504" cy="3407915"/>
          </a:xfrm>
        </p:spPr>
        <p:txBody>
          <a:bodyPr>
            <a:normAutofit/>
          </a:bodyPr>
          <a:lstStyle/>
          <a:p>
            <a:r>
              <a:rPr lang="ru-RU" sz="4000" b="1" u="sng" dirty="0" smtClean="0"/>
              <a:t>«Коррекция </a:t>
            </a:r>
            <a:r>
              <a:rPr lang="ru-RU" sz="4000" b="1" u="sng" dirty="0" err="1" smtClean="0"/>
              <a:t>дислексии</a:t>
            </a:r>
            <a:r>
              <a:rPr lang="ru-RU" sz="4000" b="1" u="sng" dirty="0" smtClean="0"/>
              <a:t> и </a:t>
            </a:r>
            <a:r>
              <a:rPr lang="ru-RU" sz="4000" b="1" u="sng" dirty="0" err="1" smtClean="0"/>
              <a:t>дисграфии</a:t>
            </a:r>
            <a:r>
              <a:rPr lang="ru-RU" sz="4000" b="1" u="sng" dirty="0" smtClean="0"/>
              <a:t> в условиях школьного </a:t>
            </a:r>
            <a:r>
              <a:rPr lang="ru-RU" sz="4000" b="1" u="sng" dirty="0" err="1" smtClean="0"/>
              <a:t>логопункта</a:t>
            </a:r>
            <a:r>
              <a:rPr lang="ru-RU" sz="4000" b="1" u="sng" dirty="0" smtClean="0"/>
              <a:t>»</a:t>
            </a:r>
            <a:endParaRPr lang="ru-RU" sz="4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130753" cy="4115544"/>
          </a:xfrm>
        </p:spPr>
        <p:txBody>
          <a:bodyPr>
            <a:normAutofit/>
          </a:bodyPr>
          <a:lstStyle/>
          <a:p>
            <a:r>
              <a:rPr lang="ru-RU" dirty="0" smtClean="0"/>
              <a:t>1. </a:t>
            </a:r>
            <a:r>
              <a:rPr lang="ru-RU" dirty="0" err="1" smtClean="0"/>
              <a:t>Артикуляторно</a:t>
            </a:r>
            <a:r>
              <a:rPr lang="ru-RU" dirty="0" smtClean="0"/>
              <a:t>-акустическая форма </a:t>
            </a:r>
            <a:r>
              <a:rPr lang="ru-RU" dirty="0" err="1" smtClean="0"/>
              <a:t>дисграфии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2.Акустическая </a:t>
            </a:r>
            <a:br>
              <a:rPr lang="ru-RU" dirty="0" smtClean="0"/>
            </a:br>
            <a:r>
              <a:rPr lang="ru-RU" dirty="0" smtClean="0"/>
              <a:t>3.Аграмматическая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4005064"/>
            <a:ext cx="8029556" cy="2121099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ru-RU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/>
              <a:t>Приёмы профилактики и коррекции артикуляционно-акустической </a:t>
            </a:r>
            <a:r>
              <a:rPr lang="ru-RU" sz="3100" b="1" dirty="0" err="1" smtClean="0"/>
              <a:t>дисграфии</a:t>
            </a:r>
            <a:r>
              <a:rPr lang="ru-RU" sz="3100" b="1" dirty="0" smtClean="0"/>
              <a:t> и </a:t>
            </a:r>
            <a:r>
              <a:rPr lang="ru-RU" sz="3100" b="1" dirty="0" err="1" smtClean="0"/>
              <a:t>акустическойдисграфии</a:t>
            </a:r>
            <a:r>
              <a:rPr lang="ru-RU" sz="3100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209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Проговаривание малых стихотворных форм с звукоподражанием, </a:t>
            </a:r>
            <a:r>
              <a:rPr lang="ru-RU" dirty="0" err="1" smtClean="0"/>
              <a:t>чистоговорок</a:t>
            </a:r>
            <a:r>
              <a:rPr lang="ru-RU" dirty="0" smtClean="0"/>
              <a:t>, скороговорок, с изменением громкости, высоты , темпа голоса.</a:t>
            </a:r>
          </a:p>
          <a:p>
            <a:r>
              <a:rPr lang="ru-RU" dirty="0" smtClean="0"/>
              <a:t>2. Аналогично чтение слоговых таблиц.</a:t>
            </a:r>
          </a:p>
          <a:p>
            <a:r>
              <a:rPr lang="ru-RU" dirty="0" smtClean="0"/>
              <a:t>3. Первый этап – упражнения на уточнение произносительного и слухового образа смешиваемых звуков.</a:t>
            </a:r>
          </a:p>
          <a:p>
            <a:r>
              <a:rPr lang="ru-RU" dirty="0" smtClean="0"/>
              <a:t>- узнавание </a:t>
            </a:r>
            <a:r>
              <a:rPr lang="ru-RU" dirty="0" err="1" smtClean="0"/>
              <a:t>гласныхпоартикуляции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- выделение заданного звука из ряда других звуков, слогов, слов.</a:t>
            </a:r>
          </a:p>
          <a:p>
            <a:r>
              <a:rPr lang="ru-RU" dirty="0" smtClean="0"/>
              <a:t>- назвать, подобрать , придумать слова с заданным звуком.</a:t>
            </a:r>
          </a:p>
          <a:p>
            <a:r>
              <a:rPr lang="ru-RU" dirty="0" smtClean="0"/>
              <a:t>- определить наличие заданного звука в слове.</a:t>
            </a:r>
          </a:p>
          <a:p>
            <a:r>
              <a:rPr lang="ru-RU" dirty="0" smtClean="0"/>
              <a:t>- определить место заданного звука в слове  звуком из предложения.</a:t>
            </a:r>
          </a:p>
          <a:p>
            <a:r>
              <a:rPr lang="ru-RU" dirty="0" smtClean="0"/>
              <a:t>- выделить слова с данным.</a:t>
            </a:r>
          </a:p>
          <a:p>
            <a:r>
              <a:rPr lang="ru-RU" dirty="0" smtClean="0"/>
              <a:t>4. На втором этапе – упражнения на сопоставление смешиваемых звуков в произносительном и слуховом плане.</a:t>
            </a:r>
          </a:p>
          <a:p>
            <a:r>
              <a:rPr lang="ru-RU" dirty="0" smtClean="0"/>
              <a:t>- ‘’Наоборот’’</a:t>
            </a:r>
          </a:p>
          <a:p>
            <a:r>
              <a:rPr lang="ru-RU" dirty="0" smtClean="0"/>
              <a:t>- составление слов со смешиваемыми звуками из разрезной азбуки.</a:t>
            </a:r>
          </a:p>
          <a:p>
            <a:r>
              <a:rPr lang="ru-RU" dirty="0" smtClean="0"/>
              <a:t>- отгадывание ребусов, кроссвордов со словами со смешиваемыми звуками.</a:t>
            </a:r>
          </a:p>
          <a:p>
            <a:r>
              <a:rPr lang="ru-RU" dirty="0" smtClean="0"/>
              <a:t>- дополнить предложение словами- </a:t>
            </a:r>
            <a:r>
              <a:rPr lang="ru-RU" dirty="0" err="1" smtClean="0"/>
              <a:t>квазиомонимами</a:t>
            </a:r>
            <a:r>
              <a:rPr lang="ru-RU" dirty="0" smtClean="0"/>
              <a:t> (кашу – кассу, мишку – миску)</a:t>
            </a:r>
          </a:p>
          <a:p>
            <a:r>
              <a:rPr lang="ru-RU" dirty="0" smtClean="0"/>
              <a:t>- найди ошибку</a:t>
            </a:r>
          </a:p>
          <a:p>
            <a:r>
              <a:rPr lang="ru-RU" dirty="0" smtClean="0"/>
              <a:t>- добавь </a:t>
            </a:r>
            <a:r>
              <a:rPr lang="ru-RU" dirty="0" err="1" smtClean="0"/>
              <a:t>ь</a:t>
            </a:r>
            <a:r>
              <a:rPr lang="ru-RU" dirty="0" smtClean="0"/>
              <a:t> в середину слова (</a:t>
            </a:r>
            <a:r>
              <a:rPr lang="ru-RU" dirty="0" err="1" smtClean="0"/>
              <a:t>банка,уголки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Приёмы профилактики и коррекции </a:t>
            </a:r>
            <a:r>
              <a:rPr lang="ru-RU" sz="3100" b="1" dirty="0" err="1" smtClean="0"/>
              <a:t>аграмматической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дисграфии</a:t>
            </a:r>
            <a:r>
              <a:rPr lang="ru-RU" sz="3100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Дидактические игры:</a:t>
            </a:r>
            <a:endParaRPr lang="en-US" dirty="0" smtClean="0"/>
          </a:p>
          <a:p>
            <a:r>
              <a:rPr lang="ru-RU" dirty="0" smtClean="0"/>
              <a:t>- Большой – маленький (стол – столик)</a:t>
            </a:r>
          </a:p>
          <a:p>
            <a:r>
              <a:rPr lang="ru-RU" dirty="0" smtClean="0"/>
              <a:t>- Детёныши животных</a:t>
            </a:r>
          </a:p>
          <a:p>
            <a:r>
              <a:rPr lang="ru-RU" dirty="0" smtClean="0"/>
              <a:t>- вставить пропущенные флексии, суффиксы, приставки ( Дрова рубят топор… . Поезд …</a:t>
            </a:r>
            <a:r>
              <a:rPr lang="ru-RU" dirty="0" err="1" smtClean="0"/>
              <a:t>ъехал</a:t>
            </a:r>
            <a:r>
              <a:rPr lang="ru-RU" dirty="0" smtClean="0"/>
              <a:t> к станции.)</a:t>
            </a:r>
          </a:p>
          <a:p>
            <a:r>
              <a:rPr lang="ru-RU" dirty="0" smtClean="0"/>
              <a:t>- к названию одного предмета дописать названия двух, пяти. ( стул – два стула, пять стульев.)</a:t>
            </a:r>
          </a:p>
          <a:p>
            <a:r>
              <a:rPr lang="ru-RU" dirty="0" smtClean="0"/>
              <a:t>- Где живёт?</a:t>
            </a:r>
          </a:p>
          <a:p>
            <a:r>
              <a:rPr lang="ru-RU" dirty="0" smtClean="0"/>
              <a:t>- Кто больше подберёт прилагательных, глаголов к существительным?</a:t>
            </a:r>
          </a:p>
          <a:p>
            <a:r>
              <a:rPr lang="ru-RU" dirty="0" smtClean="0"/>
              <a:t>- Выделить и записать общую часть слов ( стол, столовая, столик)</a:t>
            </a:r>
          </a:p>
          <a:p>
            <a:r>
              <a:rPr lang="ru-RU" dirty="0" smtClean="0"/>
              <a:t>- Составить предложение из слов, вставить нужное слово в предложение, деформированное предложение, текст.</a:t>
            </a:r>
          </a:p>
          <a:p>
            <a:r>
              <a:rPr lang="ru-RU" dirty="0" smtClean="0"/>
              <a:t>- Уточнение пространственного расположения предметов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Приёмы профилактики и коррекции </a:t>
            </a:r>
            <a:r>
              <a:rPr lang="ru-RU" sz="3100" b="1" dirty="0" err="1" smtClean="0"/>
              <a:t>оптическаяой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дисграфии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- называние предметов по контурам,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дорисовывание</a:t>
            </a:r>
            <a:r>
              <a:rPr lang="ru-RU" dirty="0" smtClean="0"/>
              <a:t> предметов, срисовывание,</a:t>
            </a:r>
          </a:p>
          <a:p>
            <a:r>
              <a:rPr lang="ru-RU" dirty="0" smtClean="0"/>
              <a:t>- называние перечёркнутых предметов,</a:t>
            </a:r>
          </a:p>
          <a:p>
            <a:r>
              <a:rPr lang="ru-RU" dirty="0" smtClean="0"/>
              <a:t>- выделение предметных изображений , наложенных друг на друга,</a:t>
            </a:r>
          </a:p>
          <a:p>
            <a:r>
              <a:rPr lang="ru-RU" dirty="0" smtClean="0"/>
              <a:t>- распределение предметов по их реальной величине,</a:t>
            </a:r>
          </a:p>
          <a:p>
            <a:r>
              <a:rPr lang="ru-RU" dirty="0" smtClean="0"/>
              <a:t>- геометрическое лото,</a:t>
            </a:r>
          </a:p>
          <a:p>
            <a:r>
              <a:rPr lang="ru-RU" dirty="0" smtClean="0"/>
              <a:t>- составление разрезных картинок,</a:t>
            </a:r>
          </a:p>
          <a:p>
            <a:r>
              <a:rPr lang="ru-RU" dirty="0" smtClean="0"/>
              <a:t>- реконструкция букв (добавляя элементы, уменьшая количество элементов),</a:t>
            </a:r>
          </a:p>
          <a:p>
            <a:r>
              <a:rPr lang="ru-RU" dirty="0" smtClean="0"/>
              <a:t>- выкладывании фигур, букв из палочек,</a:t>
            </a:r>
          </a:p>
          <a:p>
            <a:r>
              <a:rPr lang="ru-RU" dirty="0" smtClean="0"/>
              <a:t>- запомни и повтори (порядок цифр, букв)</a:t>
            </a:r>
          </a:p>
          <a:p>
            <a:r>
              <a:rPr lang="ru-RU" dirty="0" smtClean="0"/>
              <a:t>- Чего не стало?</a:t>
            </a:r>
          </a:p>
          <a:p>
            <a:r>
              <a:rPr lang="ru-RU" dirty="0" smtClean="0"/>
              <a:t>- Что изменилось?</a:t>
            </a:r>
          </a:p>
          <a:p>
            <a:endParaRPr lang="ru-RU" dirty="0"/>
          </a:p>
        </p:txBody>
      </p:sp>
      <p:pic>
        <p:nvPicPr>
          <p:cNvPr id="4" name="Рисунок 3" descr="Профилактика и коррекция нарушений письменной речи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000504"/>
            <a:ext cx="27860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Упражнение "Корректурная правка".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Для этого упражнения нужна книжка, скучная и с достаточно крупным (не мелким) шрифтом. Ученик каждый день в течение пяти (не больше) минут работает над следующим заданием: зачеркивает в сплошном тексте заданные буквы. Начать нужно с одной буквы, например, "а". Затем "о", дальше согласные, с которыми есть проблемы, сначала их тоже нужно задавать по одной. Через 5-6 дней таких занятий переходим на две буквы, одна зачеркивается, другая подчеркивается или обводится в кружочек. Буквы должны быть "парными", "похожими" в сознании ученика. Например, как показывает практика, наиболее часто сложности возникают с парами "</a:t>
            </a:r>
            <a:r>
              <a:rPr lang="ru-RU" dirty="0" err="1" smtClean="0"/>
              <a:t>п</a:t>
            </a:r>
            <a:r>
              <a:rPr lang="ru-RU" dirty="0" smtClean="0"/>
              <a:t>/т", "</a:t>
            </a:r>
            <a:r>
              <a:rPr lang="ru-RU" dirty="0" err="1" smtClean="0"/>
              <a:t>п</a:t>
            </a:r>
            <a:r>
              <a:rPr lang="ru-RU" dirty="0" smtClean="0"/>
              <a:t>/</a:t>
            </a:r>
            <a:r>
              <a:rPr lang="ru-RU" dirty="0" err="1" smtClean="0"/>
              <a:t>р</a:t>
            </a:r>
            <a:r>
              <a:rPr lang="ru-RU" dirty="0" smtClean="0"/>
              <a:t>", "м/л" (сходство написания); "г/</a:t>
            </a:r>
            <a:r>
              <a:rPr lang="ru-RU" dirty="0" err="1" smtClean="0"/>
              <a:t>д</a:t>
            </a:r>
            <a:r>
              <a:rPr lang="ru-RU" dirty="0" smtClean="0"/>
              <a:t>", "у/</a:t>
            </a:r>
            <a:r>
              <a:rPr lang="ru-RU" dirty="0" err="1" smtClean="0"/>
              <a:t>ю</a:t>
            </a:r>
            <a:r>
              <a:rPr lang="ru-RU" dirty="0" smtClean="0"/>
              <a:t>", "</a:t>
            </a:r>
            <a:r>
              <a:rPr lang="ru-RU" dirty="0" err="1" smtClean="0"/>
              <a:t>д</a:t>
            </a:r>
            <a:r>
              <a:rPr lang="ru-RU" dirty="0" smtClean="0"/>
              <a:t>/б" (в последнем случае ребенок забывает, вверх или вниз направлен хвостик от кружка) и пр.</a:t>
            </a:r>
            <a:br>
              <a:rPr lang="ru-RU" dirty="0" smtClean="0"/>
            </a:br>
            <a:r>
              <a:rPr lang="ru-RU" dirty="0" smtClean="0"/>
              <a:t>Необходимые для проработки пары можно установить при просмотре любого текста, написанного Вашим ребенком. Увидев исправление, спросите, какую букву он хотел здесь написать. Чаще же все понятно без объяснений.</a:t>
            </a:r>
            <a:br>
              <a:rPr lang="ru-RU" dirty="0" smtClean="0"/>
            </a:br>
            <a:r>
              <a:rPr lang="ru-RU" i="1" dirty="0" smtClean="0"/>
              <a:t>Внимание!</a:t>
            </a:r>
            <a:r>
              <a:rPr lang="ru-RU" dirty="0" smtClean="0"/>
              <a:t> Лучше, если текст не будет прочитан (поэтому книжка нужна скучная). Все внимание необходимо сконцентрировать на нахождении заданного облика буквы, одной или двух, - и работать только с ними.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"Пропущенные буквы".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Выполняя это упражнение, предлагается пользоваться текстом-подсказкой, где все пропущенные буквы на своих местах. Упражнение развивает внимание и уверенность навыка письма.</a:t>
            </a:r>
            <a:br>
              <a:rPr lang="ru-RU" dirty="0" smtClean="0"/>
            </a:br>
            <a:r>
              <a:rPr lang="ru-RU" dirty="0" smtClean="0"/>
              <a:t>Например: </a:t>
            </a:r>
          </a:p>
          <a:p>
            <a:r>
              <a:rPr lang="ru-RU" dirty="0" err="1" smtClean="0"/>
              <a:t>К__неч__о</a:t>
            </a:r>
            <a:r>
              <a:rPr lang="ru-RU" dirty="0" smtClean="0"/>
              <a:t>, </a:t>
            </a:r>
            <a:r>
              <a:rPr lang="ru-RU" dirty="0" err="1" smtClean="0"/>
              <a:t>н__</a:t>
            </a:r>
            <a:r>
              <a:rPr lang="ru-RU" dirty="0" smtClean="0"/>
              <a:t> </a:t>
            </a:r>
            <a:r>
              <a:rPr lang="ru-RU" dirty="0" err="1" smtClean="0"/>
              <a:t>м__гл__</a:t>
            </a:r>
            <a:r>
              <a:rPr lang="ru-RU" dirty="0" smtClean="0"/>
              <a:t> </a:t>
            </a:r>
            <a:r>
              <a:rPr lang="ru-RU" dirty="0" err="1" smtClean="0"/>
              <a:t>бы__ь</a:t>
            </a:r>
            <a:r>
              <a:rPr lang="ru-RU" dirty="0" smtClean="0"/>
              <a:t> и </a:t>
            </a:r>
            <a:r>
              <a:rPr lang="ru-RU" dirty="0" err="1" smtClean="0"/>
              <a:t>__е__и</a:t>
            </a:r>
            <a:r>
              <a:rPr lang="ru-RU" dirty="0" smtClean="0"/>
              <a:t> о </a:t>
            </a:r>
            <a:r>
              <a:rPr lang="ru-RU" dirty="0" err="1" smtClean="0"/>
              <a:t>т__м</a:t>
            </a:r>
            <a:r>
              <a:rPr lang="ru-RU" dirty="0" smtClean="0"/>
              <a:t>, </a:t>
            </a:r>
            <a:r>
              <a:rPr lang="ru-RU" dirty="0" err="1" smtClean="0"/>
              <a:t>ч__о__ы</a:t>
            </a:r>
            <a:r>
              <a:rPr lang="ru-RU" dirty="0" smtClean="0"/>
              <a:t> </a:t>
            </a:r>
            <a:r>
              <a:rPr lang="ru-RU" dirty="0" err="1" smtClean="0"/>
              <a:t>Лариосик</a:t>
            </a:r>
            <a:r>
              <a:rPr lang="ru-RU" dirty="0" smtClean="0"/>
              <a:t> </a:t>
            </a:r>
            <a:r>
              <a:rPr lang="ru-RU" dirty="0" err="1" smtClean="0"/>
              <a:t>__к__зал__я</a:t>
            </a:r>
            <a:r>
              <a:rPr lang="ru-RU" dirty="0" smtClean="0"/>
              <a:t> </a:t>
            </a:r>
            <a:r>
              <a:rPr lang="ru-RU" dirty="0" err="1" smtClean="0"/>
              <a:t>п__ед__те__е__</a:t>
            </a:r>
            <a:r>
              <a:rPr lang="ru-RU" dirty="0" smtClean="0"/>
              <a:t>. Ни в </a:t>
            </a:r>
            <a:r>
              <a:rPr lang="ru-RU" dirty="0" err="1" smtClean="0"/>
              <a:t>к__ем</a:t>
            </a:r>
            <a:r>
              <a:rPr lang="ru-RU" dirty="0" smtClean="0"/>
              <a:t> </a:t>
            </a:r>
            <a:r>
              <a:rPr lang="ru-RU" dirty="0" err="1" smtClean="0"/>
              <a:t>__л__ч__е</a:t>
            </a:r>
            <a:r>
              <a:rPr lang="ru-RU" dirty="0" smtClean="0"/>
              <a:t> </a:t>
            </a:r>
            <a:r>
              <a:rPr lang="ru-RU" dirty="0" err="1" smtClean="0"/>
              <a:t>н__</a:t>
            </a:r>
            <a:r>
              <a:rPr lang="ru-RU" dirty="0" smtClean="0"/>
              <a:t> </a:t>
            </a:r>
            <a:r>
              <a:rPr lang="ru-RU" dirty="0" err="1" smtClean="0"/>
              <a:t>м__ж__т</a:t>
            </a:r>
            <a:r>
              <a:rPr lang="ru-RU" dirty="0" smtClean="0"/>
              <a:t> </a:t>
            </a:r>
            <a:r>
              <a:rPr lang="ru-RU" dirty="0" err="1" smtClean="0"/>
              <a:t>б__т__</a:t>
            </a:r>
            <a:r>
              <a:rPr lang="ru-RU" dirty="0" smtClean="0"/>
              <a:t> </a:t>
            </a:r>
            <a:r>
              <a:rPr lang="ru-RU" dirty="0" err="1" smtClean="0"/>
              <a:t>н__</a:t>
            </a:r>
            <a:r>
              <a:rPr lang="ru-RU" dirty="0" smtClean="0"/>
              <a:t> </a:t>
            </a:r>
            <a:r>
              <a:rPr lang="ru-RU" dirty="0" err="1" smtClean="0"/>
              <a:t>ст__ро__е</a:t>
            </a:r>
            <a:r>
              <a:rPr lang="ru-RU" dirty="0" smtClean="0"/>
              <a:t> Петлюры </a:t>
            </a:r>
            <a:r>
              <a:rPr lang="ru-RU" dirty="0" err="1" smtClean="0"/>
              <a:t>ин__ел__иг__н__н__й</a:t>
            </a:r>
            <a:r>
              <a:rPr lang="ru-RU" dirty="0" smtClean="0"/>
              <a:t> </a:t>
            </a:r>
            <a:r>
              <a:rPr lang="ru-RU" dirty="0" err="1" smtClean="0"/>
              <a:t>ч__л__ве__</a:t>
            </a:r>
            <a:r>
              <a:rPr lang="ru-RU" dirty="0" smtClean="0"/>
              <a:t> </a:t>
            </a:r>
            <a:r>
              <a:rPr lang="ru-RU" dirty="0" err="1" smtClean="0"/>
              <a:t>в__об__е</a:t>
            </a:r>
            <a:r>
              <a:rPr lang="ru-RU" dirty="0" smtClean="0"/>
              <a:t>, а </a:t>
            </a:r>
            <a:r>
              <a:rPr lang="ru-RU" dirty="0" err="1" smtClean="0"/>
              <a:t>д__ен__льм__н</a:t>
            </a:r>
            <a:r>
              <a:rPr lang="ru-RU" dirty="0" smtClean="0"/>
              <a:t>, </a:t>
            </a:r>
            <a:r>
              <a:rPr lang="ru-RU" dirty="0" err="1" smtClean="0"/>
              <a:t>п__д__и__ав__ий</a:t>
            </a:r>
            <a:r>
              <a:rPr lang="ru-RU" dirty="0" smtClean="0"/>
              <a:t> </a:t>
            </a:r>
            <a:r>
              <a:rPr lang="ru-RU" dirty="0" err="1" smtClean="0"/>
              <a:t>ве__сел__й</a:t>
            </a:r>
            <a:r>
              <a:rPr lang="ru-RU" dirty="0" smtClean="0"/>
              <a:t> на </a:t>
            </a:r>
            <a:r>
              <a:rPr lang="ru-RU" dirty="0" err="1" smtClean="0"/>
              <a:t>с__мь__ес__т</a:t>
            </a:r>
            <a:r>
              <a:rPr lang="ru-RU" dirty="0" smtClean="0"/>
              <a:t> </a:t>
            </a:r>
            <a:r>
              <a:rPr lang="ru-RU" dirty="0" err="1" smtClean="0"/>
              <a:t>п__ть</a:t>
            </a:r>
            <a:r>
              <a:rPr lang="ru-RU" dirty="0" smtClean="0"/>
              <a:t> </a:t>
            </a:r>
            <a:r>
              <a:rPr lang="ru-RU" dirty="0" err="1" smtClean="0"/>
              <a:t>ты__я__</a:t>
            </a:r>
            <a:r>
              <a:rPr lang="ru-RU" dirty="0" smtClean="0"/>
              <a:t> и </a:t>
            </a:r>
            <a:r>
              <a:rPr lang="ru-RU" dirty="0" err="1" smtClean="0"/>
              <a:t>п__сы__а__щи__</a:t>
            </a:r>
            <a:r>
              <a:rPr lang="ru-RU" dirty="0" smtClean="0"/>
              <a:t> </a:t>
            </a:r>
            <a:r>
              <a:rPr lang="ru-RU" dirty="0" err="1" smtClean="0"/>
              <a:t>__ел__г__а__мы</a:t>
            </a:r>
            <a:r>
              <a:rPr lang="ru-RU" dirty="0" smtClean="0"/>
              <a:t> в </a:t>
            </a:r>
            <a:r>
              <a:rPr lang="ru-RU" dirty="0" err="1" smtClean="0"/>
              <a:t>__есть__ес__т</a:t>
            </a:r>
            <a:r>
              <a:rPr lang="ru-RU" dirty="0" smtClean="0"/>
              <a:t> </a:t>
            </a:r>
            <a:r>
              <a:rPr lang="ru-RU" dirty="0" err="1" smtClean="0"/>
              <a:t>тр__</a:t>
            </a:r>
            <a:r>
              <a:rPr lang="ru-RU" dirty="0" smtClean="0"/>
              <a:t> </a:t>
            </a:r>
            <a:r>
              <a:rPr lang="ru-RU" dirty="0" err="1" smtClean="0"/>
              <a:t>с__ов__</a:t>
            </a:r>
            <a:r>
              <a:rPr lang="ru-RU" dirty="0" smtClean="0"/>
              <a:t>,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ч__ст__о__ти</a:t>
            </a:r>
            <a:r>
              <a:rPr lang="ru-RU" dirty="0" smtClean="0"/>
              <a:t>... </a:t>
            </a:r>
            <a:r>
              <a:rPr lang="ru-RU" dirty="0" err="1" smtClean="0"/>
              <a:t>М__ши__ным</a:t>
            </a:r>
            <a:r>
              <a:rPr lang="ru-RU" dirty="0" smtClean="0"/>
              <a:t> </a:t>
            </a:r>
            <a:r>
              <a:rPr lang="ru-RU" dirty="0" err="1" smtClean="0"/>
              <a:t>ма__ло__</a:t>
            </a:r>
            <a:r>
              <a:rPr lang="ru-RU" dirty="0" smtClean="0"/>
              <a:t> и </a:t>
            </a:r>
            <a:r>
              <a:rPr lang="ru-RU" dirty="0" err="1" smtClean="0"/>
              <a:t>к__ро__и__ом</a:t>
            </a:r>
            <a:r>
              <a:rPr lang="ru-RU" dirty="0" smtClean="0"/>
              <a:t> </a:t>
            </a:r>
            <a:r>
              <a:rPr lang="ru-RU" dirty="0" err="1" smtClean="0"/>
              <a:t>на__лу__ш__м</a:t>
            </a:r>
            <a:r>
              <a:rPr lang="ru-RU" dirty="0" smtClean="0"/>
              <a:t> </a:t>
            </a:r>
            <a:r>
              <a:rPr lang="ru-RU" dirty="0" err="1" smtClean="0"/>
              <a:t>об__аз__м</a:t>
            </a:r>
            <a:r>
              <a:rPr lang="ru-RU" dirty="0" smtClean="0"/>
              <a:t> </a:t>
            </a:r>
            <a:r>
              <a:rPr lang="ru-RU" dirty="0" err="1" smtClean="0"/>
              <a:t>б__ли</a:t>
            </a:r>
            <a:r>
              <a:rPr lang="ru-RU" dirty="0" smtClean="0"/>
              <a:t> </a:t>
            </a:r>
            <a:r>
              <a:rPr lang="ru-RU" dirty="0" err="1" smtClean="0"/>
              <a:t>с__аза__ы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</a:t>
            </a:r>
            <a:r>
              <a:rPr lang="ru-RU" dirty="0" err="1" smtClean="0"/>
              <a:t>най-турсов</a:t>
            </a:r>
            <a:r>
              <a:rPr lang="ru-RU" dirty="0" smtClean="0"/>
              <a:t> кольт и </a:t>
            </a:r>
            <a:r>
              <a:rPr lang="ru-RU" dirty="0" err="1" smtClean="0"/>
              <a:t>Ал__шин</a:t>
            </a:r>
            <a:r>
              <a:rPr lang="ru-RU" dirty="0" smtClean="0"/>
              <a:t> </a:t>
            </a:r>
            <a:r>
              <a:rPr lang="ru-RU" dirty="0" err="1" smtClean="0"/>
              <a:t>брау__инг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«Лабиринты».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	</a:t>
            </a:r>
            <a:endParaRPr lang="ru-RU" sz="2800" dirty="0" smtClean="0"/>
          </a:p>
          <a:p>
            <a:pPr>
              <a:buNone/>
            </a:pPr>
            <a:endParaRPr lang="ru-RU" sz="56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051720" y="1417638"/>
            <a:ext cx="4038600" cy="4911741"/>
          </a:xfrm>
        </p:spPr>
        <p:txBody>
          <a:bodyPr>
            <a:normAutofit/>
          </a:bodyPr>
          <a:lstStyle/>
          <a:p>
            <a:r>
              <a:rPr lang="ru-RU" dirty="0" smtClean="0"/>
              <a:t>Лабиринты хорошо развивают крупную моторику (движения руки и предплечья), внимание, безотрывную линию. Следите, чтобы ребенок изменял положение руки, а не листа бумаги.</a:t>
            </a:r>
            <a:br>
              <a:rPr lang="ru-RU" dirty="0" smtClean="0"/>
            </a:br>
            <a:r>
              <a:rPr lang="ru-RU" dirty="0" smtClean="0"/>
              <a:t>Найти разнообразные лабиринты можно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207170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</a:t>
            </a:r>
            <a:br>
              <a:rPr lang="ru-RU" sz="5400" dirty="0" smtClean="0"/>
            </a:br>
            <a:r>
              <a:rPr lang="ru-RU" sz="5400" dirty="0" smtClean="0"/>
              <a:t>ЗА ВНИМАНИЕ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102704" cy="1848268"/>
          </a:xfrm>
        </p:spPr>
        <p:txBody>
          <a:bodyPr>
            <a:normAutofit fontScale="90000"/>
          </a:bodyPr>
          <a:lstStyle/>
          <a:p>
            <a:r>
              <a:rPr lang="ru-RU" sz="2700" b="1" dirty="0" err="1" smtClean="0"/>
              <a:t>Дислексия</a:t>
            </a:r>
            <a:r>
              <a:rPr lang="ru-RU" sz="2700" b="1" dirty="0" smtClean="0"/>
              <a:t> </a:t>
            </a:r>
            <a:r>
              <a:rPr lang="ru-RU" sz="2700" dirty="0" smtClean="0"/>
              <a:t>– частичное специфическое нарушение процесса чтения, обусловленное </a:t>
            </a:r>
            <a:r>
              <a:rPr lang="ru-RU" sz="2700" dirty="0" err="1" smtClean="0"/>
              <a:t>несформированностью</a:t>
            </a:r>
            <a:r>
              <a:rPr lang="ru-RU" sz="2700" dirty="0" smtClean="0"/>
              <a:t> (нарушением) высших психических функций и проявляющееся в повторяющихся  ошибках стойкого характера.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147248" cy="4223962"/>
          </a:xfrm>
        </p:spPr>
        <p:txBody>
          <a:bodyPr>
            <a:normAutofit/>
          </a:bodyPr>
          <a:lstStyle/>
          <a:p>
            <a:r>
              <a:rPr lang="ru-RU" b="1" dirty="0" smtClean="0"/>
              <a:t>Фонематическая </a:t>
            </a:r>
            <a:r>
              <a:rPr lang="ru-RU" b="1" dirty="0" err="1" smtClean="0"/>
              <a:t>дислексия</a:t>
            </a:r>
            <a:r>
              <a:rPr lang="ru-RU" b="1" dirty="0" smtClean="0"/>
              <a:t>:</a:t>
            </a:r>
            <a:endParaRPr lang="ru-RU" dirty="0" smtClean="0"/>
          </a:p>
          <a:p>
            <a:pPr lvl="0"/>
            <a:r>
              <a:rPr lang="ru-RU" dirty="0" smtClean="0"/>
              <a:t>Нарушения чтения,  связанные с недоразвитием слуховой дифференциации аппозиционных фонем: звонкие – глухие, твёрдые – мягкие, свистящие – шипящие, аффрикаты – их составляющие.</a:t>
            </a:r>
          </a:p>
          <a:p>
            <a:r>
              <a:rPr lang="ru-RU" dirty="0" smtClean="0"/>
              <a:t>Например: таскали – '</a:t>
            </a:r>
            <a:r>
              <a:rPr lang="en-US" dirty="0" smtClean="0"/>
              <a:t>’</a:t>
            </a:r>
            <a:r>
              <a:rPr lang="ru-RU" dirty="0" err="1" smtClean="0"/>
              <a:t>даскали</a:t>
            </a:r>
            <a:r>
              <a:rPr lang="en-US" dirty="0" smtClean="0"/>
              <a:t>’’</a:t>
            </a:r>
            <a:r>
              <a:rPr lang="ru-RU" dirty="0" smtClean="0"/>
              <a:t>, яйцо – '</a:t>
            </a:r>
            <a:r>
              <a:rPr lang="en-US" dirty="0" smtClean="0"/>
              <a:t>’</a:t>
            </a:r>
            <a:r>
              <a:rPr lang="ru-RU" dirty="0" err="1" smtClean="0"/>
              <a:t>яйсо</a:t>
            </a:r>
            <a:r>
              <a:rPr lang="en-US" dirty="0" smtClean="0"/>
              <a:t>’’</a:t>
            </a:r>
            <a:endParaRPr lang="ru-RU" dirty="0" smtClean="0"/>
          </a:p>
          <a:p>
            <a:pPr lvl="0"/>
            <a:r>
              <a:rPr lang="ru-RU" dirty="0" smtClean="0"/>
              <a:t>Нарушения чтения,  связанные с недоразвитием фонематического анализа и синтеза, которые проявляются в побуквенном чтении, искажении слоговой структуры слова (вставки, пропуски, перестановки звуков), трудностях чтения обратного слога.</a:t>
            </a:r>
          </a:p>
          <a:p>
            <a:r>
              <a:rPr lang="ru-RU" dirty="0" smtClean="0"/>
              <a:t>Например: марка – ‘’</a:t>
            </a:r>
            <a:r>
              <a:rPr lang="ru-RU" dirty="0" err="1" smtClean="0"/>
              <a:t>мара</a:t>
            </a:r>
            <a:r>
              <a:rPr lang="ru-RU" dirty="0" smtClean="0"/>
              <a:t>’’, пасла- ‘’</a:t>
            </a:r>
            <a:r>
              <a:rPr lang="ru-RU" dirty="0" err="1" smtClean="0"/>
              <a:t>пасала</a:t>
            </a:r>
            <a:r>
              <a:rPr lang="ru-RU" dirty="0" smtClean="0"/>
              <a:t>’’, утка – ‘’тука’’, лопата – ‘’лапа’’, ‘’</a:t>
            </a:r>
            <a:r>
              <a:rPr lang="ru-RU" dirty="0" err="1" smtClean="0"/>
              <a:t>лотапа</a:t>
            </a:r>
            <a:r>
              <a:rPr lang="ru-RU" dirty="0" smtClean="0"/>
              <a:t>''.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Семантическая </a:t>
            </a:r>
            <a:r>
              <a:rPr lang="ru-RU" sz="3200" b="1" dirty="0" err="1" smtClean="0"/>
              <a:t>дислексия</a:t>
            </a:r>
            <a:r>
              <a:rPr lang="ru-RU" sz="3200" b="1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1" y="1412776"/>
            <a:ext cx="6057721" cy="4628587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ru-RU" dirty="0" smtClean="0"/>
              <a:t>( механическое чтение) проявляется в нарушении понимания прочитанных слов, предложений, текста при технически правильном чтении. Данное нарушение может быть как при </a:t>
            </a:r>
            <a:r>
              <a:rPr lang="ru-RU" dirty="0" err="1" smtClean="0"/>
              <a:t>послоговом</a:t>
            </a:r>
            <a:r>
              <a:rPr lang="ru-RU" dirty="0" smtClean="0"/>
              <a:t> чтении, так и при чтении целыми словами. </a:t>
            </a:r>
          </a:p>
          <a:p>
            <a:r>
              <a:rPr lang="ru-RU" dirty="0" smtClean="0"/>
              <a:t>Нарушение понимания прочитанного обусловлено двумя факторами: трудностями </a:t>
            </a:r>
            <a:r>
              <a:rPr lang="ru-RU" dirty="0" err="1" smtClean="0"/>
              <a:t>звуко-слогового</a:t>
            </a:r>
            <a:r>
              <a:rPr lang="ru-RU" dirty="0" smtClean="0"/>
              <a:t> анализа и нечёткостью, </a:t>
            </a:r>
            <a:r>
              <a:rPr lang="ru-RU" dirty="0" err="1" smtClean="0"/>
              <a:t>недифференцированностью</a:t>
            </a:r>
            <a:r>
              <a:rPr lang="ru-RU" dirty="0" smtClean="0"/>
              <a:t> представлений о синтаксических связях внутри предложения.</a:t>
            </a:r>
          </a:p>
          <a:p>
            <a:r>
              <a:rPr lang="ru-RU" dirty="0" smtClean="0"/>
              <a:t>	Дети с семантической </a:t>
            </a:r>
            <a:r>
              <a:rPr lang="ru-RU" dirty="0" err="1" smtClean="0"/>
              <a:t>дисграфией</a:t>
            </a:r>
            <a:r>
              <a:rPr lang="ru-RU" dirty="0" smtClean="0"/>
              <a:t> затрудняются в выполнении следующих заданий: а) слитно произнести слова, предъявляемые  в виде последовательно произнесённых изолированных звуков с короткой паузой между ними (</a:t>
            </a:r>
            <a:r>
              <a:rPr lang="ru-RU" dirty="0" err="1" smtClean="0"/>
              <a:t>л,у,ж,а</a:t>
            </a:r>
            <a:r>
              <a:rPr lang="ru-RU" dirty="0" smtClean="0"/>
              <a:t>); б) произнести слова и предложения, предъявляемые по слогам (</a:t>
            </a:r>
            <a:r>
              <a:rPr lang="ru-RU" dirty="0" err="1" smtClean="0"/>
              <a:t>де-воч-ка</a:t>
            </a:r>
            <a:r>
              <a:rPr lang="ru-RU" dirty="0" smtClean="0"/>
              <a:t> </a:t>
            </a:r>
            <a:r>
              <a:rPr lang="ru-RU" dirty="0" err="1" smtClean="0"/>
              <a:t>со-би-ра-ет</a:t>
            </a:r>
            <a:r>
              <a:rPr lang="ru-RU" dirty="0" smtClean="0"/>
              <a:t> </a:t>
            </a:r>
            <a:r>
              <a:rPr lang="ru-RU" dirty="0" err="1" smtClean="0"/>
              <a:t>цве-ты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Аграмматическая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дислексия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r>
              <a:rPr lang="ru-RU" dirty="0" smtClean="0"/>
              <a:t>обусловлена недоразвитием грамматического строя речи, морфологических, и синтаксических обобщений. При этой форме </a:t>
            </a:r>
            <a:r>
              <a:rPr lang="ru-RU" dirty="0" err="1" smtClean="0"/>
              <a:t>дислексии</a:t>
            </a:r>
            <a:r>
              <a:rPr lang="ru-RU" dirty="0" smtClean="0"/>
              <a:t> наблюдаются: изменение падежных окончаний и числа существительных (‘’из-под листьях’’, ‘’у товарищах’’, кошка – ‘’кошки’’); неправильное согласование в роде, числе и падеже существительного и прилагательного ( ‘’сказка интересное’’, ‘’детей весёлую’’) ; изменение числа местоимений( все – ‘’весь’’); неправильное употребление родовых окончаний местоимений (‘’такая город’’, ‘’ракета наш’’); изменение окончаний глаголов 3-го лица прошедшего времени ( ‘’это был страна’’, ‘’ветер промчалась’’), а также формы времени и вида (влетел – ‘’влетал’’, видит –‘’видел’’).</a:t>
            </a:r>
          </a:p>
          <a:p>
            <a:endParaRPr lang="ru-RU" dirty="0"/>
          </a:p>
        </p:txBody>
      </p:sp>
      <p:pic>
        <p:nvPicPr>
          <p:cNvPr id="4" name="Рисунок 3" descr="http://img0.liveinternet.ru/images/attach/c/2/70/85/70085048_1296594499_mishka_06.png"/>
          <p:cNvPicPr/>
          <p:nvPr/>
        </p:nvPicPr>
        <p:blipFill>
          <a:blip r:embed="rId2"/>
          <a:srcRect r="20580"/>
          <a:stretch>
            <a:fillRect/>
          </a:stretch>
        </p:blipFill>
        <p:spPr bwMode="auto">
          <a:xfrm>
            <a:off x="6429388" y="4929198"/>
            <a:ext cx="242889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58204" cy="7143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err="1" smtClean="0"/>
              <a:t>Мнестическая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дислексия</a:t>
            </a:r>
            <a:r>
              <a:rPr lang="ru-RU" sz="3600" b="1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59" y="1700808"/>
            <a:ext cx="6345753" cy="4340555"/>
          </a:xfrm>
        </p:spPr>
        <p:txBody>
          <a:bodyPr>
            <a:normAutofit/>
          </a:bodyPr>
          <a:lstStyle/>
          <a:p>
            <a:r>
              <a:rPr lang="ru-RU" dirty="0" smtClean="0"/>
              <a:t>проявляется в трудности усвоения букв, в их недифференцированных заменах. Она обусловлена нарушением процессов установления связей между звуком и буквой нарушением речевой памяти. Дети не могут воспроизвести в определённой последовательности ряд 3-5 звуков или слов, а если и воспроизводят, то нарушают порядок их следования, сокращают количество, пропускают звуки, слова. Нарушение ассоциации между зрительным образом буквы и </a:t>
            </a:r>
            <a:r>
              <a:rPr lang="ru-RU" dirty="0" err="1" smtClean="0"/>
              <a:t>слухо-произносительным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Оптическая </a:t>
            </a:r>
            <a:r>
              <a:rPr lang="ru-RU" sz="3200" b="1" dirty="0" err="1" smtClean="0"/>
              <a:t>дислексия</a:t>
            </a:r>
            <a:r>
              <a:rPr lang="ru-RU" sz="3200" b="1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проявляется в трудностях усвоения и в смешениях сходных графических букв и их взаимных заменах. Смешиваются и </a:t>
            </a:r>
            <a:r>
              <a:rPr lang="ru-RU" dirty="0" err="1" smtClean="0"/>
              <a:t>взаимозаменяются</a:t>
            </a:r>
            <a:r>
              <a:rPr lang="ru-RU" dirty="0" smtClean="0"/>
              <a:t> буквы, как отличающиеся дополнительными  элементами (Л – Д,  З – В), так и состоящие из одинаковых элементов, но различно расположенных в пространстве ( Т – Г, Н – П – И). Данная форма </a:t>
            </a:r>
            <a:r>
              <a:rPr lang="ru-RU" dirty="0" err="1" smtClean="0"/>
              <a:t>дислексии</a:t>
            </a:r>
            <a:r>
              <a:rPr lang="ru-RU" dirty="0" smtClean="0"/>
              <a:t> связана с нерасчленённостью зрительного восприятия форм, с </a:t>
            </a:r>
            <a:r>
              <a:rPr lang="ru-RU" dirty="0" err="1" smtClean="0"/>
              <a:t>недифференцированностью</a:t>
            </a:r>
            <a:r>
              <a:rPr lang="ru-RU" dirty="0" smtClean="0"/>
              <a:t> представлений о сходных формах, с недоразвитием оптико-пространственного восприятия и оптико-пространственных представлений, а также нарушением зрительного </a:t>
            </a:r>
            <a:r>
              <a:rPr lang="ru-RU" dirty="0" err="1" smtClean="0"/>
              <a:t>гнозиса</a:t>
            </a:r>
            <a:r>
              <a:rPr lang="ru-RU" dirty="0" smtClean="0"/>
              <a:t>, </a:t>
            </a:r>
            <a:r>
              <a:rPr lang="ru-RU" dirty="0" err="1" smtClean="0"/>
              <a:t>зрительного</a:t>
            </a:r>
            <a:r>
              <a:rPr lang="ru-RU" dirty="0" smtClean="0"/>
              <a:t> анализа и синтеза.</a:t>
            </a:r>
          </a:p>
          <a:p>
            <a:r>
              <a:rPr lang="ru-RU" b="1" dirty="0" smtClean="0"/>
              <a:t>	</a:t>
            </a:r>
            <a:r>
              <a:rPr lang="ru-RU" dirty="0" smtClean="0"/>
              <a:t>Симптоматика и течение </a:t>
            </a:r>
            <a:r>
              <a:rPr lang="ru-RU" dirty="0" err="1" smtClean="0"/>
              <a:t>дислексии</a:t>
            </a:r>
            <a:r>
              <a:rPr lang="ru-RU" dirty="0" smtClean="0"/>
              <a:t> во многом зависит от её вида, степени выраженности , а также овладения чтением.</a:t>
            </a:r>
          </a:p>
          <a:p>
            <a:r>
              <a:rPr lang="ru-RU" dirty="0" smtClean="0"/>
              <a:t>Так на аналитическом этапе овладения чтением преобладает фонематическая </a:t>
            </a:r>
            <a:r>
              <a:rPr lang="ru-RU" dirty="0" err="1" smtClean="0"/>
              <a:t>дислексия</a:t>
            </a:r>
            <a:r>
              <a:rPr lang="ru-RU" dirty="0" smtClean="0"/>
              <a:t>, при синтетическом чтении – </a:t>
            </a:r>
            <a:r>
              <a:rPr lang="ru-RU" dirty="0" err="1" smtClean="0"/>
              <a:t>аграмматическая</a:t>
            </a:r>
            <a:r>
              <a:rPr lang="ru-RU" dirty="0" smtClean="0"/>
              <a:t> </a:t>
            </a:r>
            <a:r>
              <a:rPr lang="ru-RU" dirty="0" err="1" smtClean="0"/>
              <a:t>дислексия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Динамика </a:t>
            </a:r>
            <a:r>
              <a:rPr lang="ru-RU" dirty="0" err="1" smtClean="0"/>
              <a:t>дислексии</a:t>
            </a:r>
            <a:r>
              <a:rPr lang="ru-RU" dirty="0" smtClean="0"/>
              <a:t> носит регрессирующий характер с постепенным уменьшением видов и количества ошибок при чтении.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29684" cy="134307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Процесс   письма   обеспечивается  согласованной  работой    четырех       анализаторов</a:t>
            </a:r>
            <a:endParaRPr lang="ru-RU" sz="3200" b="1" dirty="0"/>
          </a:p>
        </p:txBody>
      </p:sp>
      <p:sp>
        <p:nvSpPr>
          <p:cNvPr id="9" name="Выноска-облако 8"/>
          <p:cNvSpPr/>
          <p:nvPr/>
        </p:nvSpPr>
        <p:spPr>
          <a:xfrm flipH="1">
            <a:off x="214282" y="1985990"/>
            <a:ext cx="3709646" cy="1371572"/>
          </a:xfrm>
          <a:prstGeom prst="cloudCallout">
            <a:avLst>
              <a:gd name="adj1" fmla="val -24441"/>
              <a:gd name="adj2" fmla="val 6821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Речеслуховой анализатор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фонема</a:t>
            </a:r>
          </a:p>
        </p:txBody>
      </p:sp>
      <p:sp>
        <p:nvSpPr>
          <p:cNvPr id="11" name="Выноска-облако 10"/>
          <p:cNvSpPr/>
          <p:nvPr/>
        </p:nvSpPr>
        <p:spPr>
          <a:xfrm rot="10800000" flipH="1" flipV="1">
            <a:off x="214282" y="4857760"/>
            <a:ext cx="4071966" cy="1643074"/>
          </a:xfrm>
          <a:prstGeom prst="cloudCallout">
            <a:avLst>
              <a:gd name="adj1" fmla="val 21928"/>
              <a:gd name="adj2" fmla="val -7659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Двигательный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анализатор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кинема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Выноска-облако 11"/>
          <p:cNvSpPr/>
          <p:nvPr/>
        </p:nvSpPr>
        <p:spPr>
          <a:xfrm rot="10800000" flipV="1">
            <a:off x="4857752" y="4786322"/>
            <a:ext cx="4000528" cy="1857388"/>
          </a:xfrm>
          <a:prstGeom prst="cloudCallout">
            <a:avLst>
              <a:gd name="adj1" fmla="val 13145"/>
              <a:gd name="adj2" fmla="val -6982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Зрительный анализатор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графема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4286248" y="1357298"/>
            <a:ext cx="4572032" cy="2071702"/>
          </a:xfrm>
          <a:prstGeom prst="cloudCallout">
            <a:avLst>
              <a:gd name="adj1" fmla="val -6089"/>
              <a:gd name="adj2" fmla="val 6553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chemeClr val="tx1"/>
                </a:solidFill>
              </a:rPr>
              <a:t>Речедвигатель-ный</a:t>
            </a:r>
            <a:r>
              <a:rPr lang="ru-RU" sz="3200" dirty="0" smtClean="0">
                <a:solidFill>
                  <a:schemeClr val="tx1"/>
                </a:solidFill>
              </a:rPr>
              <a:t> анализатор</a:t>
            </a:r>
          </a:p>
          <a:p>
            <a:pPr algn="ctr"/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артикулема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3214678" y="3786190"/>
            <a:ext cx="3071834" cy="646986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ПИСЬМО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a typeface="Times New Roman" pitchFamily="18" charset="0"/>
                <a:cs typeface="Arial" pitchFamily="34" charset="0"/>
              </a:rPr>
              <a:t>Письмо — это сложная форма речевой деятельности, многоуровневый процесс.</a:t>
            </a:r>
            <a:r>
              <a:rPr lang="ru-RU" b="1" dirty="0" smtClean="0">
                <a:solidFill>
                  <a:srgbClr val="008000"/>
                </a:solidFill>
                <a:ea typeface="Times New Roman" pitchFamily="18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8000"/>
                </a:solidFill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7571184" cy="3921299"/>
          </a:xfrm>
        </p:spPr>
        <p:txBody>
          <a:bodyPr/>
          <a:lstStyle/>
          <a:p>
            <a:r>
              <a:rPr lang="ru-RU" sz="2800" dirty="0" smtClean="0"/>
              <a:t>Письмо тесно связано с процессом устной речи и осуществляется только на основе достаточно высокого уровня ее развития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737" y="1142984"/>
            <a:ext cx="3617526" cy="49831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>
              <a:bevelB w="38100" h="38100" prst="relaxedInset"/>
            </a:sp3d>
          </a:bodyPr>
          <a:lstStyle/>
          <a:p>
            <a:pPr>
              <a:buNone/>
            </a:pPr>
            <a:r>
              <a:rPr lang="ru-RU" sz="5400" b="1" i="1" dirty="0" smtClean="0">
                <a:ln>
                  <a:solidFill>
                    <a:schemeClr val="accent1">
                      <a:shade val="50000"/>
                      <a:alpha val="64000"/>
                    </a:schemeClr>
                  </a:solidFill>
                  <a:prstDash val="dashDot"/>
                </a:ln>
              </a:rPr>
              <a:t>ФОРМЫ</a:t>
            </a:r>
          </a:p>
          <a:p>
            <a:pPr>
              <a:buNone/>
            </a:pPr>
            <a:r>
              <a:rPr lang="ru-RU" sz="5400" b="1" i="1" dirty="0" smtClean="0">
                <a:ln>
                  <a:solidFill>
                    <a:schemeClr val="accent1">
                      <a:shade val="50000"/>
                      <a:alpha val="64000"/>
                    </a:schemeClr>
                  </a:solidFill>
                  <a:prstDash val="dashDot"/>
                </a:ln>
              </a:rPr>
              <a:t>ДИСГРАФИИ</a:t>
            </a:r>
            <a:endParaRPr lang="ru-RU" sz="5400" b="1" i="1" dirty="0">
              <a:ln>
                <a:solidFill>
                  <a:schemeClr val="accent1">
                    <a:shade val="50000"/>
                    <a:alpha val="64000"/>
                  </a:schemeClr>
                </a:solidFill>
                <a:prstDash val="dashDot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1006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Специальное оформление</vt:lpstr>
      <vt:lpstr>Аспект</vt:lpstr>
      <vt:lpstr>«Коррекция дислексии и дисграфии в условиях школьного логопункта»</vt:lpstr>
      <vt:lpstr>Дислексия – частичное специфическое нарушение процесса чтения, обусловленное несформированностью (нарушением) высших психических функций и проявляющееся в повторяющихся  ошибках стойкого характера. </vt:lpstr>
      <vt:lpstr>Семантическая дислексия </vt:lpstr>
      <vt:lpstr>Аграмматическая дислексия </vt:lpstr>
      <vt:lpstr>  Мнестическая дислексия </vt:lpstr>
      <vt:lpstr>Оптическая дислексия </vt:lpstr>
      <vt:lpstr>Процесс   письма   обеспечивается  согласованной  работой    четырех       анализаторов</vt:lpstr>
      <vt:lpstr>Письмо — это сложная форма речевой деятельности, многоуровневый процесс. </vt:lpstr>
      <vt:lpstr>Презентация PowerPoint</vt:lpstr>
      <vt:lpstr>1. Артикуляторно-акустическая форма дисграфии 2.Акустическая  3.Аграмматическая </vt:lpstr>
      <vt:lpstr>Приёмы профилактики и коррекции артикуляционно-акустической дисграфии и акустическойдисграфии: </vt:lpstr>
      <vt:lpstr>Приёмы профилактики и коррекции аграмматической дисграфии. </vt:lpstr>
      <vt:lpstr>Приёмы профилактики и коррекции оптическаяой дисграфии </vt:lpstr>
      <vt:lpstr>Упражнение "Корректурная правка".</vt:lpstr>
      <vt:lpstr>"Пропущенные буквы".</vt:lpstr>
      <vt:lpstr>«Лабиринты». </vt:lpstr>
      <vt:lpstr>СПАСИБО 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НАРУШЕНИЙ ПИСЬМЕННОЙ РЕЧИ (ДИСГРАФИИ) У ДОЩКОЛЬНИКОВ</dc:title>
  <cp:lastModifiedBy>User</cp:lastModifiedBy>
  <cp:revision>52</cp:revision>
  <dcterms:modified xsi:type="dcterms:W3CDTF">2019-03-29T04:51:20Z</dcterms:modified>
</cp:coreProperties>
</file>