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100" b="0" i="1">
                <a:solidFill>
                  <a:srgbClr val="532804"/>
                </a:solidFill>
                <a:latin typeface="Sitka Banner"/>
                <a:cs typeface="Sitka Banner"/>
              </a:defRPr>
            </a:lvl1pPr>
          </a:lstStyle>
          <a:p>
            <a:pPr marL="12700">
              <a:lnSpc>
                <a:spcPts val="1190"/>
              </a:lnSpc>
            </a:pPr>
            <a:r>
              <a:rPr dirty="0" spc="-60"/>
              <a:t>Ол</a:t>
            </a:r>
            <a:r>
              <a:rPr dirty="0" spc="-45"/>
              <a:t>и</a:t>
            </a:r>
            <a:r>
              <a:rPr dirty="0" spc="-30"/>
              <a:t>ф</a:t>
            </a:r>
            <a:r>
              <a:rPr dirty="0" spc="-35"/>
              <a:t>и</a:t>
            </a:r>
            <a:r>
              <a:rPr dirty="0" spc="-50"/>
              <a:t>р</a:t>
            </a:r>
            <a:r>
              <a:rPr dirty="0" spc="-55"/>
              <a:t>о</a:t>
            </a:r>
            <a:r>
              <a:rPr dirty="0" spc="-45"/>
              <a:t>в</a:t>
            </a:r>
            <a:r>
              <a:rPr dirty="0" spc="-20"/>
              <a:t>а</a:t>
            </a:r>
            <a:r>
              <a:rPr dirty="0" spc="-35"/>
              <a:t> </a:t>
            </a:r>
            <a:r>
              <a:rPr dirty="0" spc="105"/>
              <a:t>Т.И.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532804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100" b="0" i="1">
                <a:solidFill>
                  <a:srgbClr val="532804"/>
                </a:solidFill>
                <a:latin typeface="Sitka Banner"/>
                <a:cs typeface="Sitka Banner"/>
              </a:defRPr>
            </a:lvl1pPr>
          </a:lstStyle>
          <a:p>
            <a:pPr marL="12700">
              <a:lnSpc>
                <a:spcPts val="1190"/>
              </a:lnSpc>
            </a:pPr>
            <a:r>
              <a:rPr dirty="0" spc="-60"/>
              <a:t>Ол</a:t>
            </a:r>
            <a:r>
              <a:rPr dirty="0" spc="-45"/>
              <a:t>и</a:t>
            </a:r>
            <a:r>
              <a:rPr dirty="0" spc="-30"/>
              <a:t>ф</a:t>
            </a:r>
            <a:r>
              <a:rPr dirty="0" spc="-35"/>
              <a:t>и</a:t>
            </a:r>
            <a:r>
              <a:rPr dirty="0" spc="-50"/>
              <a:t>р</a:t>
            </a:r>
            <a:r>
              <a:rPr dirty="0" spc="-55"/>
              <a:t>о</a:t>
            </a:r>
            <a:r>
              <a:rPr dirty="0" spc="-45"/>
              <a:t>в</a:t>
            </a:r>
            <a:r>
              <a:rPr dirty="0" spc="-20"/>
              <a:t>а</a:t>
            </a:r>
            <a:r>
              <a:rPr dirty="0" spc="-35"/>
              <a:t> </a:t>
            </a:r>
            <a:r>
              <a:rPr dirty="0" spc="105"/>
              <a:t>Т.И.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532804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100" b="0" i="1">
                <a:solidFill>
                  <a:srgbClr val="532804"/>
                </a:solidFill>
                <a:latin typeface="Sitka Banner"/>
                <a:cs typeface="Sitka Banner"/>
              </a:defRPr>
            </a:lvl1pPr>
          </a:lstStyle>
          <a:p>
            <a:pPr marL="12700">
              <a:lnSpc>
                <a:spcPts val="1190"/>
              </a:lnSpc>
            </a:pPr>
            <a:r>
              <a:rPr dirty="0" spc="-60"/>
              <a:t>Ол</a:t>
            </a:r>
            <a:r>
              <a:rPr dirty="0" spc="-45"/>
              <a:t>и</a:t>
            </a:r>
            <a:r>
              <a:rPr dirty="0" spc="-30"/>
              <a:t>ф</a:t>
            </a:r>
            <a:r>
              <a:rPr dirty="0" spc="-35"/>
              <a:t>и</a:t>
            </a:r>
            <a:r>
              <a:rPr dirty="0" spc="-50"/>
              <a:t>р</a:t>
            </a:r>
            <a:r>
              <a:rPr dirty="0" spc="-55"/>
              <a:t>о</a:t>
            </a:r>
            <a:r>
              <a:rPr dirty="0" spc="-45"/>
              <a:t>в</a:t>
            </a:r>
            <a:r>
              <a:rPr dirty="0" spc="-20"/>
              <a:t>а</a:t>
            </a:r>
            <a:r>
              <a:rPr dirty="0" spc="-35"/>
              <a:t> </a:t>
            </a:r>
            <a:r>
              <a:rPr dirty="0" spc="105"/>
              <a:t>Т.И.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532804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100" b="0" i="1">
                <a:solidFill>
                  <a:srgbClr val="532804"/>
                </a:solidFill>
                <a:latin typeface="Sitka Banner"/>
                <a:cs typeface="Sitka Banner"/>
              </a:defRPr>
            </a:lvl1pPr>
          </a:lstStyle>
          <a:p>
            <a:pPr marL="12700">
              <a:lnSpc>
                <a:spcPts val="1190"/>
              </a:lnSpc>
            </a:pPr>
            <a:r>
              <a:rPr dirty="0" spc="-60"/>
              <a:t>Ол</a:t>
            </a:r>
            <a:r>
              <a:rPr dirty="0" spc="-45"/>
              <a:t>и</a:t>
            </a:r>
            <a:r>
              <a:rPr dirty="0" spc="-30"/>
              <a:t>ф</a:t>
            </a:r>
            <a:r>
              <a:rPr dirty="0" spc="-35"/>
              <a:t>и</a:t>
            </a:r>
            <a:r>
              <a:rPr dirty="0" spc="-50"/>
              <a:t>р</a:t>
            </a:r>
            <a:r>
              <a:rPr dirty="0" spc="-55"/>
              <a:t>о</a:t>
            </a:r>
            <a:r>
              <a:rPr dirty="0" spc="-45"/>
              <a:t>в</a:t>
            </a:r>
            <a:r>
              <a:rPr dirty="0" spc="-20"/>
              <a:t>а</a:t>
            </a:r>
            <a:r>
              <a:rPr dirty="0" spc="-35"/>
              <a:t> </a:t>
            </a:r>
            <a:r>
              <a:rPr dirty="0" spc="105"/>
              <a:t>Т.И.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100" b="0" i="1">
                <a:solidFill>
                  <a:srgbClr val="532804"/>
                </a:solidFill>
                <a:latin typeface="Sitka Banner"/>
                <a:cs typeface="Sitka Banner"/>
              </a:defRPr>
            </a:lvl1pPr>
          </a:lstStyle>
          <a:p>
            <a:pPr marL="12700">
              <a:lnSpc>
                <a:spcPts val="1190"/>
              </a:lnSpc>
            </a:pPr>
            <a:r>
              <a:rPr dirty="0" spc="-60"/>
              <a:t>Ол</a:t>
            </a:r>
            <a:r>
              <a:rPr dirty="0" spc="-45"/>
              <a:t>и</a:t>
            </a:r>
            <a:r>
              <a:rPr dirty="0" spc="-30"/>
              <a:t>ф</a:t>
            </a:r>
            <a:r>
              <a:rPr dirty="0" spc="-35"/>
              <a:t>и</a:t>
            </a:r>
            <a:r>
              <a:rPr dirty="0" spc="-50"/>
              <a:t>р</a:t>
            </a:r>
            <a:r>
              <a:rPr dirty="0" spc="-55"/>
              <a:t>о</a:t>
            </a:r>
            <a:r>
              <a:rPr dirty="0" spc="-45"/>
              <a:t>в</a:t>
            </a:r>
            <a:r>
              <a:rPr dirty="0" spc="-20"/>
              <a:t>а</a:t>
            </a:r>
            <a:r>
              <a:rPr dirty="0" spc="-35"/>
              <a:t> </a:t>
            </a:r>
            <a:r>
              <a:rPr dirty="0" spc="105"/>
              <a:t>Т.И.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8" Type="http://schemas.openxmlformats.org/officeDocument/2006/relationships/image" Target="../media/image2.png"/><Relationship Id="rId9" Type="http://schemas.openxmlformats.org/officeDocument/2006/relationships/image" Target="../media/image3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3999" cy="6857997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97535"/>
            <a:ext cx="2522219" cy="142798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332231"/>
            <a:ext cx="2267711" cy="146151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7549" y="493268"/>
            <a:ext cx="7708900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532804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6127" y="2101977"/>
            <a:ext cx="7911744" cy="3187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8142223" y="6715328"/>
            <a:ext cx="923290" cy="1790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1">
                <a:solidFill>
                  <a:srgbClr val="532804"/>
                </a:solidFill>
                <a:latin typeface="Sitka Banner"/>
                <a:cs typeface="Sitka Banner"/>
              </a:defRPr>
            </a:lvl1pPr>
          </a:lstStyle>
          <a:p>
            <a:pPr marL="12700">
              <a:lnSpc>
                <a:spcPts val="1190"/>
              </a:lnSpc>
            </a:pPr>
            <a:r>
              <a:rPr dirty="0" spc="-60"/>
              <a:t>Ол</a:t>
            </a:r>
            <a:r>
              <a:rPr dirty="0" spc="-45"/>
              <a:t>и</a:t>
            </a:r>
            <a:r>
              <a:rPr dirty="0" spc="-30"/>
              <a:t>ф</a:t>
            </a:r>
            <a:r>
              <a:rPr dirty="0" spc="-35"/>
              <a:t>и</a:t>
            </a:r>
            <a:r>
              <a:rPr dirty="0" spc="-50"/>
              <a:t>р</a:t>
            </a:r>
            <a:r>
              <a:rPr dirty="0" spc="-55"/>
              <a:t>о</a:t>
            </a:r>
            <a:r>
              <a:rPr dirty="0" spc="-45"/>
              <a:t>в</a:t>
            </a:r>
            <a:r>
              <a:rPr dirty="0" spc="-20"/>
              <a:t>а</a:t>
            </a:r>
            <a:r>
              <a:rPr dirty="0" spc="-35"/>
              <a:t> </a:t>
            </a:r>
            <a:r>
              <a:rPr dirty="0" spc="105"/>
              <a:t>Т.И.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8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10.jpg"/><Relationship Id="rId4" Type="http://schemas.openxmlformats.org/officeDocument/2006/relationships/image" Target="../media/image11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4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7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78739" y="6685889"/>
            <a:ext cx="9290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80" b="1" i="1">
                <a:solidFill>
                  <a:srgbClr val="974707"/>
                </a:solidFill>
                <a:latin typeface="Cambria"/>
                <a:cs typeface="Cambria"/>
              </a:rPr>
              <a:t>О</a:t>
            </a:r>
            <a:r>
              <a:rPr dirty="0" sz="1100" spc="-180" b="1" i="1">
                <a:solidFill>
                  <a:srgbClr val="974707"/>
                </a:solidFill>
                <a:latin typeface="Cambria"/>
                <a:cs typeface="Cambria"/>
              </a:rPr>
              <a:t>л</a:t>
            </a:r>
            <a:r>
              <a:rPr dirty="0" sz="1100" spc="-135" b="1" i="1">
                <a:solidFill>
                  <a:srgbClr val="974707"/>
                </a:solidFill>
                <a:latin typeface="Cambria"/>
                <a:cs typeface="Cambria"/>
              </a:rPr>
              <a:t>и</a:t>
            </a:r>
            <a:r>
              <a:rPr dirty="0" sz="1100" spc="-235" b="1" i="1">
                <a:solidFill>
                  <a:srgbClr val="974707"/>
                </a:solidFill>
                <a:latin typeface="Cambria"/>
                <a:cs typeface="Cambria"/>
              </a:rPr>
              <a:t>ф</a:t>
            </a:r>
            <a:r>
              <a:rPr dirty="0" sz="1100" spc="-145" b="1" i="1">
                <a:solidFill>
                  <a:srgbClr val="974707"/>
                </a:solidFill>
                <a:latin typeface="Cambria"/>
                <a:cs typeface="Cambria"/>
              </a:rPr>
              <a:t>и</a:t>
            </a:r>
            <a:r>
              <a:rPr dirty="0" sz="1100" spc="-155" b="1" i="1">
                <a:solidFill>
                  <a:srgbClr val="974707"/>
                </a:solidFill>
                <a:latin typeface="Cambria"/>
                <a:cs typeface="Cambria"/>
              </a:rPr>
              <a:t>р</a:t>
            </a:r>
            <a:r>
              <a:rPr dirty="0" sz="1100" spc="-180" b="1" i="1">
                <a:solidFill>
                  <a:srgbClr val="974707"/>
                </a:solidFill>
                <a:latin typeface="Cambria"/>
                <a:cs typeface="Cambria"/>
              </a:rPr>
              <a:t>о</a:t>
            </a:r>
            <a:r>
              <a:rPr dirty="0" sz="1100" spc="-175" b="1" i="1">
                <a:solidFill>
                  <a:srgbClr val="974707"/>
                </a:solidFill>
                <a:latin typeface="Cambria"/>
                <a:cs typeface="Cambria"/>
              </a:rPr>
              <a:t>в</a:t>
            </a:r>
            <a:r>
              <a:rPr dirty="0" sz="1100" spc="-165" b="1" i="1">
                <a:solidFill>
                  <a:srgbClr val="974707"/>
                </a:solidFill>
                <a:latin typeface="Cambria"/>
                <a:cs typeface="Cambria"/>
              </a:rPr>
              <a:t>а</a:t>
            </a:r>
            <a:r>
              <a:rPr dirty="0" sz="1100" spc="-50" b="1" i="1">
                <a:solidFill>
                  <a:srgbClr val="974707"/>
                </a:solidFill>
                <a:latin typeface="Cambria"/>
                <a:cs typeface="Cambria"/>
              </a:rPr>
              <a:t> </a:t>
            </a:r>
            <a:r>
              <a:rPr dirty="0" sz="1100" spc="375" b="1" i="1">
                <a:solidFill>
                  <a:srgbClr val="974707"/>
                </a:solidFill>
                <a:latin typeface="Cambria"/>
                <a:cs typeface="Cambria"/>
              </a:rPr>
              <a:t>Т</a:t>
            </a:r>
            <a:r>
              <a:rPr dirty="0" sz="1100" b="1" i="1">
                <a:solidFill>
                  <a:srgbClr val="974707"/>
                </a:solidFill>
                <a:latin typeface="Cambria"/>
                <a:cs typeface="Cambria"/>
              </a:rPr>
              <a:t>.</a:t>
            </a:r>
            <a:r>
              <a:rPr dirty="0" sz="1100" spc="-25" b="1" i="1">
                <a:solidFill>
                  <a:srgbClr val="974707"/>
                </a:solidFill>
                <a:latin typeface="Cambria"/>
                <a:cs typeface="Cambria"/>
              </a:rPr>
              <a:t>И</a:t>
            </a:r>
            <a:r>
              <a:rPr dirty="0" sz="1100" spc="-5" b="1" i="1">
                <a:solidFill>
                  <a:srgbClr val="974707"/>
                </a:solidFill>
                <a:latin typeface="Cambria"/>
                <a:cs typeface="Cambria"/>
              </a:rPr>
              <a:t>.</a:t>
            </a:r>
            <a:endParaRPr sz="1100">
              <a:latin typeface="Cambria"/>
              <a:cs typeface="Cambri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748408" y="0"/>
            <a:ext cx="4637405" cy="4491355"/>
            <a:chOff x="1748408" y="0"/>
            <a:chExt cx="4637405" cy="449135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48455" y="0"/>
              <a:ext cx="2515362" cy="273634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48408" y="2739701"/>
              <a:ext cx="4637405" cy="175132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7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5157228"/>
            <a:ext cx="2465705" cy="1701164"/>
            <a:chOff x="0" y="5157228"/>
            <a:chExt cx="2465705" cy="1701164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1524" y="5157228"/>
              <a:ext cx="2214053" cy="149444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5373623"/>
              <a:ext cx="2182367" cy="1484374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418969" y="1003553"/>
            <a:ext cx="5896610" cy="1122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000000"/>
                </a:solidFill>
                <a:latin typeface="Times New Roman"/>
                <a:cs typeface="Times New Roman"/>
              </a:rPr>
              <a:t>№1.</a:t>
            </a:r>
            <a:r>
              <a:rPr dirty="0" sz="2400" spc="-5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spc="-15" b="1">
                <a:solidFill>
                  <a:srgbClr val="000000"/>
                </a:solidFill>
                <a:latin typeface="Times New Roman"/>
                <a:cs typeface="Times New Roman"/>
              </a:rPr>
              <a:t>Расположите</a:t>
            </a:r>
            <a:r>
              <a:rPr dirty="0" sz="2400" b="1">
                <a:solidFill>
                  <a:srgbClr val="000000"/>
                </a:solidFill>
                <a:latin typeface="Times New Roman"/>
                <a:cs typeface="Times New Roman"/>
              </a:rPr>
              <a:t> в</a:t>
            </a:r>
            <a:r>
              <a:rPr dirty="0" sz="2400" spc="-10" b="1">
                <a:solidFill>
                  <a:srgbClr val="000000"/>
                </a:solidFill>
                <a:latin typeface="Times New Roman"/>
                <a:cs typeface="Times New Roman"/>
              </a:rPr>
              <a:t> хронологическом </a:t>
            </a:r>
            <a:r>
              <a:rPr dirty="0" sz="2400" spc="-5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spc="-15" b="1">
                <a:solidFill>
                  <a:srgbClr val="000000"/>
                </a:solidFill>
                <a:latin typeface="Times New Roman"/>
                <a:cs typeface="Times New Roman"/>
              </a:rPr>
              <a:t>порядке</a:t>
            </a:r>
            <a:r>
              <a:rPr dirty="0" sz="24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1">
                <a:solidFill>
                  <a:srgbClr val="000000"/>
                </a:solidFill>
                <a:latin typeface="Times New Roman"/>
                <a:cs typeface="Times New Roman"/>
              </a:rPr>
              <a:t>правления</a:t>
            </a:r>
            <a:r>
              <a:rPr dirty="0" sz="2400" spc="1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000000"/>
                </a:solidFill>
                <a:latin typeface="Times New Roman"/>
                <a:cs typeface="Times New Roman"/>
              </a:rPr>
              <a:t>имена</a:t>
            </a:r>
            <a:r>
              <a:rPr dirty="0" sz="2400" spc="-25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000000"/>
                </a:solidFill>
                <a:latin typeface="Times New Roman"/>
                <a:cs typeface="Times New Roman"/>
              </a:rPr>
              <a:t>князей</a:t>
            </a:r>
            <a:r>
              <a:rPr dirty="0" sz="2400" b="1">
                <a:solidFill>
                  <a:srgbClr val="000000"/>
                </a:solidFill>
                <a:latin typeface="Times New Roman"/>
                <a:cs typeface="Times New Roman"/>
              </a:rPr>
              <a:t> Древней </a:t>
            </a:r>
            <a:r>
              <a:rPr dirty="0" sz="2400" spc="-585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spc="-15" b="1">
                <a:solidFill>
                  <a:srgbClr val="000000"/>
                </a:solidFill>
                <a:latin typeface="Times New Roman"/>
                <a:cs typeface="Times New Roman"/>
              </a:rPr>
              <a:t>Руси.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148071" y="2781300"/>
            <a:ext cx="3429000" cy="342900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834339" y="2527808"/>
            <a:ext cx="3270250" cy="22980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939925" indent="-343535">
              <a:lnSpc>
                <a:spcPct val="100000"/>
              </a:lnSpc>
              <a:spcBef>
                <a:spcPts val="100"/>
              </a:spcBef>
              <a:buAutoNum type="arabicParenR"/>
              <a:tabLst>
                <a:tab pos="1940560" algn="l"/>
              </a:tabLst>
            </a:pPr>
            <a:r>
              <a:rPr dirty="0" sz="2400" spc="-5">
                <a:latin typeface="Times New Roman"/>
                <a:cs typeface="Times New Roman"/>
              </a:rPr>
              <a:t>Ольга</a:t>
            </a:r>
            <a:endParaRPr sz="2400">
              <a:latin typeface="Times New Roman"/>
              <a:cs typeface="Times New Roman"/>
            </a:endParaRPr>
          </a:p>
          <a:p>
            <a:pPr marL="1939925" indent="-343535">
              <a:lnSpc>
                <a:spcPct val="100000"/>
              </a:lnSpc>
              <a:buAutoNum type="arabicParenR"/>
              <a:tabLst>
                <a:tab pos="1940560" algn="l"/>
              </a:tabLst>
            </a:pPr>
            <a:r>
              <a:rPr dirty="0" sz="2400" spc="-15">
                <a:latin typeface="Times New Roman"/>
                <a:cs typeface="Times New Roman"/>
              </a:rPr>
              <a:t>Игорь</a:t>
            </a:r>
            <a:endParaRPr sz="2400">
              <a:latin typeface="Times New Roman"/>
              <a:cs typeface="Times New Roman"/>
            </a:endParaRPr>
          </a:p>
          <a:p>
            <a:pPr marL="1939925" indent="-343535">
              <a:lnSpc>
                <a:spcPct val="100000"/>
              </a:lnSpc>
              <a:buAutoNum type="arabicParenR"/>
              <a:tabLst>
                <a:tab pos="1940560" algn="l"/>
              </a:tabLst>
            </a:pPr>
            <a:r>
              <a:rPr dirty="0" sz="2400" spc="-5">
                <a:latin typeface="Times New Roman"/>
                <a:cs typeface="Times New Roman"/>
              </a:rPr>
              <a:t>Рюрик</a:t>
            </a:r>
            <a:endParaRPr sz="2400">
              <a:latin typeface="Times New Roman"/>
              <a:cs typeface="Times New Roman"/>
            </a:endParaRPr>
          </a:p>
          <a:p>
            <a:pPr marL="1939925" indent="-343535">
              <a:lnSpc>
                <a:spcPct val="100000"/>
              </a:lnSpc>
              <a:buAutoNum type="arabicParenR"/>
              <a:tabLst>
                <a:tab pos="1940560" algn="l"/>
              </a:tabLst>
            </a:pPr>
            <a:r>
              <a:rPr dirty="0" sz="2400" spc="-5">
                <a:latin typeface="Times New Roman"/>
                <a:cs typeface="Times New Roman"/>
              </a:rPr>
              <a:t>Олег</a:t>
            </a:r>
            <a:endParaRPr sz="2400">
              <a:latin typeface="Times New Roman"/>
              <a:cs typeface="Times New Roman"/>
            </a:endParaRPr>
          </a:p>
          <a:p>
            <a:pPr marL="1939925" indent="-343535">
              <a:lnSpc>
                <a:spcPct val="100000"/>
              </a:lnSpc>
              <a:buAutoNum type="arabicParenR"/>
              <a:tabLst>
                <a:tab pos="1940560" algn="l"/>
              </a:tabLst>
            </a:pPr>
            <a:r>
              <a:rPr dirty="0" sz="2400">
                <a:latin typeface="Times New Roman"/>
                <a:cs typeface="Times New Roman"/>
              </a:rPr>
              <a:t>Владимир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70"/>
              </a:spcBef>
            </a:pPr>
            <a:r>
              <a:rPr dirty="0" sz="1600" spc="-10">
                <a:latin typeface="Times New Roman"/>
                <a:cs typeface="Times New Roman"/>
              </a:rPr>
              <a:t>Собери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 spc="-20">
                <a:latin typeface="Times New Roman"/>
                <a:cs typeface="Times New Roman"/>
              </a:rPr>
              <a:t>слово-код</a:t>
            </a:r>
            <a:r>
              <a:rPr dirty="0" sz="1600" spc="5">
                <a:latin typeface="Times New Roman"/>
                <a:cs typeface="Times New Roman"/>
              </a:rPr>
              <a:t> </a:t>
            </a:r>
            <a:r>
              <a:rPr dirty="0" sz="1600" spc="-15">
                <a:latin typeface="Times New Roman"/>
                <a:cs typeface="Times New Roman"/>
              </a:rPr>
              <a:t>от</a:t>
            </a:r>
            <a:r>
              <a:rPr dirty="0" sz="1600" spc="-5">
                <a:latin typeface="Times New Roman"/>
                <a:cs typeface="Times New Roman"/>
              </a:rPr>
              <a:t> двери</a:t>
            </a:r>
            <a:r>
              <a:rPr dirty="0" sz="1600">
                <a:latin typeface="Times New Roman"/>
                <a:cs typeface="Times New Roman"/>
              </a:rPr>
              <a:t> </a:t>
            </a:r>
            <a:r>
              <a:rPr dirty="0" sz="1600" spc="-5">
                <a:latin typeface="Times New Roman"/>
                <a:cs typeface="Times New Roman"/>
              </a:rPr>
              <a:t>–</a:t>
            </a:r>
            <a:r>
              <a:rPr dirty="0" sz="160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«Росс».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pc="-60"/>
              <a:t>Ол</a:t>
            </a:r>
            <a:r>
              <a:rPr dirty="0" spc="-45"/>
              <a:t>и</a:t>
            </a:r>
            <a:r>
              <a:rPr dirty="0" spc="-30"/>
              <a:t>ф</a:t>
            </a:r>
            <a:r>
              <a:rPr dirty="0" spc="-35"/>
              <a:t>и</a:t>
            </a:r>
            <a:r>
              <a:rPr dirty="0" spc="-50"/>
              <a:t>р</a:t>
            </a:r>
            <a:r>
              <a:rPr dirty="0" spc="-55"/>
              <a:t>о</a:t>
            </a:r>
            <a:r>
              <a:rPr dirty="0" spc="-45"/>
              <a:t>в</a:t>
            </a:r>
            <a:r>
              <a:rPr dirty="0" spc="-20"/>
              <a:t>а</a:t>
            </a:r>
            <a:r>
              <a:rPr dirty="0" spc="-35"/>
              <a:t> </a:t>
            </a:r>
            <a:r>
              <a:rPr dirty="0" spc="105"/>
              <a:t>Т.И.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10510" y="435990"/>
            <a:ext cx="6284595" cy="90360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0000"/>
              </a:lnSpc>
              <a:spcBef>
                <a:spcPts val="100"/>
              </a:spcBef>
            </a:pPr>
            <a:r>
              <a:rPr dirty="0" sz="2400" b="1">
                <a:solidFill>
                  <a:srgbClr val="1E1C11"/>
                </a:solidFill>
                <a:latin typeface="Times New Roman"/>
                <a:cs typeface="Times New Roman"/>
              </a:rPr>
              <a:t>№2.</a:t>
            </a:r>
            <a:r>
              <a:rPr dirty="0" sz="2400" spc="-10" b="1">
                <a:solidFill>
                  <a:srgbClr val="1E1C11"/>
                </a:solidFill>
                <a:latin typeface="Times New Roman"/>
                <a:cs typeface="Times New Roman"/>
              </a:rPr>
              <a:t> </a:t>
            </a:r>
            <a:r>
              <a:rPr dirty="0" sz="2400" spc="-20" b="1">
                <a:solidFill>
                  <a:srgbClr val="1E1C11"/>
                </a:solidFill>
                <a:latin typeface="Times New Roman"/>
                <a:cs typeface="Times New Roman"/>
              </a:rPr>
              <a:t>Какое</a:t>
            </a:r>
            <a:r>
              <a:rPr dirty="0" sz="2400" spc="5" b="1">
                <a:solidFill>
                  <a:srgbClr val="1E1C11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1E1C11"/>
                </a:solidFill>
                <a:latin typeface="Times New Roman"/>
                <a:cs typeface="Times New Roman"/>
              </a:rPr>
              <a:t>событие</a:t>
            </a:r>
            <a:r>
              <a:rPr dirty="0" sz="2400" spc="-5" b="1">
                <a:solidFill>
                  <a:srgbClr val="1E1C11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1">
                <a:solidFill>
                  <a:srgbClr val="1E1C11"/>
                </a:solidFill>
                <a:latin typeface="Times New Roman"/>
                <a:cs typeface="Times New Roman"/>
              </a:rPr>
              <a:t>изображено</a:t>
            </a:r>
            <a:r>
              <a:rPr dirty="0" sz="2400" spc="5" b="1">
                <a:solidFill>
                  <a:srgbClr val="1E1C11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1E1C11"/>
                </a:solidFill>
                <a:latin typeface="Times New Roman"/>
                <a:cs typeface="Times New Roman"/>
              </a:rPr>
              <a:t>на</a:t>
            </a:r>
            <a:r>
              <a:rPr dirty="0" sz="2400" b="1">
                <a:solidFill>
                  <a:srgbClr val="1E1C11"/>
                </a:solidFill>
                <a:latin typeface="Times New Roman"/>
                <a:cs typeface="Times New Roman"/>
              </a:rPr>
              <a:t> </a:t>
            </a:r>
            <a:r>
              <a:rPr dirty="0" sz="2400" spc="-20" b="1">
                <a:solidFill>
                  <a:srgbClr val="1E1C11"/>
                </a:solidFill>
                <a:latin typeface="Times New Roman"/>
                <a:cs typeface="Times New Roman"/>
              </a:rPr>
              <a:t>картинке? </a:t>
            </a:r>
            <a:r>
              <a:rPr dirty="0" sz="2400" spc="-585" b="1">
                <a:solidFill>
                  <a:srgbClr val="1E1C11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1E1C11"/>
                </a:solidFill>
                <a:latin typeface="Times New Roman"/>
                <a:cs typeface="Times New Roman"/>
              </a:rPr>
              <a:t>В</a:t>
            </a:r>
            <a:r>
              <a:rPr dirty="0" sz="2400" spc="-5" b="1">
                <a:solidFill>
                  <a:srgbClr val="1E1C11"/>
                </a:solidFill>
                <a:latin typeface="Times New Roman"/>
                <a:cs typeface="Times New Roman"/>
              </a:rPr>
              <a:t> </a:t>
            </a:r>
            <a:r>
              <a:rPr dirty="0" sz="2400" spc="-30" b="1">
                <a:solidFill>
                  <a:srgbClr val="1E1C11"/>
                </a:solidFill>
                <a:latin typeface="Times New Roman"/>
                <a:cs typeface="Times New Roman"/>
              </a:rPr>
              <a:t>каком</a:t>
            </a:r>
            <a:r>
              <a:rPr dirty="0" sz="2400" spc="30" b="1">
                <a:solidFill>
                  <a:srgbClr val="1E1C11"/>
                </a:solidFill>
                <a:latin typeface="Times New Roman"/>
                <a:cs typeface="Times New Roman"/>
              </a:rPr>
              <a:t> </a:t>
            </a:r>
            <a:r>
              <a:rPr dirty="0" sz="2400" spc="-35" b="1">
                <a:solidFill>
                  <a:srgbClr val="1E1C11"/>
                </a:solidFill>
                <a:latin typeface="Times New Roman"/>
                <a:cs typeface="Times New Roman"/>
              </a:rPr>
              <a:t>году</a:t>
            </a:r>
            <a:r>
              <a:rPr dirty="0" sz="2400" spc="-5" b="1">
                <a:solidFill>
                  <a:srgbClr val="1E1C11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1E1C11"/>
                </a:solidFill>
                <a:latin typeface="Times New Roman"/>
                <a:cs typeface="Times New Roman"/>
              </a:rPr>
              <a:t>оно </a:t>
            </a:r>
            <a:r>
              <a:rPr dirty="0" sz="2400" spc="-5" b="1">
                <a:solidFill>
                  <a:srgbClr val="1E1C11"/>
                </a:solidFill>
                <a:latin typeface="Times New Roman"/>
                <a:cs typeface="Times New Roman"/>
              </a:rPr>
              <a:t>произошло?</a:t>
            </a:r>
            <a:endParaRPr sz="2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356486" y="1921891"/>
          <a:ext cx="3559175" cy="28638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83714"/>
                <a:gridCol w="1776094"/>
              </a:tblGrid>
              <a:tr h="1431671">
                <a:tc>
                  <a:txBody>
                    <a:bodyPr/>
                    <a:lstStyle/>
                    <a:p>
                      <a:pPr marL="127000">
                        <a:lnSpc>
                          <a:spcPts val="1710"/>
                        </a:lnSpc>
                      </a:pPr>
                      <a:r>
                        <a:rPr dirty="0" sz="1800">
                          <a:latin typeface="Calibri"/>
                          <a:cs typeface="Calibri"/>
                        </a:rPr>
                        <a:t>А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120650">
                        <a:lnSpc>
                          <a:spcPts val="1710"/>
                        </a:lnSpc>
                      </a:pPr>
                      <a:r>
                        <a:rPr dirty="0" sz="1800">
                          <a:latin typeface="Calibri"/>
                          <a:cs typeface="Calibri"/>
                        </a:rPr>
                        <a:t>Б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0"/>
                </a:tc>
              </a:tr>
              <a:tr h="14316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r" marR="119380">
                        <a:lnSpc>
                          <a:spcPts val="2150"/>
                        </a:lnSpc>
                      </a:pPr>
                      <a:r>
                        <a:rPr dirty="0" sz="1800">
                          <a:latin typeface="Calibri"/>
                          <a:cs typeface="Calibri"/>
                        </a:rPr>
                        <a:t>В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46504" y="1900427"/>
            <a:ext cx="2304288" cy="27828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03291" y="1900427"/>
            <a:ext cx="3456432" cy="230428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03291" y="4509515"/>
            <a:ext cx="3456432" cy="203911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62406" y="5641035"/>
            <a:ext cx="301815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latin typeface="Times New Roman"/>
                <a:cs typeface="Times New Roman"/>
              </a:rPr>
              <a:t>Собери</a:t>
            </a:r>
            <a:r>
              <a:rPr dirty="0" sz="1600" spc="-20">
                <a:latin typeface="Times New Roman"/>
                <a:cs typeface="Times New Roman"/>
              </a:rPr>
              <a:t> слово-код</a:t>
            </a:r>
            <a:r>
              <a:rPr dirty="0" sz="1600" spc="5">
                <a:latin typeface="Times New Roman"/>
                <a:cs typeface="Times New Roman"/>
              </a:rPr>
              <a:t> </a:t>
            </a:r>
            <a:r>
              <a:rPr dirty="0" sz="1600" spc="-15">
                <a:latin typeface="Times New Roman"/>
                <a:cs typeface="Times New Roman"/>
              </a:rPr>
              <a:t>от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 spc="-5">
                <a:latin typeface="Times New Roman"/>
                <a:cs typeface="Times New Roman"/>
              </a:rPr>
              <a:t>двери</a:t>
            </a:r>
            <a:r>
              <a:rPr dirty="0" sz="1600">
                <a:latin typeface="Times New Roman"/>
                <a:cs typeface="Times New Roman"/>
              </a:rPr>
              <a:t> </a:t>
            </a:r>
            <a:r>
              <a:rPr dirty="0" sz="1600" spc="-5">
                <a:latin typeface="Times New Roman"/>
                <a:cs typeface="Times New Roman"/>
              </a:rPr>
              <a:t>– </a:t>
            </a:r>
            <a:r>
              <a:rPr dirty="0" sz="1600" spc="-10">
                <a:latin typeface="Times New Roman"/>
                <a:cs typeface="Times New Roman"/>
              </a:rPr>
              <a:t>«ий».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pc="-60"/>
              <a:t>Ол</a:t>
            </a:r>
            <a:r>
              <a:rPr dirty="0" spc="-45"/>
              <a:t>и</a:t>
            </a:r>
            <a:r>
              <a:rPr dirty="0" spc="-30"/>
              <a:t>ф</a:t>
            </a:r>
            <a:r>
              <a:rPr dirty="0" spc="-35"/>
              <a:t>и</a:t>
            </a:r>
            <a:r>
              <a:rPr dirty="0" spc="-50"/>
              <a:t>р</a:t>
            </a:r>
            <a:r>
              <a:rPr dirty="0" spc="-55"/>
              <a:t>о</a:t>
            </a:r>
            <a:r>
              <a:rPr dirty="0" spc="-45"/>
              <a:t>в</a:t>
            </a:r>
            <a:r>
              <a:rPr dirty="0" spc="-20"/>
              <a:t>а</a:t>
            </a:r>
            <a:r>
              <a:rPr dirty="0" spc="-35"/>
              <a:t> </a:t>
            </a:r>
            <a:r>
              <a:rPr dirty="0" spc="105"/>
              <a:t>Т.И.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38932" y="966342"/>
            <a:ext cx="341312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1E1C11"/>
                </a:solidFill>
                <a:latin typeface="Times New Roman"/>
                <a:cs typeface="Times New Roman"/>
              </a:rPr>
              <a:t>№3.</a:t>
            </a:r>
            <a:r>
              <a:rPr dirty="0" sz="2400" spc="-25" b="1">
                <a:solidFill>
                  <a:srgbClr val="1E1C11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1">
                <a:solidFill>
                  <a:srgbClr val="1E1C11"/>
                </a:solidFill>
                <a:latin typeface="Times New Roman"/>
                <a:cs typeface="Times New Roman"/>
              </a:rPr>
              <a:t>Расшифруйте</a:t>
            </a:r>
            <a:r>
              <a:rPr dirty="0" sz="2400" spc="25" b="1">
                <a:solidFill>
                  <a:srgbClr val="1E1C11"/>
                </a:solidFill>
                <a:latin typeface="Times New Roman"/>
                <a:cs typeface="Times New Roman"/>
              </a:rPr>
              <a:t> </a:t>
            </a:r>
            <a:r>
              <a:rPr dirty="0" sz="2400" spc="-30" b="1">
                <a:solidFill>
                  <a:srgbClr val="1E1C11"/>
                </a:solidFill>
                <a:latin typeface="Times New Roman"/>
                <a:cs typeface="Times New Roman"/>
              </a:rPr>
              <a:t>ребус.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941832" y="1871472"/>
            <a:ext cx="7489190" cy="2304415"/>
            <a:chOff x="941832" y="1871472"/>
            <a:chExt cx="7489190" cy="230441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1832" y="1871472"/>
              <a:ext cx="5501640" cy="2304288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43472" y="1886712"/>
              <a:ext cx="1987296" cy="2289048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4939665" y="5687669"/>
            <a:ext cx="335978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Times New Roman"/>
                <a:cs typeface="Times New Roman"/>
              </a:rPr>
              <a:t>Собери</a:t>
            </a:r>
            <a:r>
              <a:rPr dirty="0" sz="1800" spc="-20">
                <a:latin typeface="Times New Roman"/>
                <a:cs typeface="Times New Roman"/>
              </a:rPr>
              <a:t> слово-код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 spc="-15">
                <a:latin typeface="Times New Roman"/>
                <a:cs typeface="Times New Roman"/>
              </a:rPr>
              <a:t>от</a:t>
            </a:r>
            <a:r>
              <a:rPr dirty="0" sz="1800" spc="-5">
                <a:latin typeface="Times New Roman"/>
                <a:cs typeface="Times New Roman"/>
              </a:rPr>
              <a:t> двери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–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«ск».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pc="-60"/>
              <a:t>Ол</a:t>
            </a:r>
            <a:r>
              <a:rPr dirty="0" spc="-45"/>
              <a:t>и</a:t>
            </a:r>
            <a:r>
              <a:rPr dirty="0" spc="-30"/>
              <a:t>ф</a:t>
            </a:r>
            <a:r>
              <a:rPr dirty="0" spc="-35"/>
              <a:t>и</a:t>
            </a:r>
            <a:r>
              <a:rPr dirty="0" spc="-50"/>
              <a:t>р</a:t>
            </a:r>
            <a:r>
              <a:rPr dirty="0" spc="-55"/>
              <a:t>о</a:t>
            </a:r>
            <a:r>
              <a:rPr dirty="0" spc="-45"/>
              <a:t>в</a:t>
            </a:r>
            <a:r>
              <a:rPr dirty="0" spc="-20"/>
              <a:t>а</a:t>
            </a:r>
            <a:r>
              <a:rPr dirty="0" spc="-35"/>
              <a:t> </a:t>
            </a:r>
            <a:r>
              <a:rPr dirty="0" spc="105"/>
              <a:t>Т.И.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3158" y="557529"/>
            <a:ext cx="478091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1E1C11"/>
                </a:solidFill>
                <a:latin typeface="Times New Roman"/>
                <a:cs typeface="Times New Roman"/>
              </a:rPr>
              <a:t>№4.</a:t>
            </a:r>
            <a:r>
              <a:rPr dirty="0" sz="2400" spc="-20" b="1">
                <a:solidFill>
                  <a:srgbClr val="1E1C11"/>
                </a:solidFill>
                <a:latin typeface="Times New Roman"/>
                <a:cs typeface="Times New Roman"/>
              </a:rPr>
              <a:t> </a:t>
            </a:r>
            <a:r>
              <a:rPr dirty="0" sz="2400" spc="-45" b="1">
                <a:solidFill>
                  <a:srgbClr val="1E1C11"/>
                </a:solidFill>
                <a:latin typeface="Times New Roman"/>
                <a:cs typeface="Times New Roman"/>
              </a:rPr>
              <a:t>Кому</a:t>
            </a:r>
            <a:r>
              <a:rPr dirty="0" sz="2400" spc="-15" b="1">
                <a:solidFill>
                  <a:srgbClr val="1E1C11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1">
                <a:solidFill>
                  <a:srgbClr val="1E1C11"/>
                </a:solidFill>
                <a:latin typeface="Times New Roman"/>
                <a:cs typeface="Times New Roman"/>
              </a:rPr>
              <a:t>принадлежат</a:t>
            </a:r>
            <a:r>
              <a:rPr dirty="0" sz="2400" spc="-5" b="1">
                <a:solidFill>
                  <a:srgbClr val="1E1C11"/>
                </a:solidFill>
                <a:latin typeface="Times New Roman"/>
                <a:cs typeface="Times New Roman"/>
              </a:rPr>
              <a:t> эти</a:t>
            </a:r>
            <a:r>
              <a:rPr dirty="0" sz="2400" spc="-10" b="1">
                <a:solidFill>
                  <a:srgbClr val="1E1C11"/>
                </a:solidFill>
                <a:latin typeface="Times New Roman"/>
                <a:cs typeface="Times New Roman"/>
              </a:rPr>
              <a:t> </a:t>
            </a:r>
            <a:r>
              <a:rPr dirty="0" sz="2400" spc="-15" b="1">
                <a:solidFill>
                  <a:srgbClr val="1E1C11"/>
                </a:solidFill>
                <a:latin typeface="Times New Roman"/>
                <a:cs typeface="Times New Roman"/>
              </a:rPr>
              <a:t>слова?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pc="-60"/>
              <a:t>Ол</a:t>
            </a:r>
            <a:r>
              <a:rPr dirty="0" spc="-45"/>
              <a:t>и</a:t>
            </a:r>
            <a:r>
              <a:rPr dirty="0" spc="-30"/>
              <a:t>ф</a:t>
            </a:r>
            <a:r>
              <a:rPr dirty="0" spc="-35"/>
              <a:t>и</a:t>
            </a:r>
            <a:r>
              <a:rPr dirty="0" spc="-50"/>
              <a:t>р</a:t>
            </a:r>
            <a:r>
              <a:rPr dirty="0" spc="-55"/>
              <a:t>о</a:t>
            </a:r>
            <a:r>
              <a:rPr dirty="0" spc="-45"/>
              <a:t>в</a:t>
            </a:r>
            <a:r>
              <a:rPr dirty="0" spc="-20"/>
              <a:t>а</a:t>
            </a:r>
            <a:r>
              <a:rPr dirty="0" spc="-35"/>
              <a:t> </a:t>
            </a:r>
            <a:r>
              <a:rPr dirty="0" spc="105"/>
              <a:t>Т.И.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48920" marR="3442970">
              <a:lnSpc>
                <a:spcPct val="100000"/>
              </a:lnSpc>
              <a:spcBef>
                <a:spcPts val="100"/>
              </a:spcBef>
              <a:buAutoNum type="arabicParenR"/>
              <a:tabLst>
                <a:tab pos="579120" algn="l"/>
              </a:tabLst>
            </a:pPr>
            <a:r>
              <a:rPr dirty="0" spc="-40"/>
              <a:t>«Кто</a:t>
            </a:r>
            <a:r>
              <a:rPr dirty="0" spc="-10"/>
              <a:t> </a:t>
            </a:r>
            <a:r>
              <a:rPr dirty="0"/>
              <a:t>с</a:t>
            </a:r>
            <a:r>
              <a:rPr dirty="0" spc="-10"/>
              <a:t> </a:t>
            </a:r>
            <a:r>
              <a:rPr dirty="0" spc="-20"/>
              <a:t>мечом</a:t>
            </a:r>
            <a:r>
              <a:rPr dirty="0" spc="-10"/>
              <a:t> </a:t>
            </a:r>
            <a:r>
              <a:rPr dirty="0"/>
              <a:t>к</a:t>
            </a:r>
            <a:r>
              <a:rPr dirty="0" spc="-15"/>
              <a:t> </a:t>
            </a:r>
            <a:r>
              <a:rPr dirty="0" spc="-5"/>
              <a:t>нам придет</a:t>
            </a:r>
            <a:r>
              <a:rPr dirty="0"/>
              <a:t> — </a:t>
            </a:r>
            <a:r>
              <a:rPr dirty="0" spc="-585"/>
              <a:t> </a:t>
            </a:r>
            <a:r>
              <a:rPr dirty="0" spc="-20"/>
              <a:t>от</a:t>
            </a:r>
            <a:r>
              <a:rPr dirty="0" spc="-5"/>
              <a:t> </a:t>
            </a:r>
            <a:r>
              <a:rPr dirty="0" spc="-15"/>
              <a:t>меча</a:t>
            </a:r>
            <a:r>
              <a:rPr dirty="0" spc="-5"/>
              <a:t> </a:t>
            </a:r>
            <a:r>
              <a:rPr dirty="0"/>
              <a:t>и</a:t>
            </a:r>
            <a:r>
              <a:rPr dirty="0" spc="-10"/>
              <a:t> </a:t>
            </a:r>
            <a:r>
              <a:rPr dirty="0" spc="-5"/>
              <a:t>погибнет»</a:t>
            </a:r>
          </a:p>
          <a:p>
            <a:pPr marL="236220">
              <a:lnSpc>
                <a:spcPct val="100000"/>
              </a:lnSpc>
              <a:buFont typeface="Times New Roman"/>
              <a:buAutoNum type="arabicParenR"/>
            </a:pPr>
            <a:endParaRPr sz="2600"/>
          </a:p>
          <a:p>
            <a:pPr marL="2573655" indent="-255270">
              <a:lnSpc>
                <a:spcPct val="100000"/>
              </a:lnSpc>
              <a:spcBef>
                <a:spcPts val="1880"/>
              </a:spcBef>
              <a:buAutoNum type="arabicParenR"/>
              <a:tabLst>
                <a:tab pos="2574290" algn="l"/>
              </a:tabLst>
            </a:pPr>
            <a:r>
              <a:rPr dirty="0"/>
              <a:t>«Иду</a:t>
            </a:r>
            <a:r>
              <a:rPr dirty="0" spc="-20"/>
              <a:t> </a:t>
            </a:r>
            <a:r>
              <a:rPr dirty="0" spc="-5"/>
              <a:t>на</a:t>
            </a:r>
            <a:r>
              <a:rPr dirty="0" spc="-40"/>
              <a:t> </a:t>
            </a:r>
            <a:r>
              <a:rPr dirty="0" spc="-5"/>
              <a:t>Вы!»</a:t>
            </a:r>
          </a:p>
          <a:p>
            <a:pPr marL="236220">
              <a:lnSpc>
                <a:spcPct val="100000"/>
              </a:lnSpc>
              <a:buFont typeface="Times New Roman"/>
              <a:buAutoNum type="arabicParenR"/>
            </a:pPr>
            <a:endParaRPr sz="2600"/>
          </a:p>
          <a:p>
            <a:pPr marL="236220">
              <a:lnSpc>
                <a:spcPct val="100000"/>
              </a:lnSpc>
              <a:spcBef>
                <a:spcPts val="50"/>
              </a:spcBef>
              <a:buFont typeface="Times New Roman"/>
              <a:buAutoNum type="arabicParenR"/>
            </a:pPr>
            <a:endParaRPr sz="2250"/>
          </a:p>
          <a:p>
            <a:pPr marL="4479290" marR="5080">
              <a:lnSpc>
                <a:spcPct val="100000"/>
              </a:lnSpc>
              <a:buAutoNum type="arabicParenR"/>
              <a:tabLst>
                <a:tab pos="4810125" algn="l"/>
              </a:tabLst>
            </a:pPr>
            <a:r>
              <a:rPr dirty="0"/>
              <a:t>«Приди</a:t>
            </a:r>
            <a:r>
              <a:rPr dirty="0" spc="-10"/>
              <a:t> </a:t>
            </a:r>
            <a:r>
              <a:rPr dirty="0" spc="-65"/>
              <a:t>ко</a:t>
            </a:r>
            <a:r>
              <a:rPr dirty="0" spc="-15"/>
              <a:t> </a:t>
            </a:r>
            <a:r>
              <a:rPr dirty="0"/>
              <a:t>мне,</a:t>
            </a:r>
            <a:r>
              <a:rPr dirty="0" spc="-15"/>
              <a:t> брате,</a:t>
            </a:r>
            <a:r>
              <a:rPr dirty="0" spc="-30"/>
              <a:t> </a:t>
            </a:r>
            <a:r>
              <a:rPr dirty="0"/>
              <a:t>в </a:t>
            </a:r>
            <a:r>
              <a:rPr dirty="0" spc="-585"/>
              <a:t> </a:t>
            </a:r>
            <a:r>
              <a:rPr dirty="0" spc="-20"/>
              <a:t>Москов!»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83107" y="5833364"/>
            <a:ext cx="299339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latin typeface="Times New Roman"/>
                <a:cs typeface="Times New Roman"/>
              </a:rPr>
              <a:t>Собери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 spc="-20">
                <a:latin typeface="Times New Roman"/>
                <a:cs typeface="Times New Roman"/>
              </a:rPr>
              <a:t>слово-код</a:t>
            </a:r>
            <a:r>
              <a:rPr dirty="0" sz="1600" spc="5">
                <a:latin typeface="Times New Roman"/>
                <a:cs typeface="Times New Roman"/>
              </a:rPr>
              <a:t> </a:t>
            </a:r>
            <a:r>
              <a:rPr dirty="0" sz="1600" spc="-15">
                <a:latin typeface="Times New Roman"/>
                <a:cs typeface="Times New Roman"/>
              </a:rPr>
              <a:t>от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 spc="-5">
                <a:latin typeface="Times New Roman"/>
                <a:cs typeface="Times New Roman"/>
              </a:rPr>
              <a:t>двери</a:t>
            </a:r>
            <a:r>
              <a:rPr dirty="0" sz="1600">
                <a:latin typeface="Times New Roman"/>
                <a:cs typeface="Times New Roman"/>
              </a:rPr>
              <a:t> </a:t>
            </a:r>
            <a:r>
              <a:rPr dirty="0" sz="1600" spc="-5">
                <a:latin typeface="Times New Roman"/>
                <a:cs typeface="Times New Roman"/>
              </a:rPr>
              <a:t>– </a:t>
            </a:r>
            <a:r>
              <a:rPr dirty="0" sz="1600" spc="-10">
                <a:latin typeface="Times New Roman"/>
                <a:cs typeface="Times New Roman"/>
              </a:rPr>
              <a:t>«ое».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7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97535"/>
            <a:ext cx="2522220" cy="1696720"/>
            <a:chOff x="0" y="97535"/>
            <a:chExt cx="2522220" cy="169672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97535"/>
              <a:ext cx="2522219" cy="142798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332231"/>
              <a:ext cx="2267711" cy="1461516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3999" cy="6857997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pc="-60"/>
              <a:t>Ол</a:t>
            </a:r>
            <a:r>
              <a:rPr dirty="0" spc="-45"/>
              <a:t>и</a:t>
            </a:r>
            <a:r>
              <a:rPr dirty="0" spc="-30"/>
              <a:t>ф</a:t>
            </a:r>
            <a:r>
              <a:rPr dirty="0" spc="-35"/>
              <a:t>и</a:t>
            </a:r>
            <a:r>
              <a:rPr dirty="0" spc="-50"/>
              <a:t>р</a:t>
            </a:r>
            <a:r>
              <a:rPr dirty="0" spc="-55"/>
              <a:t>о</a:t>
            </a:r>
            <a:r>
              <a:rPr dirty="0" spc="-45"/>
              <a:t>в</a:t>
            </a:r>
            <a:r>
              <a:rPr dirty="0" spc="-20"/>
              <a:t>а</a:t>
            </a:r>
            <a:r>
              <a:rPr dirty="0" spc="-35"/>
              <a:t> </a:t>
            </a:r>
            <a:r>
              <a:rPr dirty="0" spc="105"/>
              <a:t>Т.И.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4761865">
              <a:lnSpc>
                <a:spcPct val="100000"/>
              </a:lnSpc>
              <a:spcBef>
                <a:spcPts val="105"/>
              </a:spcBef>
            </a:pPr>
            <a:r>
              <a:rPr dirty="0" spc="-5"/>
              <a:t>Общ</a:t>
            </a:r>
            <a:r>
              <a:rPr dirty="0" spc="95"/>
              <a:t>е</a:t>
            </a:r>
            <a:r>
              <a:rPr dirty="0"/>
              <a:t>ст</a:t>
            </a:r>
            <a:r>
              <a:rPr dirty="0" spc="-20"/>
              <a:t>в</a:t>
            </a:r>
            <a:r>
              <a:rPr dirty="0"/>
              <a:t>ознание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90"/>
              </a:lnSpc>
            </a:pPr>
            <a:r>
              <a:rPr dirty="0" spc="-60"/>
              <a:t>Ол</a:t>
            </a:r>
            <a:r>
              <a:rPr dirty="0" spc="-45"/>
              <a:t>и</a:t>
            </a:r>
            <a:r>
              <a:rPr dirty="0" spc="-30"/>
              <a:t>ф</a:t>
            </a:r>
            <a:r>
              <a:rPr dirty="0" spc="-35"/>
              <a:t>и</a:t>
            </a:r>
            <a:r>
              <a:rPr dirty="0" spc="-50"/>
              <a:t>р</a:t>
            </a:r>
            <a:r>
              <a:rPr dirty="0" spc="-55"/>
              <a:t>о</a:t>
            </a:r>
            <a:r>
              <a:rPr dirty="0" spc="-45"/>
              <a:t>в</a:t>
            </a:r>
            <a:r>
              <a:rPr dirty="0" spc="-20"/>
              <a:t>а</a:t>
            </a:r>
            <a:r>
              <a:rPr dirty="0" spc="-35"/>
              <a:t> </a:t>
            </a:r>
            <a:r>
              <a:rPr dirty="0" spc="105"/>
              <a:t>Т.И.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Таня</dc:creator>
  <dc:title>Слайд 1</dc:title>
  <dcterms:created xsi:type="dcterms:W3CDTF">2022-11-14T19:36:59Z</dcterms:created>
  <dcterms:modified xsi:type="dcterms:W3CDTF">2022-11-14T19:36:59Z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2022-11-06T00:00:00Z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2022-11-14T00:00:00Z</vt:filetime>
  </property>
</Properties>
</file>