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 /><Relationship Id="rId15" Type="http://schemas.openxmlformats.org/officeDocument/2006/relationships/tableStyles" Target="tableStyles.xml" /><Relationship Id="rId1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 bwMode="auto">
          <a:xfrm>
            <a:off x="802775" y="3140967"/>
            <a:ext cx="7495759" cy="1152127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 bwMode="auto">
          <a:xfrm>
            <a:off x="1532604" y="4437111"/>
            <a:ext cx="6061239" cy="1008111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  <p:grpSp>
        <p:nvGrpSpPr>
          <p:cNvPr id="313" name="Группа 312"/>
          <p:cNvGrpSpPr/>
          <p:nvPr userDrawn="1"/>
        </p:nvGrpSpPr>
        <p:grpSpPr bwMode="auto">
          <a:xfrm>
            <a:off x="-16504" y="-7442"/>
            <a:ext cx="9160506" cy="1742779"/>
            <a:chOff x="4150861" y="2204917"/>
            <a:chExt cx="4317344" cy="1155514"/>
          </a:xfrm>
        </p:grpSpPr>
        <p:grpSp>
          <p:nvGrpSpPr>
            <p:cNvPr id="383" name="Группа 382"/>
            <p:cNvGrpSpPr/>
            <p:nvPr userDrawn="1"/>
          </p:nvGrpSpPr>
          <p:grpSpPr bwMode="auto">
            <a:xfrm>
              <a:off x="7602966" y="2208431"/>
              <a:ext cx="865239" cy="1152000"/>
              <a:chOff x="6738966" y="2208431"/>
              <a:chExt cx="865239" cy="1152000"/>
            </a:xfrm>
          </p:grpSpPr>
          <p:sp>
            <p:nvSpPr>
              <p:cNvPr id="432" name="Прямоугольник 431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433" name="Группа 432"/>
              <p:cNvGrpSpPr/>
              <p:nvPr userDrawn="1"/>
            </p:nvGrpSpPr>
            <p:grpSpPr bwMode="auto">
              <a:xfrm>
                <a:off x="6738966" y="2208431"/>
                <a:ext cx="865239" cy="1152000"/>
                <a:chOff x="6738966" y="2208431"/>
                <a:chExt cx="865239" cy="1152000"/>
              </a:xfrm>
            </p:grpSpPr>
            <p:sp>
              <p:nvSpPr>
                <p:cNvPr id="434" name="Прямоугольник 433"/>
                <p:cNvSpPr/>
                <p:nvPr userDrawn="1"/>
              </p:nvSpPr>
              <p:spPr bwMode="auto">
                <a:xfrm>
                  <a:off x="6738966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5" name="Прямоугольник 434"/>
                <p:cNvSpPr/>
                <p:nvPr userDrawn="1"/>
              </p:nvSpPr>
              <p:spPr bwMode="auto">
                <a:xfrm>
                  <a:off x="7025600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436" name="Прямоугольник 435"/>
                <p:cNvSpPr/>
                <p:nvPr userDrawn="1"/>
              </p:nvSpPr>
              <p:spPr bwMode="auto">
                <a:xfrm>
                  <a:off x="7312807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7" name="Прямоугольник 436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38" name="Прямоугольник 437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39" name="Прямоугольник 438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40" name="Прямоугольник 439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41" name="Прямоугольник 440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42" name="Прямоугольник 441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4" name="Группа 383"/>
            <p:cNvGrpSpPr/>
            <p:nvPr userDrawn="1"/>
          </p:nvGrpSpPr>
          <p:grpSpPr bwMode="auto">
            <a:xfrm>
              <a:off x="6739413" y="2204917"/>
              <a:ext cx="864792" cy="1152000"/>
              <a:chOff x="6739413" y="2208431"/>
              <a:chExt cx="864792" cy="1152000"/>
            </a:xfrm>
          </p:grpSpPr>
          <p:sp>
            <p:nvSpPr>
              <p:cNvPr id="421" name="Прямоугольник 420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422" name="Группа 421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423" name="Прямоугольник 422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24" name="Прямоугольник 423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425" name="Прямоугольник 424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26" name="Прямоугольник 425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27" name="Прямоугольник 426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28" name="Прямоугольник 427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9" name="Прямоугольник 428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30" name="Прямоугольник 429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31" name="Прямоугольник 430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5" name="Группа 384"/>
            <p:cNvGrpSpPr/>
            <p:nvPr userDrawn="1"/>
          </p:nvGrpSpPr>
          <p:grpSpPr bwMode="auto">
            <a:xfrm>
              <a:off x="5874620" y="2208431"/>
              <a:ext cx="867398" cy="1152000"/>
              <a:chOff x="6739413" y="2208431"/>
              <a:chExt cx="867398" cy="1152000"/>
            </a:xfrm>
          </p:grpSpPr>
          <p:sp>
            <p:nvSpPr>
              <p:cNvPr id="410" name="Прямоугольник 409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411" name="Группа 410"/>
              <p:cNvGrpSpPr/>
              <p:nvPr userDrawn="1"/>
            </p:nvGrpSpPr>
            <p:grpSpPr bwMode="auto">
              <a:xfrm>
                <a:off x="6741572" y="2208431"/>
                <a:ext cx="865239" cy="1152000"/>
                <a:chOff x="6741572" y="2208431"/>
                <a:chExt cx="865239" cy="1152000"/>
              </a:xfrm>
            </p:grpSpPr>
            <p:sp>
              <p:nvSpPr>
                <p:cNvPr id="412" name="Прямоугольник 411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413" name="Прямоугольник 412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414" name="Прямоугольник 413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415" name="Прямоугольник 414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416" name="Прямоугольник 415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7" name="Прямоугольник 416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18" name="Прямоугольник 417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9" name="Прямоугольник 418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0" name="Прямоугольник 419"/>
                <p:cNvSpPr/>
                <p:nvPr userDrawn="1"/>
              </p:nvSpPr>
              <p:spPr bwMode="auto">
                <a:xfrm>
                  <a:off x="7318812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6" name="Группа 385"/>
            <p:cNvGrpSpPr/>
            <p:nvPr userDrawn="1"/>
          </p:nvGrpSpPr>
          <p:grpSpPr bwMode="auto">
            <a:xfrm>
              <a:off x="5012472" y="2204917"/>
              <a:ext cx="864792" cy="1152000"/>
              <a:chOff x="6739413" y="2208431"/>
              <a:chExt cx="864792" cy="1152000"/>
            </a:xfrm>
          </p:grpSpPr>
          <p:sp>
            <p:nvSpPr>
              <p:cNvPr id="399" name="Прямоугольник 398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00" name="Группа 399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401" name="Прямоугольник 400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02" name="Прямоугольник 401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403" name="Прямоугольник 402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404" name="Прямоугольник 403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405" name="Прямоугольник 404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06" name="Прямоугольник 405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07" name="Прямоугольник 406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408" name="Прямоугольник 407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409" name="Прямоугольник 408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7" name="Группа 386"/>
            <p:cNvGrpSpPr/>
            <p:nvPr userDrawn="1"/>
          </p:nvGrpSpPr>
          <p:grpSpPr bwMode="auto">
            <a:xfrm>
              <a:off x="4150861" y="2204917"/>
              <a:ext cx="864792" cy="1152000"/>
              <a:chOff x="6739413" y="2208431"/>
              <a:chExt cx="864792" cy="1152000"/>
            </a:xfrm>
          </p:grpSpPr>
          <p:sp>
            <p:nvSpPr>
              <p:cNvPr id="388" name="Прямоугольник 387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89" name="Группа 388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390" name="Прямоугольник 389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391" name="Прямоугольник 390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392" name="Прямоугольник 391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999"/>
                  </a:schemeClr>
                </a:solidFill>
                <a:ln>
                  <a:noFill/>
                </a:ln>
              </p:spPr>
            </p:sp>
            <p:sp>
              <p:nvSpPr>
                <p:cNvPr id="393" name="Прямоугольник 392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394" name="Прямоугольник 393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395" name="Прямоугольник 394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998"/>
                  </a:schemeClr>
                </a:solidFill>
                <a:ln>
                  <a:noFill/>
                </a:ln>
              </p:spPr>
            </p:sp>
            <p:sp>
              <p:nvSpPr>
                <p:cNvPr id="396" name="Прямоугольник 395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397" name="Прямоугольник 396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98" name="Прямоугольник 397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5" name="Группа 4"/>
          <p:cNvGrpSpPr/>
          <p:nvPr userDrawn="1"/>
        </p:nvGrpSpPr>
        <p:grpSpPr bwMode="auto">
          <a:xfrm>
            <a:off x="0" y="6597351"/>
            <a:ext cx="9143998" cy="290795"/>
            <a:chOff x="-16504" y="8796469"/>
            <a:chExt cx="4890341" cy="387727"/>
          </a:xfrm>
        </p:grpSpPr>
        <p:sp>
          <p:nvSpPr>
            <p:cNvPr id="464" name="Прямоугольник 463"/>
            <p:cNvSpPr/>
            <p:nvPr userDrawn="1"/>
          </p:nvSpPr>
          <p:spPr bwMode="auto">
            <a:xfrm>
              <a:off x="4009043" y="8799984"/>
              <a:ext cx="864000" cy="380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65" name="Прямоугольник 464"/>
            <p:cNvSpPr/>
            <p:nvPr userDrawn="1"/>
          </p:nvSpPr>
          <p:spPr bwMode="auto">
            <a:xfrm>
              <a:off x="4011995" y="8799984"/>
              <a:ext cx="287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2000"/>
              </a:schemeClr>
            </a:solidFill>
            <a:ln>
              <a:noFill/>
            </a:ln>
          </p:spPr>
        </p:sp>
        <p:sp>
          <p:nvSpPr>
            <p:cNvPr id="466" name="Прямоугольник 465"/>
            <p:cNvSpPr/>
            <p:nvPr userDrawn="1"/>
          </p:nvSpPr>
          <p:spPr bwMode="auto">
            <a:xfrm>
              <a:off x="4298629" y="8799984"/>
              <a:ext cx="287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67" name="Прямоугольник 466"/>
            <p:cNvSpPr/>
            <p:nvPr userDrawn="1"/>
          </p:nvSpPr>
          <p:spPr bwMode="auto">
            <a:xfrm>
              <a:off x="4585836" y="8799984"/>
              <a:ext cx="287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68" name="Прямоугольник 467"/>
            <p:cNvSpPr/>
            <p:nvPr userDrawn="1"/>
          </p:nvSpPr>
          <p:spPr bwMode="auto">
            <a:xfrm>
              <a:off x="3145043" y="8796469"/>
              <a:ext cx="864000" cy="3804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</p:sp>
        <p:sp>
          <p:nvSpPr>
            <p:cNvPr id="469" name="Прямоугольник 468"/>
            <p:cNvSpPr/>
            <p:nvPr userDrawn="1"/>
          </p:nvSpPr>
          <p:spPr bwMode="auto">
            <a:xfrm>
              <a:off x="3147995" y="8796469"/>
              <a:ext cx="287999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2000"/>
              </a:schemeClr>
            </a:solidFill>
            <a:ln>
              <a:noFill/>
            </a:ln>
          </p:spPr>
        </p:sp>
        <p:sp>
          <p:nvSpPr>
            <p:cNvPr id="470" name="Прямоугольник 469"/>
            <p:cNvSpPr/>
            <p:nvPr userDrawn="1"/>
          </p:nvSpPr>
          <p:spPr bwMode="auto">
            <a:xfrm>
              <a:off x="3434629" y="8796469"/>
              <a:ext cx="287999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0"/>
              </a:schemeClr>
            </a:solidFill>
            <a:ln>
              <a:noFill/>
            </a:ln>
          </p:spPr>
        </p:sp>
        <p:sp>
          <p:nvSpPr>
            <p:cNvPr id="471" name="Прямоугольник 470"/>
            <p:cNvSpPr/>
            <p:nvPr userDrawn="1"/>
          </p:nvSpPr>
          <p:spPr bwMode="auto">
            <a:xfrm>
              <a:off x="3721836" y="8796469"/>
              <a:ext cx="287999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noFill/>
            </a:ln>
          </p:spPr>
        </p:sp>
        <p:sp>
          <p:nvSpPr>
            <p:cNvPr id="472" name="Прямоугольник 471"/>
            <p:cNvSpPr/>
            <p:nvPr userDrawn="1"/>
          </p:nvSpPr>
          <p:spPr bwMode="auto">
            <a:xfrm>
              <a:off x="2280250" y="8799984"/>
              <a:ext cx="864000" cy="38048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73" name="Прямоугольник 472"/>
            <p:cNvSpPr/>
            <p:nvPr userDrawn="1"/>
          </p:nvSpPr>
          <p:spPr bwMode="auto">
            <a:xfrm>
              <a:off x="2283202" y="8799984"/>
              <a:ext cx="287999" cy="383999"/>
            </a:xfrm>
            <a:prstGeom prst="rect">
              <a:avLst/>
            </a:prstGeom>
            <a:solidFill>
              <a:schemeClr val="accent2">
                <a:lumMod val="75000"/>
                <a:alpha val="46000"/>
              </a:schemeClr>
            </a:solidFill>
            <a:ln>
              <a:noFill/>
            </a:ln>
          </p:spPr>
        </p:sp>
        <p:sp>
          <p:nvSpPr>
            <p:cNvPr id="474" name="Прямоугольник 473"/>
            <p:cNvSpPr/>
            <p:nvPr userDrawn="1"/>
          </p:nvSpPr>
          <p:spPr bwMode="auto">
            <a:xfrm>
              <a:off x="2569836" y="8799984"/>
              <a:ext cx="287999" cy="383999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000"/>
              </a:schemeClr>
            </a:solidFill>
            <a:ln>
              <a:noFill/>
            </a:ln>
          </p:spPr>
        </p:sp>
        <p:sp>
          <p:nvSpPr>
            <p:cNvPr id="475" name="Прямоугольник 474"/>
            <p:cNvSpPr/>
            <p:nvPr userDrawn="1"/>
          </p:nvSpPr>
          <p:spPr bwMode="auto">
            <a:xfrm>
              <a:off x="2857043" y="8799984"/>
              <a:ext cx="287999" cy="38399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76000"/>
              </a:schemeClr>
            </a:solidFill>
            <a:ln>
              <a:noFill/>
            </a:ln>
          </p:spPr>
        </p:sp>
        <p:sp>
          <p:nvSpPr>
            <p:cNvPr id="476" name="Прямоугольник 475"/>
            <p:cNvSpPr/>
            <p:nvPr userDrawn="1"/>
          </p:nvSpPr>
          <p:spPr bwMode="auto">
            <a:xfrm>
              <a:off x="1418102" y="8796469"/>
              <a:ext cx="864000" cy="3804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</p:sp>
        <p:sp>
          <p:nvSpPr>
            <p:cNvPr id="477" name="Прямоугольник 476"/>
            <p:cNvSpPr/>
            <p:nvPr userDrawn="1"/>
          </p:nvSpPr>
          <p:spPr bwMode="auto">
            <a:xfrm>
              <a:off x="1421054" y="8796469"/>
              <a:ext cx="287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5000"/>
              </a:schemeClr>
            </a:solidFill>
            <a:ln>
              <a:noFill/>
            </a:ln>
          </p:spPr>
        </p:sp>
        <p:sp>
          <p:nvSpPr>
            <p:cNvPr id="478" name="Прямоугольник 477"/>
            <p:cNvSpPr/>
            <p:nvPr userDrawn="1"/>
          </p:nvSpPr>
          <p:spPr bwMode="auto">
            <a:xfrm>
              <a:off x="1707688" y="8796469"/>
              <a:ext cx="287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79" name="Прямоугольник 478"/>
            <p:cNvSpPr/>
            <p:nvPr userDrawn="1"/>
          </p:nvSpPr>
          <p:spPr bwMode="auto">
            <a:xfrm>
              <a:off x="1994895" y="8796469"/>
              <a:ext cx="287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80" name="Прямоугольник 479"/>
            <p:cNvSpPr/>
            <p:nvPr userDrawn="1"/>
          </p:nvSpPr>
          <p:spPr bwMode="auto">
            <a:xfrm>
              <a:off x="556491" y="8796469"/>
              <a:ext cx="864000" cy="3839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81" name="Прямоугольник 480"/>
            <p:cNvSpPr/>
            <p:nvPr userDrawn="1"/>
          </p:nvSpPr>
          <p:spPr bwMode="auto">
            <a:xfrm>
              <a:off x="559443" y="8796469"/>
              <a:ext cx="287999" cy="38399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3999"/>
              </a:schemeClr>
            </a:solidFill>
            <a:ln>
              <a:noFill/>
            </a:ln>
          </p:spPr>
        </p:sp>
        <p:sp>
          <p:nvSpPr>
            <p:cNvPr id="482" name="Прямоугольник 481"/>
            <p:cNvSpPr/>
            <p:nvPr userDrawn="1"/>
          </p:nvSpPr>
          <p:spPr bwMode="auto">
            <a:xfrm>
              <a:off x="846077" y="8796469"/>
              <a:ext cx="287999" cy="38399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23000"/>
              </a:schemeClr>
            </a:solidFill>
            <a:ln>
              <a:noFill/>
            </a:ln>
          </p:spPr>
        </p:sp>
        <p:sp>
          <p:nvSpPr>
            <p:cNvPr id="483" name="Прямоугольник 482"/>
            <p:cNvSpPr/>
            <p:nvPr userDrawn="1"/>
          </p:nvSpPr>
          <p:spPr bwMode="auto">
            <a:xfrm>
              <a:off x="1133284" y="8796469"/>
              <a:ext cx="287999" cy="38399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26998"/>
              </a:schemeClr>
            </a:solidFill>
            <a:ln>
              <a:noFill/>
            </a:ln>
          </p:spPr>
        </p:sp>
        <p:sp>
          <p:nvSpPr>
            <p:cNvPr id="484" name="Прямоугольник 483"/>
            <p:cNvSpPr/>
            <p:nvPr userDrawn="1"/>
          </p:nvSpPr>
          <p:spPr bwMode="auto">
            <a:xfrm>
              <a:off x="-16504" y="8800197"/>
              <a:ext cx="577812" cy="3802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85" name="Прямоугольник 484"/>
            <p:cNvSpPr/>
            <p:nvPr userDrawn="1"/>
          </p:nvSpPr>
          <p:spPr bwMode="auto">
            <a:xfrm>
              <a:off x="-13104" y="8800197"/>
              <a:ext cx="287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86" name="Прямоугольник 485"/>
            <p:cNvSpPr/>
            <p:nvPr userDrawn="1"/>
          </p:nvSpPr>
          <p:spPr bwMode="auto">
            <a:xfrm>
              <a:off x="274101" y="8800197"/>
              <a:ext cx="287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399" y="980729"/>
            <a:ext cx="2057400" cy="5040559"/>
          </a:xfrm>
        </p:spPr>
        <p:txBody>
          <a:bodyPr vert="eaVert"/>
          <a:lstStyle>
            <a:lvl1pPr>
              <a:defRPr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199" y="980727"/>
            <a:ext cx="6019799" cy="504056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14"/>
          <p:cNvSpPr>
            <a:spLocks noGrp="1"/>
          </p:cNvSpPr>
          <p:nvPr>
            <p:ph type="dt" sz="half" idx="10"/>
          </p:nvPr>
        </p:nvSpPr>
        <p:spPr bwMode="auto">
          <a:xfrm>
            <a:off x="455445" y="6109507"/>
            <a:ext cx="2133599" cy="365125"/>
          </a:xfrm>
        </p:spPr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15"/>
          <p:cNvSpPr>
            <a:spLocks noGrp="1"/>
          </p:cNvSpPr>
          <p:nvPr>
            <p:ph type="ftr" sz="quarter" idx="11"/>
          </p:nvPr>
        </p:nvSpPr>
        <p:spPr bwMode="auto">
          <a:xfrm>
            <a:off x="5819163" y="6132835"/>
            <a:ext cx="2895598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 bwMode="auto">
          <a:xfrm>
            <a:off x="3892795" y="6132835"/>
            <a:ext cx="714475" cy="365125"/>
          </a:xfrm>
        </p:spPr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3" y="980729"/>
            <a:ext cx="8208911" cy="1002034"/>
          </a:xfrm>
          <a:prstGeom prst="rect">
            <a:avLst/>
          </a:prstGeom>
          <a:noFill/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67543" y="2060847"/>
            <a:ext cx="8208911" cy="3960439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199" y="1423317"/>
            <a:ext cx="4038598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199" y="1423317"/>
            <a:ext cx="4038598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199" y="1412775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199" y="2052538"/>
            <a:ext cx="404018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412775"/>
            <a:ext cx="404177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6" y="2052538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635895" y="1196753"/>
            <a:ext cx="5112567" cy="482453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67544" y="1196753"/>
            <a:ext cx="3008313" cy="482453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7" y="4797151"/>
            <a:ext cx="5486399" cy="576063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7" y="1196751"/>
            <a:ext cx="5486399" cy="35283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7" y="5445223"/>
            <a:ext cx="5486399" cy="502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6" name="Прямоугольник 245"/>
          <p:cNvSpPr/>
          <p:nvPr userDrawn="1"/>
        </p:nvSpPr>
        <p:spPr bwMode="auto">
          <a:xfrm>
            <a:off x="569306" y="-8406"/>
            <a:ext cx="858434" cy="86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51" name="Прямоугольник 350"/>
          <p:cNvSpPr/>
          <p:nvPr userDrawn="1"/>
        </p:nvSpPr>
        <p:spPr bwMode="auto">
          <a:xfrm>
            <a:off x="0" y="-5610"/>
            <a:ext cx="574090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grpSp>
        <p:nvGrpSpPr>
          <p:cNvPr id="7" name="Group 6"/>
          <p:cNvGrpSpPr/>
          <p:nvPr userDrawn="1"/>
        </p:nvGrpSpPr>
        <p:grpSpPr bwMode="auto">
          <a:xfrm>
            <a:off x="1" y="-8405"/>
            <a:ext cx="9149368" cy="867598"/>
            <a:chOff x="0" y="-11207"/>
            <a:chExt cx="9149368" cy="1156798"/>
          </a:xfrm>
        </p:grpSpPr>
        <p:grpSp>
          <p:nvGrpSpPr>
            <p:cNvPr id="113" name="Группа 112"/>
            <p:cNvGrpSpPr/>
            <p:nvPr userDrawn="1"/>
          </p:nvGrpSpPr>
          <p:grpSpPr bwMode="auto">
            <a:xfrm>
              <a:off x="8289702" y="-6409"/>
              <a:ext cx="859666" cy="1147201"/>
              <a:chOff x="6738966" y="2208431"/>
              <a:chExt cx="865239" cy="1152000"/>
            </a:xfrm>
          </p:grpSpPr>
          <p:sp>
            <p:nvSpPr>
              <p:cNvPr id="6" name="Прямоугольник 5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5" name="Группа 4"/>
              <p:cNvGrpSpPr/>
              <p:nvPr userDrawn="1"/>
            </p:nvGrpSpPr>
            <p:grpSpPr bwMode="auto">
              <a:xfrm>
                <a:off x="6738966" y="2208431"/>
                <a:ext cx="865239" cy="1152000"/>
                <a:chOff x="6738966" y="2208431"/>
                <a:chExt cx="865239" cy="1152000"/>
              </a:xfrm>
            </p:grpSpPr>
            <p:sp>
              <p:nvSpPr>
                <p:cNvPr id="158" name="Прямоугольник 157"/>
                <p:cNvSpPr/>
                <p:nvPr userDrawn="1"/>
              </p:nvSpPr>
              <p:spPr bwMode="auto">
                <a:xfrm>
                  <a:off x="6738966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59" name="Прямоугольник 158"/>
                <p:cNvSpPr/>
                <p:nvPr userDrawn="1"/>
              </p:nvSpPr>
              <p:spPr bwMode="auto">
                <a:xfrm>
                  <a:off x="7025600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60" name="Прямоугольник 159"/>
                <p:cNvSpPr/>
                <p:nvPr userDrawn="1"/>
              </p:nvSpPr>
              <p:spPr bwMode="auto">
                <a:xfrm>
                  <a:off x="7312807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61" name="Прямоугольник 160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62" name="Прямоугольник 161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3" name="Прямоугольник 162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64" name="Прямоугольник 163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165" name="Прямоугольник 164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6" name="Прямоугольник 165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91" name="Группа 190"/>
            <p:cNvGrpSpPr/>
            <p:nvPr userDrawn="1"/>
          </p:nvGrpSpPr>
          <p:grpSpPr bwMode="auto">
            <a:xfrm>
              <a:off x="7431711" y="-9923"/>
              <a:ext cx="859221" cy="1152000"/>
              <a:chOff x="6739413" y="2208431"/>
              <a:chExt cx="864792" cy="1152000"/>
            </a:xfrm>
          </p:grpSpPr>
          <p:sp>
            <p:nvSpPr>
              <p:cNvPr id="192" name="Прямоугольник 191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193" name="Группа 192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194" name="Прямоугольник 193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195" name="Прямоугольник 194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196" name="Прямоугольник 195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197" name="Прямоугольник 196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98" name="Прямоугольник 197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99" name="Прямоугольник 198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00" name="Прямоугольник 199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01" name="Прямоугольник 200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02" name="Прямоугольник 201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03" name="Группа 202"/>
            <p:cNvGrpSpPr/>
            <p:nvPr userDrawn="1"/>
          </p:nvGrpSpPr>
          <p:grpSpPr bwMode="auto">
            <a:xfrm>
              <a:off x="6572488" y="-6409"/>
              <a:ext cx="861811" cy="1152000"/>
              <a:chOff x="6739413" y="2208431"/>
              <a:chExt cx="867398" cy="1152000"/>
            </a:xfrm>
          </p:grpSpPr>
          <p:sp>
            <p:nvSpPr>
              <p:cNvPr id="204" name="Прямоугольник 203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05" name="Группа 204"/>
              <p:cNvGrpSpPr/>
              <p:nvPr userDrawn="1"/>
            </p:nvGrpSpPr>
            <p:grpSpPr bwMode="auto">
              <a:xfrm>
                <a:off x="6741572" y="2208431"/>
                <a:ext cx="865239" cy="1152000"/>
                <a:chOff x="6741572" y="2208431"/>
                <a:chExt cx="865239" cy="1152000"/>
              </a:xfrm>
            </p:grpSpPr>
            <p:sp>
              <p:nvSpPr>
                <p:cNvPr id="206" name="Прямоугольник 205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07" name="Прямоугольник 206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08" name="Прямоугольник 207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09" name="Прямоугольник 208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10" name="Прямоугольник 209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1" name="Прямоугольник 210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2" name="Прямоугольник 211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3" name="Прямоугольник 212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14" name="Прямоугольник 213"/>
                <p:cNvSpPr/>
                <p:nvPr userDrawn="1"/>
              </p:nvSpPr>
              <p:spPr bwMode="auto">
                <a:xfrm>
                  <a:off x="7318812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15" name="Группа 214"/>
            <p:cNvGrpSpPr/>
            <p:nvPr userDrawn="1"/>
          </p:nvGrpSpPr>
          <p:grpSpPr bwMode="auto">
            <a:xfrm>
              <a:off x="5715893" y="-9923"/>
              <a:ext cx="859221" cy="1152000"/>
              <a:chOff x="6739413" y="2208431"/>
              <a:chExt cx="864792" cy="1152000"/>
            </a:xfrm>
          </p:grpSpPr>
          <p:sp>
            <p:nvSpPr>
              <p:cNvPr id="216" name="Прямоугольник 215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17" name="Группа 216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218" name="Прямоугольник 217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9" name="Прямоугольник 218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20" name="Прямоугольник 219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21" name="Прямоугольник 220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22" name="Прямоугольник 221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23" name="Прямоугольник 222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24" name="Прямоугольник 223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25" name="Прямоугольник 224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226" name="Прямоугольник 225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27" name="Группа 226"/>
            <p:cNvGrpSpPr/>
            <p:nvPr userDrawn="1"/>
          </p:nvGrpSpPr>
          <p:grpSpPr bwMode="auto">
            <a:xfrm>
              <a:off x="4859832" y="-9923"/>
              <a:ext cx="859221" cy="1152000"/>
              <a:chOff x="6739413" y="2208431"/>
              <a:chExt cx="864792" cy="1152000"/>
            </a:xfrm>
          </p:grpSpPr>
          <p:sp>
            <p:nvSpPr>
              <p:cNvPr id="228" name="Прямоугольник 227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29" name="Группа 228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230" name="Прямоугольник 229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231" name="Прямоугольник 230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232" name="Прямоугольник 231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999"/>
                  </a:schemeClr>
                </a:solidFill>
                <a:ln>
                  <a:noFill/>
                </a:ln>
              </p:spPr>
            </p:sp>
            <p:sp>
              <p:nvSpPr>
                <p:cNvPr id="233" name="Прямоугольник 232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234" name="Прямоугольник 233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235" name="Прямоугольник 234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998"/>
                  </a:schemeClr>
                </a:solidFill>
                <a:ln>
                  <a:noFill/>
                </a:ln>
              </p:spPr>
            </p:sp>
            <p:sp>
              <p:nvSpPr>
                <p:cNvPr id="236" name="Прямоугольник 235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237" name="Прямоугольник 236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38" name="Прямоугольник 237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1" name="Группа 240"/>
            <p:cNvGrpSpPr/>
            <p:nvPr userDrawn="1"/>
          </p:nvGrpSpPr>
          <p:grpSpPr bwMode="auto">
            <a:xfrm>
              <a:off x="3999175" y="-7693"/>
              <a:ext cx="859666" cy="1152000"/>
              <a:chOff x="6738966" y="2208431"/>
              <a:chExt cx="865239" cy="1152000"/>
            </a:xfrm>
          </p:grpSpPr>
          <p:sp>
            <p:nvSpPr>
              <p:cNvPr id="290" name="Прямоугольник 289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291" name="Группа 290"/>
              <p:cNvGrpSpPr/>
              <p:nvPr userDrawn="1"/>
            </p:nvGrpSpPr>
            <p:grpSpPr bwMode="auto">
              <a:xfrm>
                <a:off x="6738966" y="2208431"/>
                <a:ext cx="865239" cy="1152000"/>
                <a:chOff x="6738966" y="2208431"/>
                <a:chExt cx="865239" cy="1152000"/>
              </a:xfrm>
            </p:grpSpPr>
            <p:sp>
              <p:nvSpPr>
                <p:cNvPr id="292" name="Прямоугольник 291"/>
                <p:cNvSpPr/>
                <p:nvPr userDrawn="1"/>
              </p:nvSpPr>
              <p:spPr bwMode="auto">
                <a:xfrm>
                  <a:off x="6738966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3" name="Прямоугольник 292"/>
                <p:cNvSpPr/>
                <p:nvPr userDrawn="1"/>
              </p:nvSpPr>
              <p:spPr bwMode="auto">
                <a:xfrm>
                  <a:off x="7025600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294" name="Прямоугольник 293"/>
                <p:cNvSpPr/>
                <p:nvPr userDrawn="1"/>
              </p:nvSpPr>
              <p:spPr bwMode="auto">
                <a:xfrm>
                  <a:off x="7312807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5" name="Прямоугольник 294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96" name="Прямоугольник 295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97" name="Прямоугольник 296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98" name="Прямоугольник 297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99" name="Прямоугольник 298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00" name="Прямоугольник 299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2" name="Группа 241"/>
            <p:cNvGrpSpPr/>
            <p:nvPr userDrawn="1"/>
          </p:nvGrpSpPr>
          <p:grpSpPr bwMode="auto">
            <a:xfrm>
              <a:off x="3141184" y="-11207"/>
              <a:ext cx="859221" cy="1152000"/>
              <a:chOff x="6739413" y="2208431"/>
              <a:chExt cx="864792" cy="1152000"/>
            </a:xfrm>
          </p:grpSpPr>
          <p:sp>
            <p:nvSpPr>
              <p:cNvPr id="279" name="Прямоугольник 278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80" name="Группа 279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281" name="Прямоугольник 280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2" name="Прямоугольник 281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83" name="Прямоугольник 282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84" name="Прямоугольник 283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85" name="Прямоугольник 284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86" name="Прямоугольник 285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87" name="Прямоугольник 286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8" name="Прямоугольник 287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89" name="Прямоугольник 288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3" name="Группа 242"/>
            <p:cNvGrpSpPr/>
            <p:nvPr userDrawn="1"/>
          </p:nvGrpSpPr>
          <p:grpSpPr bwMode="auto">
            <a:xfrm>
              <a:off x="2281961" y="-7693"/>
              <a:ext cx="861811" cy="1152000"/>
              <a:chOff x="6739413" y="2208431"/>
              <a:chExt cx="867398" cy="1152000"/>
            </a:xfrm>
          </p:grpSpPr>
          <p:sp>
            <p:nvSpPr>
              <p:cNvPr id="268" name="Прямоугольник 267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69" name="Группа 268"/>
              <p:cNvGrpSpPr/>
              <p:nvPr userDrawn="1"/>
            </p:nvGrpSpPr>
            <p:grpSpPr bwMode="auto">
              <a:xfrm>
                <a:off x="6741572" y="2208431"/>
                <a:ext cx="865239" cy="1152000"/>
                <a:chOff x="6741572" y="2208431"/>
                <a:chExt cx="865239" cy="1152000"/>
              </a:xfrm>
            </p:grpSpPr>
            <p:sp>
              <p:nvSpPr>
                <p:cNvPr id="270" name="Прямоугольник 269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71" name="Прямоугольник 270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72" name="Прямоугольник 271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73" name="Прямоугольник 272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74" name="Прямоугольник 273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5" name="Прямоугольник 274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76" name="Прямоугольник 275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7" name="Прямоугольник 276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78" name="Прямоугольник 277"/>
                <p:cNvSpPr/>
                <p:nvPr userDrawn="1"/>
              </p:nvSpPr>
              <p:spPr bwMode="auto">
                <a:xfrm>
                  <a:off x="7318812" y="2976431"/>
                  <a:ext cx="287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4" name="Группа 243"/>
            <p:cNvGrpSpPr/>
            <p:nvPr userDrawn="1"/>
          </p:nvGrpSpPr>
          <p:grpSpPr bwMode="auto">
            <a:xfrm>
              <a:off x="1425366" y="-11207"/>
              <a:ext cx="859221" cy="1152000"/>
              <a:chOff x="6739413" y="2208431"/>
              <a:chExt cx="864792" cy="1152000"/>
            </a:xfrm>
          </p:grpSpPr>
          <p:sp>
            <p:nvSpPr>
              <p:cNvPr id="257" name="Прямоугольник 256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58" name="Группа 257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259" name="Прямоугольник 258"/>
                <p:cNvSpPr/>
                <p:nvPr userDrawn="1"/>
              </p:nvSpPr>
              <p:spPr bwMode="auto">
                <a:xfrm>
                  <a:off x="6742365" y="2592432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60" name="Прямоугольник 259"/>
                <p:cNvSpPr/>
                <p:nvPr userDrawn="1"/>
              </p:nvSpPr>
              <p:spPr bwMode="auto">
                <a:xfrm>
                  <a:off x="7028999" y="2592432"/>
                  <a:ext cx="287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61" name="Прямоугольник 260"/>
                <p:cNvSpPr/>
                <p:nvPr userDrawn="1"/>
              </p:nvSpPr>
              <p:spPr bwMode="auto">
                <a:xfrm>
                  <a:off x="7316206" y="2592432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62" name="Прямоугольник 261"/>
                <p:cNvSpPr/>
                <p:nvPr userDrawn="1"/>
              </p:nvSpPr>
              <p:spPr bwMode="auto">
                <a:xfrm>
                  <a:off x="6742365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63" name="Прямоугольник 262"/>
                <p:cNvSpPr/>
                <p:nvPr userDrawn="1"/>
              </p:nvSpPr>
              <p:spPr bwMode="auto">
                <a:xfrm>
                  <a:off x="7028999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64" name="Прямоугольник 263"/>
                <p:cNvSpPr/>
                <p:nvPr userDrawn="1"/>
              </p:nvSpPr>
              <p:spPr bwMode="auto">
                <a:xfrm>
                  <a:off x="7316206" y="2208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65" name="Прямоугольник 264"/>
                <p:cNvSpPr/>
                <p:nvPr userDrawn="1"/>
              </p:nvSpPr>
              <p:spPr bwMode="auto">
                <a:xfrm>
                  <a:off x="6741572" y="2976431"/>
                  <a:ext cx="287999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66" name="Прямоугольник 265"/>
                <p:cNvSpPr/>
                <p:nvPr userDrawn="1"/>
              </p:nvSpPr>
              <p:spPr bwMode="auto">
                <a:xfrm>
                  <a:off x="7028206" y="2976431"/>
                  <a:ext cx="287999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267" name="Прямоугольник 266"/>
                <p:cNvSpPr/>
                <p:nvPr userDrawn="1"/>
              </p:nvSpPr>
              <p:spPr bwMode="auto">
                <a:xfrm>
                  <a:off x="7315413" y="2976431"/>
                  <a:ext cx="287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" name="Group 3"/>
            <p:cNvGrpSpPr/>
            <p:nvPr userDrawn="1"/>
          </p:nvGrpSpPr>
          <p:grpSpPr bwMode="auto">
            <a:xfrm>
              <a:off x="572238" y="-11207"/>
              <a:ext cx="856289" cy="1156798"/>
              <a:chOff x="572238" y="-11207"/>
              <a:chExt cx="856289" cy="1156798"/>
            </a:xfrm>
          </p:grpSpPr>
          <p:sp>
            <p:nvSpPr>
              <p:cNvPr id="248" name="Прямоугольник 247"/>
              <p:cNvSpPr/>
              <p:nvPr userDrawn="1"/>
            </p:nvSpPr>
            <p:spPr bwMode="auto">
              <a:xfrm>
                <a:off x="572238" y="372791"/>
                <a:ext cx="286144" cy="38399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8000"/>
                </a:schemeClr>
              </a:solidFill>
              <a:ln>
                <a:noFill/>
              </a:ln>
            </p:spPr>
          </p:sp>
          <p:sp>
            <p:nvSpPr>
              <p:cNvPr id="249" name="Прямоугольник 248"/>
              <p:cNvSpPr/>
              <p:nvPr userDrawn="1"/>
            </p:nvSpPr>
            <p:spPr bwMode="auto">
              <a:xfrm>
                <a:off x="857025" y="372791"/>
                <a:ext cx="286144" cy="38399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29000"/>
                </a:schemeClr>
              </a:solidFill>
              <a:ln>
                <a:noFill/>
              </a:ln>
            </p:spPr>
          </p:sp>
          <p:sp>
            <p:nvSpPr>
              <p:cNvPr id="250" name="Прямоугольник 249"/>
              <p:cNvSpPr/>
              <p:nvPr userDrawn="1"/>
            </p:nvSpPr>
            <p:spPr bwMode="auto">
              <a:xfrm>
                <a:off x="1142383" y="372791"/>
                <a:ext cx="286144" cy="383999"/>
              </a:xfrm>
              <a:prstGeom prst="rect">
                <a:avLst/>
              </a:prstGeom>
              <a:solidFill>
                <a:schemeClr val="accent2">
                  <a:lumMod val="75000"/>
                  <a:alpha val="15999"/>
                </a:schemeClr>
              </a:solidFill>
              <a:ln>
                <a:noFill/>
              </a:ln>
            </p:spPr>
          </p:sp>
          <p:sp>
            <p:nvSpPr>
              <p:cNvPr id="251" name="Прямоугольник 250"/>
              <p:cNvSpPr/>
              <p:nvPr userDrawn="1"/>
            </p:nvSpPr>
            <p:spPr bwMode="auto">
              <a:xfrm>
                <a:off x="572238" y="-11207"/>
                <a:ext cx="286144" cy="38399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3999"/>
                </a:schemeClr>
              </a:solidFill>
              <a:ln>
                <a:noFill/>
              </a:ln>
            </p:spPr>
          </p:sp>
          <p:sp>
            <p:nvSpPr>
              <p:cNvPr id="252" name="Прямоугольник 251"/>
              <p:cNvSpPr/>
              <p:nvPr userDrawn="1"/>
            </p:nvSpPr>
            <p:spPr bwMode="auto">
              <a:xfrm>
                <a:off x="857025" y="-11207"/>
                <a:ext cx="286144" cy="38399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23000"/>
                </a:schemeClr>
              </a:solidFill>
              <a:ln>
                <a:noFill/>
              </a:ln>
            </p:spPr>
          </p:sp>
          <p:sp>
            <p:nvSpPr>
              <p:cNvPr id="253" name="Прямоугольник 252"/>
              <p:cNvSpPr/>
              <p:nvPr userDrawn="1"/>
            </p:nvSpPr>
            <p:spPr bwMode="auto">
              <a:xfrm>
                <a:off x="1142383" y="-11207"/>
                <a:ext cx="286144" cy="38399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26998"/>
                </a:schemeClr>
              </a:solidFill>
              <a:ln>
                <a:noFill/>
              </a:ln>
            </p:spPr>
          </p:sp>
          <p:sp>
            <p:nvSpPr>
              <p:cNvPr id="254" name="Прямоугольник 253"/>
              <p:cNvSpPr/>
              <p:nvPr userDrawn="1"/>
            </p:nvSpPr>
            <p:spPr bwMode="auto">
              <a:xfrm>
                <a:off x="574376" y="761590"/>
                <a:ext cx="286144" cy="383999"/>
              </a:xfrm>
              <a:prstGeom prst="rect">
                <a:avLst/>
              </a:prstGeom>
              <a:solidFill>
                <a:schemeClr val="accent2">
                  <a:lumMod val="75000"/>
                  <a:alpha val="65000"/>
                </a:schemeClr>
              </a:solidFill>
              <a:ln>
                <a:noFill/>
              </a:ln>
            </p:spPr>
          </p:sp>
          <p:sp>
            <p:nvSpPr>
              <p:cNvPr id="255" name="Прямоугольник 254"/>
              <p:cNvSpPr/>
              <p:nvPr userDrawn="1"/>
            </p:nvSpPr>
            <p:spPr bwMode="auto">
              <a:xfrm>
                <a:off x="856238" y="756792"/>
                <a:ext cx="286144" cy="383999"/>
              </a:xfrm>
              <a:prstGeom prst="rect">
                <a:avLst/>
              </a:prstGeom>
              <a:solidFill>
                <a:schemeClr val="accent2">
                  <a:alpha val="0"/>
                </a:schemeClr>
              </a:solidFill>
              <a:ln>
                <a:noFill/>
              </a:ln>
            </p:spPr>
          </p:sp>
          <p:sp>
            <p:nvSpPr>
              <p:cNvPr id="256" name="Прямоугольник 255"/>
              <p:cNvSpPr/>
              <p:nvPr userDrawn="1"/>
            </p:nvSpPr>
            <p:spPr bwMode="auto">
              <a:xfrm>
                <a:off x="1141595" y="756792"/>
                <a:ext cx="286144" cy="383999"/>
              </a:xfrm>
              <a:prstGeom prst="rect">
                <a:avLst/>
              </a:prstGeom>
              <a:solidFill>
                <a:schemeClr val="accent6">
                  <a:lumMod val="75000"/>
                  <a:alpha val="57000"/>
                </a:schemeClr>
              </a:solidFill>
              <a:ln>
                <a:noFill/>
              </a:ln>
            </p:spPr>
          </p:sp>
        </p:grpSp>
        <p:grpSp>
          <p:nvGrpSpPr>
            <p:cNvPr id="352" name="Группа 351"/>
            <p:cNvGrpSpPr/>
            <p:nvPr userDrawn="1"/>
          </p:nvGrpSpPr>
          <p:grpSpPr bwMode="auto">
            <a:xfrm>
              <a:off x="0" y="-7479"/>
              <a:ext cx="574878" cy="1148271"/>
              <a:chOff x="7025600" y="2208431"/>
              <a:chExt cx="578605" cy="1152000"/>
            </a:xfrm>
          </p:grpSpPr>
          <p:sp>
            <p:nvSpPr>
              <p:cNvPr id="354" name="Прямоугольник 353"/>
              <p:cNvSpPr/>
              <p:nvPr userDrawn="1"/>
            </p:nvSpPr>
            <p:spPr bwMode="auto">
              <a:xfrm>
                <a:off x="7025600" y="2592432"/>
                <a:ext cx="287999" cy="38399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</p:sp>
          <p:sp>
            <p:nvSpPr>
              <p:cNvPr id="355" name="Прямоугольник 354"/>
              <p:cNvSpPr/>
              <p:nvPr userDrawn="1"/>
            </p:nvSpPr>
            <p:spPr bwMode="auto">
              <a:xfrm>
                <a:off x="7312807" y="2592432"/>
                <a:ext cx="287999" cy="38399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5000"/>
                </a:schemeClr>
              </a:solidFill>
              <a:ln>
                <a:noFill/>
              </a:ln>
            </p:spPr>
          </p:sp>
          <p:sp>
            <p:nvSpPr>
              <p:cNvPr id="357" name="Прямоугольник 356"/>
              <p:cNvSpPr/>
              <p:nvPr userDrawn="1"/>
            </p:nvSpPr>
            <p:spPr bwMode="auto">
              <a:xfrm>
                <a:off x="7028999" y="2208431"/>
                <a:ext cx="287999" cy="38399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58" name="Прямоугольник 357"/>
              <p:cNvSpPr/>
              <p:nvPr userDrawn="1"/>
            </p:nvSpPr>
            <p:spPr bwMode="auto">
              <a:xfrm>
                <a:off x="7316206" y="2208431"/>
                <a:ext cx="287999" cy="38399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</p:sp>
          <p:sp>
            <p:nvSpPr>
              <p:cNvPr id="360" name="Прямоугольник 359"/>
              <p:cNvSpPr/>
              <p:nvPr userDrawn="1"/>
            </p:nvSpPr>
            <p:spPr bwMode="auto">
              <a:xfrm>
                <a:off x="7028206" y="2976431"/>
                <a:ext cx="287999" cy="383999"/>
              </a:xfrm>
              <a:prstGeom prst="rect">
                <a:avLst/>
              </a:prstGeom>
              <a:solidFill>
                <a:schemeClr val="tx2">
                  <a:lumMod val="75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61" name="Прямоугольник 360"/>
              <p:cNvSpPr/>
              <p:nvPr userDrawn="1"/>
            </p:nvSpPr>
            <p:spPr bwMode="auto">
              <a:xfrm>
                <a:off x="7315413" y="2976431"/>
                <a:ext cx="287999" cy="383999"/>
              </a:xfrm>
              <a:prstGeom prst="rect">
                <a:avLst/>
              </a:prstGeom>
              <a:solidFill>
                <a:schemeClr val="tx2">
                  <a:lumMod val="75000"/>
                  <a:alpha val="20000"/>
                </a:schemeClr>
              </a:solidFill>
              <a:ln>
                <a:noFill/>
              </a:ln>
            </p:spPr>
          </p:sp>
        </p:grpSp>
      </p:grpSp>
      <p:sp>
        <p:nvSpPr>
          <p:cNvPr id="483" name="Прямоугольник 482"/>
          <p:cNvSpPr/>
          <p:nvPr userDrawn="1"/>
        </p:nvSpPr>
        <p:spPr bwMode="auto">
          <a:xfrm>
            <a:off x="8287085" y="6600570"/>
            <a:ext cx="858117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88" name="Прямоугольник 487"/>
          <p:cNvSpPr/>
          <p:nvPr userDrawn="1"/>
        </p:nvSpPr>
        <p:spPr bwMode="auto">
          <a:xfrm>
            <a:off x="8290018" y="6594997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89" name="Прямоугольник 488"/>
          <p:cNvSpPr/>
          <p:nvPr userDrawn="1"/>
        </p:nvSpPr>
        <p:spPr bwMode="auto">
          <a:xfrm>
            <a:off x="8574701" y="6600570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90" name="Прямоугольник 489"/>
          <p:cNvSpPr/>
          <p:nvPr userDrawn="1"/>
        </p:nvSpPr>
        <p:spPr bwMode="auto">
          <a:xfrm>
            <a:off x="8859953" y="6600570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72" name="Прямоугольник 471"/>
          <p:cNvSpPr/>
          <p:nvPr userDrawn="1"/>
        </p:nvSpPr>
        <p:spPr bwMode="auto">
          <a:xfrm>
            <a:off x="7428966" y="6598214"/>
            <a:ext cx="858117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77" name="Прямоугольник 476"/>
          <p:cNvSpPr/>
          <p:nvPr userDrawn="1"/>
        </p:nvSpPr>
        <p:spPr bwMode="auto">
          <a:xfrm>
            <a:off x="7431899" y="6598214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78" name="Прямоугольник 477"/>
          <p:cNvSpPr/>
          <p:nvPr userDrawn="1"/>
        </p:nvSpPr>
        <p:spPr bwMode="auto">
          <a:xfrm>
            <a:off x="7717152" y="6681515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79" name="Прямоугольник 478"/>
          <p:cNvSpPr/>
          <p:nvPr userDrawn="1"/>
        </p:nvSpPr>
        <p:spPr bwMode="auto">
          <a:xfrm>
            <a:off x="8001835" y="6598214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61" name="Прямоугольник 460"/>
          <p:cNvSpPr/>
          <p:nvPr userDrawn="1"/>
        </p:nvSpPr>
        <p:spPr bwMode="auto">
          <a:xfrm>
            <a:off x="6570062" y="6600570"/>
            <a:ext cx="85811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66" name="Прямоугольник 465"/>
          <p:cNvSpPr/>
          <p:nvPr userDrawn="1"/>
        </p:nvSpPr>
        <p:spPr bwMode="auto">
          <a:xfrm>
            <a:off x="6572995" y="6594997"/>
            <a:ext cx="286038" cy="257430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67" name="Прямоугольник 466"/>
          <p:cNvSpPr/>
          <p:nvPr userDrawn="1"/>
        </p:nvSpPr>
        <p:spPr bwMode="auto">
          <a:xfrm>
            <a:off x="6863031" y="6594997"/>
            <a:ext cx="286038" cy="257430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68" name="Прямоугольник 467"/>
          <p:cNvSpPr/>
          <p:nvPr userDrawn="1"/>
        </p:nvSpPr>
        <p:spPr bwMode="auto">
          <a:xfrm>
            <a:off x="7141077" y="6597036"/>
            <a:ext cx="286038" cy="257430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450" name="Прямоугольник 449"/>
          <p:cNvSpPr/>
          <p:nvPr userDrawn="1"/>
        </p:nvSpPr>
        <p:spPr bwMode="auto">
          <a:xfrm>
            <a:off x="5713783" y="6598214"/>
            <a:ext cx="858117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455" name="Прямоугольник 454"/>
          <p:cNvSpPr/>
          <p:nvPr userDrawn="1"/>
        </p:nvSpPr>
        <p:spPr bwMode="auto">
          <a:xfrm>
            <a:off x="5716716" y="6598214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456" name="Прямоугольник 455"/>
          <p:cNvSpPr/>
          <p:nvPr userDrawn="1"/>
        </p:nvSpPr>
        <p:spPr bwMode="auto">
          <a:xfrm>
            <a:off x="6001399" y="6598214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57" name="Прямоугольник 456"/>
          <p:cNvSpPr/>
          <p:nvPr userDrawn="1"/>
        </p:nvSpPr>
        <p:spPr bwMode="auto">
          <a:xfrm>
            <a:off x="6286650" y="6598214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39" name="Прямоугольник 438"/>
          <p:cNvSpPr/>
          <p:nvPr userDrawn="1"/>
        </p:nvSpPr>
        <p:spPr bwMode="auto">
          <a:xfrm>
            <a:off x="4858038" y="6598214"/>
            <a:ext cx="85811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44" name="Прямоугольник 443"/>
          <p:cNvSpPr/>
          <p:nvPr userDrawn="1"/>
        </p:nvSpPr>
        <p:spPr bwMode="auto">
          <a:xfrm>
            <a:off x="4860971" y="6598214"/>
            <a:ext cx="286038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3999"/>
            </a:schemeClr>
          </a:solidFill>
          <a:ln>
            <a:noFill/>
          </a:ln>
        </p:spPr>
      </p:sp>
      <p:sp>
        <p:nvSpPr>
          <p:cNvPr id="445" name="Прямоугольник 444"/>
          <p:cNvSpPr/>
          <p:nvPr userDrawn="1"/>
        </p:nvSpPr>
        <p:spPr bwMode="auto">
          <a:xfrm>
            <a:off x="5145653" y="6598214"/>
            <a:ext cx="286038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446" name="Прямоугольник 445"/>
          <p:cNvSpPr/>
          <p:nvPr userDrawn="1"/>
        </p:nvSpPr>
        <p:spPr bwMode="auto">
          <a:xfrm>
            <a:off x="5430905" y="6598214"/>
            <a:ext cx="286038" cy="257430"/>
          </a:xfrm>
          <a:prstGeom prst="rect">
            <a:avLst/>
          </a:prstGeom>
          <a:solidFill>
            <a:schemeClr val="accent4">
              <a:lumMod val="20000"/>
              <a:lumOff val="80000"/>
              <a:alpha val="26998"/>
            </a:schemeClr>
          </a:solidFill>
          <a:ln>
            <a:noFill/>
          </a:ln>
        </p:spPr>
      </p:sp>
      <p:sp>
        <p:nvSpPr>
          <p:cNvPr id="423" name="Прямоугольник 422"/>
          <p:cNvSpPr/>
          <p:nvPr userDrawn="1"/>
        </p:nvSpPr>
        <p:spPr bwMode="auto">
          <a:xfrm>
            <a:off x="3998142" y="6599709"/>
            <a:ext cx="858117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28" name="Прямоугольник 427"/>
          <p:cNvSpPr/>
          <p:nvPr userDrawn="1"/>
        </p:nvSpPr>
        <p:spPr bwMode="auto">
          <a:xfrm>
            <a:off x="4001075" y="6599709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29" name="Прямоугольник 428"/>
          <p:cNvSpPr/>
          <p:nvPr userDrawn="1"/>
        </p:nvSpPr>
        <p:spPr bwMode="auto">
          <a:xfrm>
            <a:off x="4285757" y="6599709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30" name="Прямоугольник 429"/>
          <p:cNvSpPr/>
          <p:nvPr userDrawn="1"/>
        </p:nvSpPr>
        <p:spPr bwMode="auto">
          <a:xfrm>
            <a:off x="4571009" y="6599709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12" name="Прямоугольник 411"/>
          <p:cNvSpPr/>
          <p:nvPr userDrawn="1"/>
        </p:nvSpPr>
        <p:spPr bwMode="auto">
          <a:xfrm>
            <a:off x="3140024" y="6597353"/>
            <a:ext cx="858117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17" name="Прямоугольник 416"/>
          <p:cNvSpPr/>
          <p:nvPr userDrawn="1"/>
        </p:nvSpPr>
        <p:spPr bwMode="auto">
          <a:xfrm>
            <a:off x="3142957" y="6597353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18" name="Прямоугольник 417"/>
          <p:cNvSpPr/>
          <p:nvPr userDrawn="1"/>
        </p:nvSpPr>
        <p:spPr bwMode="auto">
          <a:xfrm>
            <a:off x="3427639" y="6597353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19" name="Прямоугольник 418"/>
          <p:cNvSpPr/>
          <p:nvPr userDrawn="1"/>
        </p:nvSpPr>
        <p:spPr bwMode="auto">
          <a:xfrm>
            <a:off x="3712891" y="6597353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01" name="Прямоугольник 400"/>
          <p:cNvSpPr/>
          <p:nvPr userDrawn="1"/>
        </p:nvSpPr>
        <p:spPr bwMode="auto">
          <a:xfrm>
            <a:off x="2281118" y="6599709"/>
            <a:ext cx="85811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06" name="Прямоугольник 405"/>
          <p:cNvSpPr/>
          <p:nvPr userDrawn="1"/>
        </p:nvSpPr>
        <p:spPr bwMode="auto">
          <a:xfrm>
            <a:off x="2284051" y="6599709"/>
            <a:ext cx="286038" cy="257430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07" name="Прямоугольник 406"/>
          <p:cNvSpPr/>
          <p:nvPr userDrawn="1"/>
        </p:nvSpPr>
        <p:spPr bwMode="auto">
          <a:xfrm>
            <a:off x="2568734" y="6599709"/>
            <a:ext cx="286038" cy="257430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08" name="Прямоугольник 407"/>
          <p:cNvSpPr/>
          <p:nvPr userDrawn="1"/>
        </p:nvSpPr>
        <p:spPr bwMode="auto">
          <a:xfrm>
            <a:off x="2853985" y="6599709"/>
            <a:ext cx="286038" cy="257430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390" name="Прямоугольник 389"/>
          <p:cNvSpPr/>
          <p:nvPr userDrawn="1"/>
        </p:nvSpPr>
        <p:spPr bwMode="auto">
          <a:xfrm>
            <a:off x="1424839" y="6597353"/>
            <a:ext cx="858117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395" name="Прямоугольник 394"/>
          <p:cNvSpPr/>
          <p:nvPr userDrawn="1"/>
        </p:nvSpPr>
        <p:spPr bwMode="auto">
          <a:xfrm>
            <a:off x="1427772" y="65973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396" name="Прямоугольник 395"/>
          <p:cNvSpPr/>
          <p:nvPr userDrawn="1"/>
        </p:nvSpPr>
        <p:spPr bwMode="auto">
          <a:xfrm>
            <a:off x="1712455" y="65973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97" name="Прямоугольник 396"/>
          <p:cNvSpPr/>
          <p:nvPr userDrawn="1"/>
        </p:nvSpPr>
        <p:spPr bwMode="auto">
          <a:xfrm>
            <a:off x="1997707" y="65973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79" name="Прямоугольник 378"/>
          <p:cNvSpPr/>
          <p:nvPr userDrawn="1"/>
        </p:nvSpPr>
        <p:spPr bwMode="auto">
          <a:xfrm>
            <a:off x="569094" y="6597353"/>
            <a:ext cx="858117" cy="25743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84" name="Прямоугольник 383"/>
          <p:cNvSpPr/>
          <p:nvPr userDrawn="1"/>
        </p:nvSpPr>
        <p:spPr bwMode="auto">
          <a:xfrm>
            <a:off x="572027" y="6597353"/>
            <a:ext cx="286038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3999"/>
            </a:schemeClr>
          </a:solidFill>
          <a:ln>
            <a:noFill/>
          </a:ln>
        </p:spPr>
      </p:sp>
      <p:sp>
        <p:nvSpPr>
          <p:cNvPr id="385" name="Прямоугольник 384"/>
          <p:cNvSpPr/>
          <p:nvPr userDrawn="1"/>
        </p:nvSpPr>
        <p:spPr bwMode="auto">
          <a:xfrm>
            <a:off x="856710" y="6597353"/>
            <a:ext cx="286038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386" name="Прямоугольник 385"/>
          <p:cNvSpPr/>
          <p:nvPr userDrawn="1"/>
        </p:nvSpPr>
        <p:spPr bwMode="auto">
          <a:xfrm>
            <a:off x="1141961" y="6597353"/>
            <a:ext cx="286038" cy="257430"/>
          </a:xfrm>
          <a:prstGeom prst="rect">
            <a:avLst/>
          </a:prstGeom>
          <a:solidFill>
            <a:schemeClr val="accent4">
              <a:lumMod val="20000"/>
              <a:lumOff val="80000"/>
              <a:alpha val="26998"/>
            </a:schemeClr>
          </a:solidFill>
          <a:ln>
            <a:noFill/>
          </a:ln>
        </p:spPr>
      </p:sp>
      <p:sp>
        <p:nvSpPr>
          <p:cNvPr id="366" name="Прямоугольник 365"/>
          <p:cNvSpPr/>
          <p:nvPr userDrawn="1"/>
        </p:nvSpPr>
        <p:spPr bwMode="auto">
          <a:xfrm>
            <a:off x="0" y="6599851"/>
            <a:ext cx="573878" cy="2549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370" name="Прямоугольник 369"/>
          <p:cNvSpPr/>
          <p:nvPr userDrawn="1"/>
        </p:nvSpPr>
        <p:spPr bwMode="auto">
          <a:xfrm>
            <a:off x="3376" y="65998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71" name="Прямоугольник 370"/>
          <p:cNvSpPr/>
          <p:nvPr userDrawn="1"/>
        </p:nvSpPr>
        <p:spPr bwMode="auto">
          <a:xfrm>
            <a:off x="288628" y="65998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199" y="1340767"/>
            <a:ext cx="8229600" cy="460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2007365" y="220639"/>
            <a:ext cx="5062558" cy="856127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154" name="Номер слайда 5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3892795" y="6132835"/>
            <a:ext cx="714475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1974DF9-AD47-4691-BA21-BBFCE3637A9A}" type="slidenum">
              <a:rPr lang="en-US"/>
              <a:t/>
            </a:fld>
            <a:endParaRPr lang="en-US"/>
          </a:p>
        </p:txBody>
      </p:sp>
      <p:sp>
        <p:nvSpPr>
          <p:cNvPr id="151" name="Дата 3"/>
          <p:cNvSpPr>
            <a:spLocks noGrp="1"/>
          </p:cNvSpPr>
          <p:nvPr userDrawn="1">
            <p:ph type="dt" sz="half" idx="2"/>
          </p:nvPr>
        </p:nvSpPr>
        <p:spPr bwMode="auto">
          <a:xfrm>
            <a:off x="455445" y="6109507"/>
            <a:ext cx="2133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152" name="Нижний колонтитул 4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5819163" y="6132835"/>
            <a:ext cx="2895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3200" b="1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noFill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 flipH="0" flipV="0">
            <a:off x="802774" y="2788541"/>
            <a:ext cx="7495758" cy="1850132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>
              <a:defRPr/>
            </a:pPr>
            <a:r>
              <a:rPr lang="ru-RU" sz="3600">
                <a:latin typeface="Abyssinica SIL"/>
                <a:cs typeface="Abyssinica SIL"/>
              </a:rPr>
              <a:t>КВН</a:t>
            </a:r>
            <a:br>
              <a:rPr lang="ru-RU" sz="3600">
                <a:latin typeface="Tibetan Machine Uni"/>
                <a:cs typeface="Tibetan Machine Uni"/>
              </a:rPr>
            </a:br>
            <a:r>
              <a:rPr lang="ru-RU" sz="3600">
                <a:latin typeface="Tibetan Machine Uni"/>
                <a:cs typeface="Tibetan Machine Uni"/>
              </a:rPr>
              <a:t>«</a:t>
            </a:r>
            <a:r>
              <a:rPr lang="ru-RU" sz="3600" b="1" i="0" u="none" strike="noStrike" cap="none" spc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ЗАКОНЫ ХИМИИ И БИОЛОГИЯ</a:t>
            </a:r>
            <a:r>
              <a:rPr lang="ru-RU" sz="3600">
                <a:latin typeface="Tibetan Machine Uni"/>
                <a:cs typeface="Tibetan Machine Uni"/>
              </a:rPr>
              <a:t>»</a:t>
            </a:r>
            <a:endParaRPr sz="2600">
              <a:latin typeface="Tibetan Machine Uni"/>
              <a:cs typeface="Tibetan Machine Un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4868249" y="5622471"/>
            <a:ext cx="4076453" cy="99059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lang="ru-RU" sz="1200" b="0"/>
              <a:t>           Составитель:</a:t>
            </a:r>
            <a:r>
              <a:rPr lang="ru-RU" sz="1400" b="0"/>
              <a:t> </a:t>
            </a:r>
            <a:r>
              <a:rPr lang="ru-RU" sz="1200" b="1" i="0" u="none" strike="noStrike" cap="none" spc="0">
                <a:solidFill>
                  <a:schemeClr val="tx2">
                    <a:lumMod val="75000"/>
                  </a:schemeClr>
                </a:solidFill>
                <a:latin typeface="Times New Roman"/>
                <a:ea typeface="Arial"/>
                <a:cs typeface="Arial"/>
              </a:rPr>
              <a:t>Ячник Евгения Васильевна</a:t>
            </a:r>
            <a:endParaRPr lang="ru-RU" sz="1200" b="0"/>
          </a:p>
          <a:p>
            <a:pPr>
              <a:defRPr/>
            </a:pPr>
            <a:r>
              <a:rPr lang="ru-RU" sz="1200" b="0"/>
              <a:t>                                    учитель биологии и химии</a:t>
            </a:r>
            <a:r>
              <a:rPr lang="ru-RU" sz="1400" b="0"/>
              <a:t> </a:t>
            </a:r>
            <a:r>
              <a:rPr lang="ru-RU" sz="1100" b="0"/>
              <a:t>  </a:t>
            </a:r>
            <a:endParaRPr lang="ru-RU" sz="1100" b="0"/>
          </a:p>
          <a:p>
            <a:pPr>
              <a:defRPr/>
            </a:pPr>
            <a:r>
              <a:rPr lang="ru-RU" sz="1100" b="0"/>
              <a:t>                  ГБОУ гимназия № 586 </a:t>
            </a:r>
            <a:r>
              <a:rPr lang="ru-RU" sz="1100" b="0"/>
              <a:t>Василеостровского района</a:t>
            </a:r>
            <a:endParaRPr sz="1400" b="0"/>
          </a:p>
          <a:p>
            <a:pPr>
              <a:defRPr/>
            </a:pPr>
            <a:r>
              <a:rPr lang="ru-RU" sz="1100" b="0"/>
              <a:t>               г. Санкт-Петербург</a:t>
            </a:r>
            <a:endParaRPr sz="1100" b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8892536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1791675" y="952499"/>
            <a:ext cx="5572124" cy="3047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sz="2000" i="1">
                <a:latin typeface="Tibetan Machine Uni"/>
                <a:cs typeface="Tibetan Machine Uni"/>
              </a:rPr>
              <a:t>КОНКУРС: «ВАШ ХОД»</a:t>
            </a:r>
            <a:endParaRPr/>
          </a:p>
        </p:txBody>
      </p:sp>
      <p:sp>
        <p:nvSpPr>
          <p:cNvPr id="1540301867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457198" y="1257300"/>
            <a:ext cx="8229600" cy="484822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60000" lnSpcReduction="8000"/>
          </a:bodyPr>
          <a:lstStyle/>
          <a:p>
            <a:pPr marL="0" indent="0">
              <a:buFont typeface="Arial"/>
              <a:buNone/>
              <a:defRPr/>
            </a:pPr>
            <a:r>
              <a:rPr lang="ru-RU" sz="20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Каждой команде предлагается ответить на  химические и биологические вопросы. Если команда не может ответить на вопрос, возможность ответа предоставляется командам – соперникам.</a:t>
            </a:r>
            <a:endParaRPr sz="20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20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32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1. Что произойдет, если в дистиллированную воду поместить эритроциты? </a:t>
            </a: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(Это приводит к набуханию, а затем к разрушению эритроцитов, сопровождающееся выходом гемоглобина в плазму крови).</a:t>
            </a:r>
            <a:endParaRPr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32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32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2. Чем опасны нитраты для организма человека?</a:t>
            </a: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(Нитраты превращаются в нитриты, а они переводят катионы Fe (2+) в Fe(3+)  в гемоглобине, что мешает переносу гемоглобина)</a:t>
            </a: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/>
          </a:p>
        </p:txBody>
      </p:sp>
      <p:pic>
        <p:nvPicPr>
          <p:cNvPr id="122013017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967260" y="2991849"/>
            <a:ext cx="1862638" cy="1484900"/>
          </a:xfrm>
          <a:prstGeom prst="rect">
            <a:avLst/>
          </a:prstGeom>
        </p:spPr>
      </p:pic>
      <p:pic>
        <p:nvPicPr>
          <p:cNvPr id="45482734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3820499" y="3105149"/>
            <a:ext cx="2771775" cy="18192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7698119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2007364" y="1076324"/>
            <a:ext cx="5062557" cy="276224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sz="2000" i="1">
                <a:latin typeface="Tibetan Machine Uni"/>
                <a:cs typeface="Tibetan Machine Uni"/>
              </a:rPr>
              <a:t>КОНКУРС БОЛЕЛЬЩИКОВ</a:t>
            </a:r>
            <a:endParaRPr sz="2000" i="1">
              <a:latin typeface="Tibetan Machine Uni"/>
              <a:cs typeface="Tibetan Machine Uni"/>
            </a:endParaRPr>
          </a:p>
        </p:txBody>
      </p:sp>
      <p:sp>
        <p:nvSpPr>
          <p:cNvPr id="697538104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39074" y="1476374"/>
            <a:ext cx="8647723" cy="503872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5000" lnSpcReduction="3000"/>
          </a:bodyPr>
          <a:lstStyle/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1. Назовите не менее семи элементов, которые называют "элементами жизни". Почему их так называют? 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(Углерод, кислород, водород, азот, фосфор, кальций, железо и др; входят в состав жизненно необходимых веществ).</a:t>
            </a: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2. Иногда говорят человеку, страдающему расстройством нервной системы, врачи рекомендовали "пить бром". Можно ли пить бром? Почему? Какие вещества на самом деле дают больному?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(Пить бром нельзя , он чрезвычайно ядовит. В состав успокаивающих препаратов входят небольшие дозы солей - бромидов натрия, калия).</a:t>
            </a: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3. Недостаток какого элемента в организме приводит к кариесу зубов?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(Фтора.)</a:t>
            </a: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4. Один химический элемент образует два вещества: одно во много раз дороже золота, а чтобы избавиться от другого, нужно заплатить деньги. Назовите химический элемент и оба вещества. 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(Углерод, алмаз, сажа).</a:t>
            </a: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5. В 17-18 веках в России это вещество называли "соленый спирт", "морская кислота". В 1790 г. русский академик Лаксман ввел для него название, которым мы пользуемся по сей день. Какое это вещество? 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(Соляная кислота).</a:t>
            </a: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6. Металл красноватого цвета, тверже золота, в древности люди делали из самородков топоры, копья, щиты, умеет исцелять, без него у человека развивается малокровие, слабость. 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(Медь)</a:t>
            </a: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7. Этот элемент металл, вдыхание паров этого металла может вызвать у человека озноб и легкое отравление, металл может накапливаться в тканях организма, химические свойства позволяют использовать его для создания антикоррозийной пленки на поверхности других металлов, применяется при изготовлении кровельного железа и кузовов автомобилей.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(Цинк)</a:t>
            </a:r>
            <a:endParaRPr lang="ru-RU"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8. Это изобретение было сделано русским ученым. Основная часть устройства содержит активированный уголь, способный поглощать ядовитые газы, таким образом очищая воздух. 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(Противогаз)</a:t>
            </a:r>
            <a:endParaRPr sz="1400" i="1"/>
          </a:p>
          <a:p>
            <a:pPr marL="0" indent="0">
              <a:buFont typeface="Arial"/>
              <a:buNone/>
              <a:defRPr/>
            </a:pP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400" i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87489050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1391625" y="962024"/>
            <a:ext cx="5678298" cy="838198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160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sz="2200" i="1">
                <a:solidFill>
                  <a:schemeClr val="accent1">
                    <a:lumMod val="50000"/>
                  </a:schemeClr>
                </a:solidFill>
              </a:rPr>
              <a:t>«Законы Химии и Биологии» </a:t>
            </a:r>
            <a:br>
              <a:rPr sz="2200" i="1">
                <a:solidFill>
                  <a:schemeClr val="accent1">
                    <a:lumMod val="50000"/>
                  </a:schemeClr>
                </a:solidFill>
              </a:rPr>
            </a:br>
            <a:r>
              <a:rPr sz="1400" i="1">
                <a:solidFill>
                  <a:schemeClr val="accent1">
                    <a:lumMod val="50000"/>
                  </a:schemeClr>
                </a:solidFill>
              </a:rPr>
              <a:t>(8 - 9 класс)</a:t>
            </a:r>
            <a:endParaRPr sz="2200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83912577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229574" y="1628775"/>
            <a:ext cx="8457222" cy="475297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75000" lnSpcReduction="5000"/>
          </a:bodyPr>
          <a:lstStyle/>
          <a:p>
            <a:pPr marL="0" indent="0">
              <a:buFont typeface="Wingdings"/>
              <a:buNone/>
              <a:defRPr/>
            </a:pPr>
            <a:endParaRPr sz="1600" b="1" i="1"/>
          </a:p>
          <a:p>
            <a:pPr marL="0" indent="0">
              <a:buFont typeface="Wingdings"/>
              <a:buNone/>
              <a:defRPr/>
            </a:pPr>
            <a:endParaRPr sz="1600" b="1" i="1"/>
          </a:p>
          <a:p>
            <a:pPr marL="0" indent="0">
              <a:buFont typeface="Wingdings"/>
              <a:buNone/>
              <a:defRPr/>
            </a:pPr>
            <a:r>
              <a:rPr sz="1600" b="1" i="1"/>
              <a:t>Задачи:</a:t>
            </a:r>
            <a:endParaRPr sz="1600" b="1" i="1"/>
          </a:p>
          <a:p>
            <a:pPr>
              <a:buFont typeface="Wingdings"/>
              <a:buChar char="v"/>
              <a:defRPr/>
            </a:pPr>
            <a:r>
              <a:rPr sz="1600" i="1"/>
              <a:t>Расширить кругозор учащихся, развивать навыки мышления.</a:t>
            </a:r>
            <a:endParaRPr sz="1600" i="1"/>
          </a:p>
          <a:p>
            <a:pPr>
              <a:buFont typeface="Wingdings"/>
              <a:buChar char="v"/>
              <a:defRPr/>
            </a:pPr>
            <a:r>
              <a:rPr sz="1600" i="1"/>
              <a:t>Формировать и развивать навыки самостоятельной и коллективной творческой работы.</a:t>
            </a:r>
            <a:endParaRPr sz="1600" i="1"/>
          </a:p>
          <a:p>
            <a:pPr>
              <a:buFont typeface="Wingdings"/>
              <a:buChar char="v"/>
              <a:defRPr/>
            </a:pPr>
            <a:r>
              <a:rPr sz="1600" i="1"/>
              <a:t>Развивать умения работать с дополнительными источниками информации, выбирать главное, делать выводы.</a:t>
            </a:r>
            <a:endParaRPr sz="1600" i="1"/>
          </a:p>
          <a:p>
            <a:pPr>
              <a:buFont typeface="Wingdings"/>
              <a:buChar char="v"/>
              <a:defRPr/>
            </a:pPr>
            <a:r>
              <a:rPr sz="1600" i="1"/>
              <a:t>Прививать интерес к наукам естественного цикла, познакомить с их ролью в современном мире и живой природе.</a:t>
            </a:r>
            <a:endParaRPr sz="1600" i="1"/>
          </a:p>
          <a:p>
            <a:pPr>
              <a:buFont typeface="Wingdings"/>
              <a:buChar char="v"/>
              <a:defRPr/>
            </a:pPr>
            <a:r>
              <a:rPr sz="1600" i="1"/>
              <a:t>Показать взаимосвязь и единство живых систем.</a:t>
            </a:r>
            <a:endParaRPr sz="1600" i="1"/>
          </a:p>
          <a:p>
            <a:pPr marL="0" indent="0">
              <a:buFont typeface="Wingdings"/>
              <a:buNone/>
              <a:defRPr/>
            </a:pPr>
            <a:endParaRPr sz="1600" i="1"/>
          </a:p>
          <a:p>
            <a:pPr marL="0" indent="0">
              <a:buFont typeface="Wingdings"/>
              <a:buNone/>
              <a:defRPr/>
            </a:pPr>
            <a:r>
              <a:rPr sz="1600" b="1" i="1"/>
              <a:t>Девиз:</a:t>
            </a:r>
            <a:r>
              <a:rPr sz="1600"/>
              <a:t> «</a:t>
            </a:r>
            <a:r>
              <a:rPr sz="1600" i="1"/>
              <a:t>Природа всегда права и всегда правдива, а все ошибки и заблуждения исходят от людей» И.В.Гете</a:t>
            </a:r>
            <a:endParaRPr sz="1600" i="1"/>
          </a:p>
          <a:p>
            <a:pPr marL="0" indent="0">
              <a:buFont typeface="Wingdings"/>
              <a:buNone/>
              <a:defRPr/>
            </a:pPr>
            <a:r>
              <a:rPr sz="1600" b="1" i="1"/>
              <a:t>Форма проведение:</a:t>
            </a:r>
            <a:r>
              <a:rPr sz="1600" i="1"/>
              <a:t> игра-соревнование</a:t>
            </a:r>
            <a:endParaRPr sz="1600" i="1"/>
          </a:p>
          <a:p>
            <a:pPr marL="0" indent="0">
              <a:buFont typeface="Wingdings"/>
              <a:buNone/>
              <a:defRPr/>
            </a:pPr>
            <a:endParaRPr sz="1600" i="1"/>
          </a:p>
          <a:p>
            <a:pPr marL="0" indent="0">
              <a:buFont typeface="Wingdings"/>
              <a:buNone/>
              <a:defRPr/>
            </a:pPr>
            <a:r>
              <a:rPr sz="1600" b="1" i="1"/>
              <a:t>Условия игры: </a:t>
            </a:r>
            <a:endParaRPr sz="1600" b="0" i="1"/>
          </a:p>
          <a:p>
            <a:pPr>
              <a:defRPr/>
            </a:pPr>
            <a:r>
              <a:rPr sz="1600" b="0" i="1"/>
              <a:t> в </a:t>
            </a:r>
            <a:r>
              <a:rPr sz="1600" b="0" i="1"/>
              <a:t>игре принимают участие 2-3 команд по 5-6 человек, </a:t>
            </a: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выбирается капитан</a:t>
            </a:r>
            <a:endParaRPr sz="1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определяется задание по представлению команд.</a:t>
            </a:r>
            <a:endParaRPr sz="1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остальные  во время игры будут болельщиками и смогут принести команде дополнительные баллы, отвечая на вопросы конкурса "Игра со зрителями"</a:t>
            </a:r>
            <a:endParaRPr sz="1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избираем жюри, всем членам которого перед началом мероприятия даем тексты вопросов и ответов с указанием времени, необходимого на подготовку</a:t>
            </a:r>
            <a:endParaRPr sz="1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выбирать  "хранителя времени" ( приготовить секундомер, колокольчик, с помощью которого он будет извещать о начале и конце каждого конкурса)</a:t>
            </a:r>
            <a:endParaRPr sz="1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конкурсы  оценивают жюри, подсчитывая баллы и объявляет результаты</a:t>
            </a:r>
            <a:endParaRPr sz="1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ведущий КВН является преподаватель </a:t>
            </a: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химии и биологии.</a:t>
            </a:r>
            <a:endParaRPr sz="1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Wingdings"/>
              <a:buNone/>
              <a:defRPr/>
            </a:pPr>
            <a:endParaRPr sz="1600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88976824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457197" y="895349"/>
            <a:ext cx="7182824" cy="523874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br>
              <a:rPr sz="1800"/>
            </a:br>
            <a:r>
              <a:rPr sz="1400" i="1">
                <a:latin typeface="Tibetan Machine Uni"/>
                <a:cs typeface="Tibetan Machine Uni"/>
              </a:rPr>
              <a:t>КОНКУРС: «РАЗМИНКА</a:t>
            </a:r>
            <a:r>
              <a:rPr sz="1400" i="1">
                <a:latin typeface="Tibetan Machine Uni"/>
                <a:cs typeface="Tibetan Machine Uni"/>
              </a:rPr>
              <a:t>» </a:t>
            </a:r>
            <a:endParaRPr sz="1800"/>
          </a:p>
        </p:txBody>
      </p:sp>
      <p:sp>
        <p:nvSpPr>
          <p:cNvPr id="1071858436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29548" y="1419224"/>
            <a:ext cx="6210300" cy="453005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5000" lnSpcReduction="1000"/>
          </a:bodyPr>
          <a:lstStyle/>
          <a:p>
            <a:pPr marL="0" indent="0">
              <a:buFont typeface="Arial"/>
              <a:buNone/>
              <a:defRPr/>
            </a:pPr>
            <a:r>
              <a:rPr sz="1600" b="1" i="1"/>
              <a:t>Представления команд и приветствие: </a:t>
            </a:r>
            <a:r>
              <a:rPr sz="1400" i="1"/>
              <a:t>Название команд, </a:t>
            </a:r>
            <a:r>
              <a:rPr sz="1400" i="1"/>
              <a:t>Девиз, </a:t>
            </a:r>
            <a:r>
              <a:rPr sz="1400" i="1"/>
              <a:t>Эмблема</a:t>
            </a:r>
            <a:endParaRPr sz="1400" i="1"/>
          </a:p>
          <a:p>
            <a:pPr marL="0" indent="0">
              <a:buFont typeface="Arial"/>
              <a:buNone/>
              <a:defRPr/>
            </a:pPr>
            <a:endParaRPr sz="1600" b="1" i="1"/>
          </a:p>
          <a:p>
            <a:pPr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В какой капусте много йода?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(В морской. Это бурая водоросль ламинария около 3% йода.)</a:t>
            </a: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Без какого газообразного вещества не могут развиваться растения? 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(Без углекислого газа – СО2)</a:t>
            </a: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Горючий продукт я и родом с болот.</a:t>
            </a: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      </a:t>
            </a: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Но есть одна буква в названье коротком</a:t>
            </a: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       </a:t>
            </a: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Прыжок ее быстрый – и все изменилось:</a:t>
            </a: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       Я стал элементом. Так чудо свершилось.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( Торф – фтор)</a:t>
            </a:r>
            <a:endParaRPr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Металл в солях – опора многих,</a:t>
            </a: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       А нас без него не носили бы ноги.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(Кальций)</a:t>
            </a: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Он безжизненным зовется, </a:t>
            </a: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       Но жизнь без него не создается.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(Азот)</a:t>
            </a: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Гость из космоса пришел – </a:t>
            </a: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       В воде приют себе нашел. 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(Водород)</a:t>
            </a:r>
            <a:endParaRPr sz="1600" b="1" i="1"/>
          </a:p>
          <a:p>
            <a:pPr marL="0" indent="0">
              <a:buFont typeface="Arial"/>
              <a:buNone/>
              <a:defRPr/>
            </a:pPr>
            <a:endParaRPr sz="2200" i="1"/>
          </a:p>
        </p:txBody>
      </p:sp>
      <p:pic>
        <p:nvPicPr>
          <p:cNvPr id="84523602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4839674" y="3038473"/>
            <a:ext cx="3676649" cy="25241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7599000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2134574" y="934355"/>
            <a:ext cx="4935348" cy="73251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1800" i="1">
                <a:latin typeface="Tibetan Machine Uni"/>
                <a:cs typeface="Tibetan Machine Uni"/>
              </a:rPr>
              <a:t>Конкурс: «ВОПРОС - ОТВЕТ»</a:t>
            </a:r>
            <a:endParaRPr sz="1800" i="1">
              <a:latin typeface="Tibetan Machine Uni"/>
              <a:cs typeface="Tibetan Machine Uni"/>
            </a:endParaRPr>
          </a:p>
        </p:txBody>
      </p:sp>
      <p:sp>
        <p:nvSpPr>
          <p:cNvPr id="76727740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372449" y="1839229"/>
            <a:ext cx="8314347" cy="446631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60000" lnSpcReduction="8000"/>
          </a:bodyPr>
          <a:lstStyle/>
          <a:p>
            <a:pPr marL="239821" indent="-239821">
              <a:buFont typeface="Arial"/>
              <a:buAutoNum type="arabicPeriod"/>
              <a:defRPr/>
            </a:pPr>
            <a:r>
              <a:rPr lang="ru-RU" sz="2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Какие химические элементы поступают в растения из воздуха, воды и почвы? </a:t>
            </a:r>
            <a:r>
              <a:rPr lang="ru-RU" sz="2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(Углекислый газ и кислород из воздуха, водород и кислород из воды, все остальные химические элементы из почвы, в том числе и азот.)</a:t>
            </a:r>
            <a:endParaRPr lang="ru-RU"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239821" indent="-239821">
              <a:buFont typeface="Arial"/>
              <a:buAutoNum type="arabicPeriod"/>
              <a:defRPr/>
            </a:pPr>
            <a:endParaRPr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2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2. Какой химический элемент называют «элементом жизни и мысли»?</a:t>
            </a:r>
            <a:r>
              <a:rPr lang="ru-RU" sz="2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(Фосфор. Потому что он входит в состав макроэргической молекул АТФ – аденозинтрифосфорной кислоты, дающей энергию для всех процессов жизнедеятельности, в том числе для работы мозга человека, а так же фосфор необходим для жизнедеятельности растений и животных. В связи с этим знаменитый советский геохимик и минералог академик А.Е. Ферсман назвал фосфор «элементом жизни и мысли).</a:t>
            </a:r>
            <a:endParaRPr lang="ru-RU"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2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3. Актиния – луче-подобное морское животное. Объясните, почему этим «именем» был назван химический элемент № 89? </a:t>
            </a:r>
            <a:r>
              <a:rPr lang="ru-RU" sz="2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(Элемент № 89 назван так из за способности испускать лучи).</a:t>
            </a:r>
            <a:endParaRPr lang="ru-RU"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2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4.  Почему куриная кость стала мягкой </a:t>
            </a:r>
            <a:r>
              <a:rPr lang="ru-RU" sz="2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(демонстрируют декальценированную куриную кость) </a:t>
            </a:r>
            <a:r>
              <a:rPr lang="ru-RU" sz="2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Чем она была обработана?</a:t>
            </a:r>
            <a:r>
              <a:rPr lang="ru-RU" sz="2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(Она была обработана соляной кислотой НСl, которая растворила минеральные соли, в том числе и кальций, придающий кости прочность.)</a:t>
            </a:r>
            <a:endParaRPr lang="ru-RU"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2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5. Какая кислота всегда находится в желудке здорового человека, а при недостатке ее употребляют как лекарство? </a:t>
            </a:r>
            <a:r>
              <a:rPr lang="ru-RU" sz="2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(НСl – соляная кислота)</a:t>
            </a:r>
            <a:r>
              <a:rPr lang="ru-RU" sz="2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.</a:t>
            </a:r>
            <a:endParaRPr lang="ru-RU" sz="22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22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2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6. Какой элемент участвует в формировании зубной эмали, придающей  особую прочность зубам, поэтому в состав многих ходит  зубных паст входит этот галоген? </a:t>
            </a:r>
            <a:r>
              <a:rPr lang="ru-RU" sz="2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(Фтор, галоген седьмой группы, главной подгруппы.)</a:t>
            </a:r>
            <a:endParaRPr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Wingdings"/>
              <a:buNone/>
              <a:defRPr/>
            </a:pPr>
            <a:endParaRPr sz="2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7860584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2007364" y="923924"/>
            <a:ext cx="5062557" cy="5714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1800" i="1">
                <a:latin typeface="Tibetan Machine Uni"/>
                <a:cs typeface="Tibetan Machine Uni"/>
              </a:rPr>
              <a:t>КОНКУРС: «ЧЕРНЫЙ ЯЩИК»</a:t>
            </a:r>
            <a:endParaRPr sz="1800" i="1">
              <a:latin typeface="Tibetan Machine Uni"/>
              <a:cs typeface="Tibetan Machine Uni"/>
            </a:endParaRPr>
          </a:p>
        </p:txBody>
      </p:sp>
      <p:sp>
        <p:nvSpPr>
          <p:cNvPr id="1725644912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457198" y="1323974"/>
            <a:ext cx="8229600" cy="529589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5000" lnSpcReduction="1000"/>
          </a:bodyPr>
          <a:lstStyle/>
          <a:p>
            <a:pPr marL="239821" indent="-239821">
              <a:buFont typeface="Arial"/>
              <a:buAutoNum type="arabicPeriod"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Она спасет вас от изжоги и в пироги ее кладут.</a:t>
            </a:r>
            <a:r>
              <a:rPr lang="ru-RU" sz="1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(Пищевая сода – гидрокарбонат натрия NaHCO3 нейтрализует соляную кислоту и при добавлении в кондитерские изделия при нагревании разлагается с образованием углекислого газа, способствующий «подъему» торта)</a:t>
            </a:r>
            <a:endParaRPr lang="ru-RU" sz="1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239821" indent="-239821">
              <a:buFont typeface="Arial"/>
              <a:buAutoNum type="arabicPeriod"/>
              <a:defRPr/>
            </a:pPr>
            <a:endParaRPr lang="ru-RU"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2. В 1782 году английский ученый Кавендиш впервые синтезировал это соединение, взрывая водород и кислород, а почему Леонардо да Винчи назвал "соком жизни"? </a:t>
            </a:r>
            <a:r>
              <a:rPr lang="ru-RU" sz="1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(Вода. В водной среде проходят все химические реакции в организме, вода составляет основу крови, которая снабжает организм всем необходимым и очищает его от шлаков, испарение воды регулирует температуру тела.)</a:t>
            </a:r>
            <a:endParaRPr sz="1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3. Простое вещество в свободном состоянии газ  желто-зеленого цвета, ядовитый, тяжелее воздуха, применяют для обеззараживания воды, как средства защиты растений от вредителей, отбеливания бумаги, в быту как дезинфицирующее средство.</a:t>
            </a:r>
            <a:r>
              <a:rPr lang="ru-RU" sz="11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11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(Хлор – Сl</a:t>
            </a:r>
            <a:r>
              <a:rPr lang="ru-RU" sz="11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lang="ru-RU" sz="11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)</a:t>
            </a:r>
            <a:endParaRPr sz="11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4. Биогенный элемент, постоянно присутствующий в живых организмах, входит в состав белков из которых формируется шерсть животных, перья птиц, волосяной покров, а так же твердые ткани: рога, копыта, когти и ногти. Источниками этого химического элемента для человека служат яйца, молоко, творог, сыр, рыба, капуста, бобовые.</a:t>
            </a:r>
            <a:r>
              <a:rPr lang="ru-RU" sz="1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(Химический элемент – сера S)</a:t>
            </a:r>
            <a:endParaRPr lang="ru-RU" sz="1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5. Белое кристаллическое вещество, образованное мягким, активным металлом и ядовитым тяжелым газом, в организме животных и человека обеспечивает работу нервной системы, формируя нервные импульсы. </a:t>
            </a:r>
            <a:r>
              <a:rPr lang="ru-RU" sz="11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(Поваренная соль – хлорид натрия NaCl)</a:t>
            </a:r>
            <a:endParaRPr lang="ru-RU" sz="11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1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6.  В Большой советской энциклопедии издания 1952г. (т.1, с.452) записано: «...в сложении с капитализмом – это война, разрушение, смерть. ... в сложении с социализмом – это высокий урожай, высокая производительность труда, высокий материальный и культурный уровень трудящихся». О каком химическом элементе идет речь? </a:t>
            </a:r>
            <a:r>
              <a:rPr lang="ru-RU" sz="11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(Азот – N</a:t>
            </a:r>
            <a:r>
              <a:rPr lang="ru-RU" sz="10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2).</a:t>
            </a:r>
            <a:endParaRPr sz="1100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3008129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1067774" y="876299"/>
            <a:ext cx="7572374" cy="733424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2000" i="1">
                <a:latin typeface="Tibetan Machine Uni"/>
                <a:cs typeface="Tibetan Machine Uni"/>
              </a:rPr>
              <a:t>КОНКУРС: «ВЕЩЕСТВА И СМЕСИ»</a:t>
            </a:r>
            <a:endParaRPr/>
          </a:p>
        </p:txBody>
      </p:sp>
      <p:sp>
        <p:nvSpPr>
          <p:cNvPr id="548225768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457198" y="1609724"/>
            <a:ext cx="8229600" cy="470534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r>
              <a:rPr lang="ru-RU" sz="18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ПЛАКАТ с надписями:(</a:t>
            </a:r>
            <a:r>
              <a:rPr lang="ru-RU" sz="1800" b="0" i="1" u="none" strike="noStrike" cap="none" spc="0">
                <a:solidFill>
                  <a:schemeClr val="tx2">
                    <a:lumMod val="50000"/>
                  </a:schemeClr>
                </a:solidFill>
                <a:highlight>
                  <a:srgbClr val="00FF00"/>
                </a:highlight>
                <a:latin typeface="Times New Roman"/>
                <a:cs typeface="Times New Roman"/>
              </a:rPr>
              <a:t>зеленый кружок</a:t>
            </a:r>
            <a:r>
              <a:rPr lang="ru-RU" sz="18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– вещество; </a:t>
            </a:r>
            <a:r>
              <a:rPr lang="ru-RU" sz="1800" b="0" i="1" u="none" strike="noStrike" cap="none" spc="0">
                <a:solidFill>
                  <a:schemeClr val="tx2">
                    <a:lumMod val="50000"/>
                  </a:schemeClr>
                </a:solidFill>
                <a:highlight>
                  <a:srgbClr val="FF0000"/>
                </a:highlight>
                <a:latin typeface="Times New Roman"/>
                <a:cs typeface="Times New Roman"/>
              </a:rPr>
              <a:t>красный</a:t>
            </a:r>
            <a:r>
              <a:rPr lang="ru-RU" sz="18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- смесь)</a:t>
            </a:r>
            <a:endParaRPr lang="ru-RU" sz="18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8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18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ПОЧВА                                                        </a:t>
            </a:r>
            <a:endParaRPr sz="2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ВОЗДУХ</a:t>
            </a:r>
            <a:endParaRPr sz="2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МОЛОКО</a:t>
            </a:r>
            <a:endParaRPr sz="2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АКТИВИРОВАННЫЙ УГОЛЬ</a:t>
            </a:r>
            <a:endParaRPr sz="2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МОРСКАЯ ВОДА</a:t>
            </a:r>
            <a:endParaRPr sz="2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ПЛАЗМА КРОВИ</a:t>
            </a:r>
            <a:endParaRPr sz="2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КИСЛОРОД</a:t>
            </a:r>
            <a:endParaRPr sz="2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МРАМОР</a:t>
            </a:r>
            <a:endParaRPr sz="2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НЕОН</a:t>
            </a:r>
            <a:endParaRPr lang="ru-RU" sz="32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144629226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685800" y="1962149"/>
            <a:ext cx="2115524" cy="1317960"/>
          </a:xfrm>
          <a:prstGeom prst="rect">
            <a:avLst/>
          </a:prstGeom>
        </p:spPr>
      </p:pic>
      <p:pic>
        <p:nvPicPr>
          <p:cNvPr id="1036142620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220798" y="2189852"/>
            <a:ext cx="2466973" cy="1477271"/>
          </a:xfrm>
          <a:prstGeom prst="rect">
            <a:avLst/>
          </a:prstGeom>
        </p:spPr>
      </p:pic>
      <p:pic>
        <p:nvPicPr>
          <p:cNvPr id="267572680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6220798" y="4324349"/>
            <a:ext cx="2733674" cy="2143125"/>
          </a:xfrm>
          <a:prstGeom prst="rect">
            <a:avLst/>
          </a:prstGeom>
        </p:spPr>
      </p:pic>
      <p:pic>
        <p:nvPicPr>
          <p:cNvPr id="668195115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255846" y="4042134"/>
            <a:ext cx="2545477" cy="22253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7510109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2007364" y="1104899"/>
            <a:ext cx="5062557" cy="59054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2000" i="1">
                <a:latin typeface="Tibetan Machine Uni"/>
                <a:cs typeface="Tibetan Machine Uni"/>
              </a:rPr>
              <a:t>«КОНКУРС КАПИТАНОВ</a:t>
            </a:r>
            <a:r>
              <a:rPr sz="2000" i="1">
                <a:latin typeface="Tibetan Machine Uni"/>
                <a:cs typeface="Tibetan Machine Uni"/>
              </a:rPr>
              <a:t>»</a:t>
            </a:r>
            <a:endParaRPr sz="2000" i="1">
              <a:latin typeface="Tibetan Machine Uni"/>
              <a:cs typeface="Tibetan Machine Uni"/>
            </a:endParaRPr>
          </a:p>
        </p:txBody>
      </p:sp>
      <p:sp>
        <p:nvSpPr>
          <p:cNvPr id="912141260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457198" y="1838324"/>
            <a:ext cx="8229600" cy="411095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r>
              <a:rPr lang="ru-RU" sz="16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Аммофоска </a:t>
            </a: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– смесь </a:t>
            </a:r>
            <a:r>
              <a:rPr lang="ru-RU" sz="1400" b="1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(NH4) 2SO4 + (NH4) 2HPO4 + K2SO4</a:t>
            </a:r>
            <a:r>
              <a:rPr lang="ru-RU" sz="14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, минеральное удобрение, применяют для усиления роста и укрепления плодовых культур и растений. В составе данного препарата присутствует 3 важных элемента, без которых цветущие насаждения могут погибнуть: фосфор, калий и азот.   </a:t>
            </a:r>
            <a:endParaRPr sz="14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(Рассчитайте массовые доли фосфора, азота и калия п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о формуле рассчитать массовые доли хи</a:t>
            </a:r>
            <a:r>
              <a:rPr lang="ru-RU" sz="1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мических элементов: </a:t>
            </a:r>
            <a:r>
              <a:rPr lang="ru-RU" sz="14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w(Э)=Аr(Э)n/Мr(в-ва)*100%)</a:t>
            </a:r>
            <a:endParaRPr b="1"/>
          </a:p>
          <a:p>
            <a:pPr marL="0" indent="0">
              <a:buFont typeface="Arial"/>
              <a:buNone/>
              <a:defRPr/>
            </a:pPr>
            <a:endParaRPr lang="ru-RU" sz="1400" b="1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1400" b="1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1400" b="1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63483299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906829" y="3295649"/>
            <a:ext cx="5206072" cy="2971800"/>
          </a:xfrm>
          <a:prstGeom prst="rect">
            <a:avLst/>
          </a:prstGeom>
        </p:spPr>
      </p:pic>
      <p:pic>
        <p:nvPicPr>
          <p:cNvPr id="1941848282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239849" y="2771775"/>
            <a:ext cx="2628900" cy="23421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2771467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2007364" y="962024"/>
            <a:ext cx="5062557" cy="561974"/>
          </a:xfrm>
        </p:spPr>
        <p:txBody>
          <a:bodyPr/>
          <a:lstStyle/>
          <a:p>
            <a:pPr>
              <a:defRPr/>
            </a:pPr>
            <a:r>
              <a:rPr sz="2000" i="1">
                <a:latin typeface="Tibetan Machine Uni"/>
                <a:cs typeface="Tibetan Machine Uni"/>
              </a:rPr>
              <a:t>КОНКУРС: «МЕДИЦИНА И ХИМИЯ»</a:t>
            </a:r>
            <a:endParaRPr sz="2000">
              <a:latin typeface="Tibetan Machine Uni"/>
              <a:cs typeface="Tibetan Machine Uni"/>
            </a:endParaRPr>
          </a:p>
        </p:txBody>
      </p:sp>
      <p:sp>
        <p:nvSpPr>
          <p:cNvPr id="1106696254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457198" y="1523999"/>
            <a:ext cx="8229600" cy="483869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55000" lnSpcReduction="9000"/>
          </a:bodyPr>
          <a:lstStyle/>
          <a:p>
            <a:pPr marL="0" indent="0">
              <a:buFont typeface="Arial"/>
              <a:buNone/>
              <a:defRPr/>
            </a:pPr>
            <a:r>
              <a:rPr lang="ru-RU" sz="2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Какие вещества и как используют в медицине? Перевести на химический язык названия веществ, указать их химические формулы и значение в медицине.</a:t>
            </a:r>
            <a:endParaRPr lang="ru-RU" sz="2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sz="3200" b="0" i="0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316922" indent="-316922">
              <a:buFont typeface="Arial"/>
              <a:buAutoNum type="arabicPeriod"/>
              <a:defRPr/>
            </a:pPr>
            <a:r>
              <a:rPr lang="ru-RU" sz="32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Питьевая сода</a:t>
            </a: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(NaHCO3 - гидрокарбонат натрия, используют при повышенной кислотности желудочного сока)</a:t>
            </a: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2. </a:t>
            </a:r>
            <a:r>
              <a:rPr lang="ru-RU" sz="32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Поваренная соль</a:t>
            </a: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(NaCl - хлорид натрия, физиологический раствор - вводят в организм       человека при большой потере крови) </a:t>
            </a: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3. </a:t>
            </a:r>
            <a:r>
              <a:rPr lang="ru-RU" sz="32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Марганцовка</a:t>
            </a: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(KMnO4 - перманганат калия,  используют для дезинфекции)</a:t>
            </a: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4. </a:t>
            </a:r>
            <a:r>
              <a:rPr lang="ru-RU" sz="32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Гидропирит</a:t>
            </a: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(Н2О2 - перекись водорода,  как кровоостанавливающее средство)  </a:t>
            </a: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  </a:t>
            </a:r>
            <a:endParaRPr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5. </a:t>
            </a:r>
            <a:r>
              <a:rPr lang="ru-RU" sz="32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Нашатырный спирт </a:t>
            </a: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(NH3*H2O – для приведения человека во время обморока)</a:t>
            </a: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6. </a:t>
            </a:r>
            <a:r>
              <a:rPr lang="ru-RU" sz="32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Ляпис</a:t>
            </a:r>
            <a:r>
              <a:rPr lang="ru-RU" sz="3200" b="0" i="0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32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(AgNO3 - нитрат серебра - противомикробное и прижигающее средство)</a:t>
            </a:r>
            <a:endParaRPr lang="ru-RU" sz="32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239672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2007364" y="1123949"/>
            <a:ext cx="5062557" cy="85725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2000" i="1">
                <a:latin typeface="Tibetan Machine Uni"/>
                <a:cs typeface="Tibetan Machine Uni"/>
              </a:rPr>
              <a:t>КОНКУРС: «ХИМИК – ЛИНГВИСТ»</a:t>
            </a:r>
            <a:endParaRPr sz="2000">
              <a:latin typeface="Tibetan Machine Uni"/>
              <a:cs typeface="Tibetan Machine Uni"/>
            </a:endParaRPr>
          </a:p>
        </p:txBody>
      </p:sp>
      <p:sp>
        <p:nvSpPr>
          <p:cNvPr id="1981422825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457198" y="2381249"/>
            <a:ext cx="8229600" cy="3568029"/>
          </a:xfrm>
        </p:spPr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ru-RU" sz="2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Если вы правильно назовете вещества, формулы которых приведены на плакате, то из первых букв этих названий получится крылатая фраза. Какая?</a:t>
            </a:r>
            <a:endParaRPr lang="ru-RU" sz="2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24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24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 </a:t>
            </a:r>
            <a:r>
              <a:rPr lang="ru-RU" sz="20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Au, NH4Cl, NH3 , Nb, CaCO3 , Eu, Na2CO3 , In, AgNO3 , Am.</a:t>
            </a:r>
            <a:endParaRPr sz="2000" b="1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endParaRPr sz="20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 algn="ctr">
              <a:buFont typeface="Arial"/>
              <a:buNone/>
              <a:defRPr/>
            </a:pP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(Золото, нашатырь, аммиак, ниобий, известняк, европий, сода, индий, ляпис,</a:t>
            </a: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1600" b="0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америций)</a:t>
            </a:r>
            <a:endParaRPr lang="ru-RU" sz="1600" b="0" i="1" u="none" strike="noStrike" cap="none" spc="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 algn="ctr">
              <a:buFont typeface="Arial"/>
              <a:buNone/>
              <a:defRPr/>
            </a:pPr>
            <a:r>
              <a:rPr lang="ru-RU" sz="2200" b="1" i="1" u="none" strike="noStrike" cap="none" spc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"Знание – сила"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Basic">
  <a:themeElements>
    <a:clrScheme name="Color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Классическая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R7-Office/7.2.0.134</Application>
  <DocSecurity>0</DocSecurity>
  <PresentationFormat>Widescreen</PresentationFormat>
  <Paragraphs>0</Paragraphs>
  <Slides>11</Slides>
  <Notes>11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Евгения Ячник</cp:lastModifiedBy>
  <cp:revision>10</cp:revision>
  <dcterms:created xsi:type="dcterms:W3CDTF">2012-12-03T06:56:55Z</dcterms:created>
  <dcterms:modified xsi:type="dcterms:W3CDTF">2022-11-14T01:29:38Z</dcterms:modified>
  <cp:category/>
  <cp:contentStatus/>
  <cp:version/>
</cp:coreProperties>
</file>