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60" r:id="rId4"/>
    <p:sldId id="269" r:id="rId5"/>
    <p:sldId id="262" r:id="rId6"/>
    <p:sldId id="264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7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64BADB3-A192-4D20-8304-3A5730AB25C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8FBAC49-8CD4-43A1-9EA3-26EC117C9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0DBC42-77BE-4EB3-8053-283E36393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92963" y="0"/>
            <a:ext cx="12484963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C0F6960-775E-49C7-8321-8C81AD85A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9799"/>
            <a:ext cx="9144000" cy="754602"/>
          </a:xfrm>
        </p:spPr>
        <p:txBody>
          <a:bodyPr>
            <a:normAutofit fontScale="25000" lnSpcReduction="20000"/>
          </a:bodyPr>
          <a:lstStyle/>
          <a:p>
            <a:r>
              <a:rPr lang="ru-RU" sz="14400" dirty="0">
                <a:solidFill>
                  <a:schemeClr val="tx1"/>
                </a:solidFill>
              </a:rPr>
              <a:t>МАДОУ «Детский сад №278»</a:t>
            </a:r>
          </a:p>
          <a:p>
            <a:endParaRPr lang="ru-RU" sz="14400" dirty="0">
              <a:solidFill>
                <a:schemeClr val="tx1"/>
              </a:solidFill>
            </a:endParaRPr>
          </a:p>
          <a:p>
            <a:r>
              <a:rPr lang="ru-RU" sz="14400" i="0" dirty="0">
                <a:solidFill>
                  <a:schemeClr val="tx1"/>
                </a:solidFill>
                <a:effectLst/>
              </a:rPr>
              <a:t>«Говорящая среда». Создание речевой среды, современные технологии, организация РППС.</a:t>
            </a:r>
          </a:p>
          <a:p>
            <a:endParaRPr lang="ru-RU" sz="14400" dirty="0">
              <a:solidFill>
                <a:schemeClr val="tx1"/>
              </a:solidFill>
            </a:endParaRPr>
          </a:p>
          <a:p>
            <a:r>
              <a:rPr lang="ru-RU" sz="14400" dirty="0">
                <a:solidFill>
                  <a:schemeClr val="tx1"/>
                </a:solidFill>
              </a:rPr>
              <a:t>«Мнемотехника в развитии связной речи у дошкольников».</a:t>
            </a:r>
          </a:p>
          <a:p>
            <a:endParaRPr lang="ru-RU" sz="14400" dirty="0">
              <a:solidFill>
                <a:schemeClr val="tx1"/>
              </a:solidFill>
            </a:endParaRPr>
          </a:p>
          <a:p>
            <a:r>
              <a:rPr lang="ru-RU" sz="9600" b="1" dirty="0">
                <a:solidFill>
                  <a:schemeClr val="tx1"/>
                </a:solidFill>
              </a:rPr>
              <a:t>                                  </a:t>
            </a:r>
          </a:p>
          <a:p>
            <a:endParaRPr lang="ru-RU" sz="9600" b="1" dirty="0">
              <a:solidFill>
                <a:schemeClr val="tx1"/>
              </a:solidFill>
            </a:endParaRPr>
          </a:p>
          <a:p>
            <a:r>
              <a:rPr lang="ru-RU" sz="9600" dirty="0">
                <a:solidFill>
                  <a:schemeClr val="tx1"/>
                </a:solidFill>
              </a:rPr>
              <a:t>                                     Воспитатель:</a:t>
            </a:r>
          </a:p>
          <a:p>
            <a:pPr algn="r"/>
            <a:r>
              <a:rPr lang="ru-RU" sz="9600" dirty="0">
                <a:solidFill>
                  <a:schemeClr val="tx1"/>
                </a:solidFill>
              </a:rPr>
              <a:t>Васильева Наталья </a:t>
            </a:r>
            <a:r>
              <a:rPr lang="ru-RU" sz="9600" dirty="0" smtClean="0">
                <a:solidFill>
                  <a:schemeClr val="tx1"/>
                </a:solidFill>
              </a:rPr>
              <a:t>Викторовна</a:t>
            </a:r>
            <a:endParaRPr lang="ru-RU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64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0DBC42-77BE-4EB3-8053-283E36393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92963" y="0"/>
            <a:ext cx="12484963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C0F6960-775E-49C7-8321-8C81AD85A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5208"/>
            <a:ext cx="9144000" cy="1544713"/>
          </a:xfrm>
        </p:spPr>
        <p:txBody>
          <a:bodyPr>
            <a:normAutofit fontScale="250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5600" b="1" u="sng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развитие связной речи у детей дошкольного возраста через использованием элементов мнемотехники.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5600" b="1" u="sng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56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обогащение словарного запаса детей;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совершенствование грамматического строя речи;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навыков культуры речи;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развитие основных психических процессов – памяти, внимания, образного мышления;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упражнение детей в пересказе, составлении рассказов, загадок, заучивании стихотворений;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обучение детей правильному звукопроизношению;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5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расширение кругозора</a:t>
            </a:r>
            <a:r>
              <a:rPr lang="ru-RU" sz="5600" dirty="0" smtClean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sz="56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Актуальность: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56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Актуальным средством при обучении связной речи дошкольников служат приёмы мнемотехники. Использование </a:t>
            </a:r>
            <a:r>
              <a:rPr lang="ru-RU" sz="5600" dirty="0" err="1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мнемотаблиц</a:t>
            </a:r>
            <a:r>
              <a:rPr lang="ru-RU" sz="56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в детском саду позволяет научить детей связно, последовательно, грамматически правильно излагать свои мысли, рассказывать о различных событиях из окружающей и своей жизни, обогащает словарный запас.</a:t>
            </a:r>
            <a:r>
              <a:rPr lang="ru-RU" sz="5600" dirty="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Так как наглядный материал у дошкольников усваивается лучше, использование </a:t>
            </a:r>
            <a:r>
              <a:rPr lang="ru-RU" sz="5600" dirty="0" err="1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мнемотаблиц</a:t>
            </a:r>
            <a:r>
              <a:rPr lang="ru-RU" sz="5600" dirty="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в непосредственной образовательной деятельности  по развитию связной речи, позволяет детям эффективнее воспринимать  и перерабатывать зрительную информацию, сохранять и воспроизводить её.</a:t>
            </a:r>
            <a:r>
              <a:rPr lang="ru-RU" sz="56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Кроме того, мнемотехника развивает у дошкольников психические процессы (зрительную и слуховую память, воображение, зрительное и слуховое внимание, ассоциативное мышление), которые тесно связаны с развитием речи.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endParaRPr lang="ru-RU" sz="56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9600" dirty="0"/>
          </a:p>
        </p:txBody>
      </p:sp>
    </p:spTree>
    <p:extLst>
      <p:ext uri="{BB962C8B-B14F-4D97-AF65-F5344CB8AC3E}">
        <p14:creationId xmlns="" xmlns:p14="http://schemas.microsoft.com/office/powerpoint/2010/main" val="510281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0DBC42-77BE-4EB3-8053-283E36393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484963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>                    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C0F6960-775E-49C7-8321-8C81AD85A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1437" y="159799"/>
            <a:ext cx="11372295" cy="834500"/>
          </a:xfrm>
        </p:spPr>
        <p:txBody>
          <a:bodyPr>
            <a:noAutofit/>
          </a:bodyPr>
          <a:lstStyle/>
          <a:p>
            <a:r>
              <a:rPr lang="ru-RU" sz="1800" b="1" u="sng" dirty="0" err="1"/>
              <a:t>Мнемотаблицы</a:t>
            </a:r>
            <a:r>
              <a:rPr lang="ru-RU" sz="1800" b="1" u="sng" dirty="0"/>
              <a:t> служат дидактическим материалом для развития связной речи и используются:</a:t>
            </a:r>
            <a:endParaRPr lang="ru-RU" sz="1800"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8F9F145-9198-98BA-152B-5C9E83F4CD7F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75028" y="819390"/>
            <a:ext cx="7359587" cy="61984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56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03ED2CCE-AADE-2FAA-DDD1-A61271F06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6709" y="-329377"/>
            <a:ext cx="12901603" cy="728947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C6E1146-16F6-A6DC-59F3-1C76BF582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5343" y="-173924"/>
            <a:ext cx="6711624" cy="205912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B242D06-D5DE-4477-F73D-A424768E859B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9044" y="3387101"/>
            <a:ext cx="2054818" cy="27397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26884E9-DF45-9171-5B4E-2B5C504405CA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50192" y="1110080"/>
            <a:ext cx="2571565" cy="19286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DD0D20F-70AA-9B81-E17E-B211D4EC746D}"/>
              </a:ext>
            </a:extLst>
          </p:cNvPr>
          <p:cNvSpPr txBox="1"/>
          <p:nvPr/>
        </p:nvSpPr>
        <p:spPr>
          <a:xfrm>
            <a:off x="334029" y="615315"/>
            <a:ext cx="885325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Картотеки: </a:t>
            </a:r>
          </a:p>
          <a:p>
            <a:r>
              <a:rPr lang="ru-RU" dirty="0"/>
              <a:t>«</a:t>
            </a:r>
            <a:r>
              <a:rPr lang="ru-RU" dirty="0" err="1"/>
              <a:t>Мнемолексика</a:t>
            </a:r>
            <a:r>
              <a:rPr lang="ru-RU" dirty="0"/>
              <a:t>», </a:t>
            </a:r>
          </a:p>
          <a:p>
            <a:r>
              <a:rPr lang="ru-RU" dirty="0"/>
              <a:t>«</a:t>
            </a:r>
            <a:r>
              <a:rPr lang="ru-RU" dirty="0" err="1"/>
              <a:t>Мнемосказки</a:t>
            </a:r>
            <a:r>
              <a:rPr lang="ru-RU" dirty="0"/>
              <a:t>»,</a:t>
            </a:r>
          </a:p>
          <a:p>
            <a:r>
              <a:rPr lang="ru-RU" dirty="0"/>
              <a:t>«</a:t>
            </a:r>
            <a:r>
              <a:rPr lang="ru-RU" dirty="0" err="1"/>
              <a:t>Мнемомстихи</a:t>
            </a:r>
            <a:r>
              <a:rPr lang="ru-RU" dirty="0"/>
              <a:t>», </a:t>
            </a:r>
          </a:p>
          <a:p>
            <a:r>
              <a:rPr lang="ru-RU" dirty="0"/>
              <a:t>«</a:t>
            </a:r>
            <a:r>
              <a:rPr lang="ru-RU" dirty="0" err="1"/>
              <a:t>Мнемоскороговорки</a:t>
            </a:r>
            <a:r>
              <a:rPr lang="ru-RU" dirty="0"/>
              <a:t>»</a:t>
            </a:r>
          </a:p>
          <a:p>
            <a:r>
              <a:rPr lang="ru-RU" dirty="0"/>
              <a:t>«Артикуляционная гимнастика», </a:t>
            </a:r>
          </a:p>
          <a:p>
            <a:r>
              <a:rPr lang="ru-RU" dirty="0"/>
              <a:t>«Чистоговорки» со зрительной опорой</a:t>
            </a:r>
          </a:p>
          <a:p>
            <a:r>
              <a:rPr lang="ru-RU" dirty="0"/>
              <a:t>«Скороговорки» со зрительной опорой</a:t>
            </a:r>
          </a:p>
          <a:p>
            <a:r>
              <a:rPr lang="ru-RU" dirty="0"/>
              <a:t>«Экспериментирование»</a:t>
            </a:r>
          </a:p>
          <a:p>
            <a:r>
              <a:rPr lang="ru-RU" dirty="0"/>
              <a:t>«Экология»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6B66F26-E4A4-7026-123A-36484A779A07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875372" y="3602924"/>
            <a:ext cx="2571566" cy="19286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CD2681DD-7459-8164-0B48-45406C399B32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65962" y="3602924"/>
            <a:ext cx="2054818" cy="273975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91EFE2BD-00D4-88DE-FC5B-B05979FD38B4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383232" y="1792735"/>
            <a:ext cx="2880992" cy="162017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40926E48-3095-166D-8FEA-E75C1916A2FA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9423086" y="-5196"/>
            <a:ext cx="2880991" cy="162017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4F674ED1-A909-6414-B53F-18EA7E32C042}"/>
              </a:ext>
            </a:extLst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9453281" y="3602924"/>
            <a:ext cx="3121613" cy="175549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110B8DE3-08A6-5DC9-2499-CF06DA0B0CB9}"/>
              </a:ext>
            </a:extLst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367799" y="3426489"/>
            <a:ext cx="2032112" cy="26609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9548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0DBC42-77BE-4EB3-8053-283E36393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435" y="0"/>
            <a:ext cx="12484963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C0F6960-775E-49C7-8321-8C81AD85A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9799"/>
            <a:ext cx="9144000" cy="754602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9600" b="1" dirty="0"/>
              <a:t>Работа с детьми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BE9B18A8-49B5-4E05-AD62-77D7804F60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04" y="3608971"/>
            <a:ext cx="2093902" cy="27918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2976F74C-2CD3-4835-B210-740EEE89617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35" y="537100"/>
            <a:ext cx="2308928" cy="3078571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="" xmlns:a16="http://schemas.microsoft.com/office/drawing/2014/main" id="{05C6129E-A8FB-47A8-A37F-5FDA123C83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704" y="3557504"/>
            <a:ext cx="2025512" cy="2700683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="" xmlns:a16="http://schemas.microsoft.com/office/drawing/2014/main" id="{554F5060-6000-41CE-8CF5-6670B9BF7FA8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416919" y="1124124"/>
            <a:ext cx="2482736" cy="331732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7C61402-BC87-3887-A7FE-2B83EC63CC90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593236" y="1315922"/>
            <a:ext cx="2506646" cy="334219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89B5E451-E79F-42C0-A70F-A031C10E71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0115" y="780176"/>
            <a:ext cx="2060820" cy="274776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63DEBDB6-0247-4A78-9129-B6AF869C7EE0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579274" y="730696"/>
            <a:ext cx="1876615" cy="2507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3818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0DBC42-77BE-4EB3-8053-283E36393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92963" y="-85492"/>
            <a:ext cx="12484963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C0F6960-775E-49C7-8321-8C81AD85A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9799"/>
            <a:ext cx="9144000" cy="754602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/>
              <a:t>Использование мнемотехники в режимных моментах: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CF02A3A-850C-40E3-929E-7F8F5BCFC802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3370" y="537100"/>
            <a:ext cx="3451478" cy="27138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406756F-84E3-4CB9-8C6C-B9841112B300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343508"/>
            <a:ext cx="4572000" cy="320377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3FEFE0-BC39-4DD8-8190-218F26FD4EB7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429348" y="694254"/>
            <a:ext cx="3278821" cy="286940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929A5D8A-D130-4517-9328-809A78B5A4A8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54732" y="1370812"/>
            <a:ext cx="3278821" cy="4370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A8224C1C-E023-43ED-AD76-2ACB28ACE6F6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322816" y="3761299"/>
            <a:ext cx="3762652" cy="26589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7699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0DBC42-77BE-4EB3-8053-283E36393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92963" y="0"/>
            <a:ext cx="12484963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33CC"/>
                </a:solidFill>
              </a:rPr>
              <a:t>«Учите ребёнка каким-нибудь неизвестным ему пяти словам - он будет долго и напрасно мучиться, но свяжите двадцать таких слов с картинками, и он усвоит на лету».</a:t>
            </a:r>
            <a:br>
              <a:rPr lang="ru-RU" sz="2000" dirty="0" smtClean="0">
                <a:solidFill>
                  <a:srgbClr val="0033CC"/>
                </a:solidFill>
              </a:rPr>
            </a:br>
            <a:r>
              <a:rPr lang="ru-RU" sz="2000" dirty="0" smtClean="0">
                <a:solidFill>
                  <a:srgbClr val="0033CC"/>
                </a:solidFill>
              </a:rPr>
              <a:t>                    К . Д. Ушинский</a:t>
            </a: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C0F6960-775E-49C7-8321-8C81AD85A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9799"/>
            <a:ext cx="9144000" cy="754602"/>
          </a:xfrm>
        </p:spPr>
        <p:txBody>
          <a:bodyPr>
            <a:noAutofit/>
          </a:bodyPr>
          <a:lstStyle/>
          <a:p>
            <a:r>
              <a:rPr lang="ru-RU" sz="4000" b="1" dirty="0"/>
              <a:t>Взаимодействие  с родителями:</a:t>
            </a:r>
          </a:p>
          <a:p>
            <a:pPr algn="ctr"/>
            <a:endParaRPr lang="ru-RU" sz="4000" b="1" dirty="0"/>
          </a:p>
        </p:txBody>
      </p:sp>
      <p:sp>
        <p:nvSpPr>
          <p:cNvPr id="5" name="Rectangle 1">
            <a:extLst>
              <a:ext uri="{FF2B5EF4-FFF2-40B4-BE49-F238E27FC236}">
                <a16:creationId xmlns="" xmlns:a16="http://schemas.microsoft.com/office/drawing/2014/main" id="{F51B5A30-43E0-4D60-B9FF-2AE0E5063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109" y="1750210"/>
            <a:ext cx="12220991" cy="56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E4A508F-531D-1898-047A-97E5A9B28C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407" y="1066698"/>
            <a:ext cx="2637835" cy="351711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F353A826-2BE4-9CD3-EC25-586C0D1B1FC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696" y="1065402"/>
            <a:ext cx="2674010" cy="356534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7A1C3E83-557B-9AE3-5B16-5FE20D03C0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778" y="1050887"/>
            <a:ext cx="2674790" cy="356638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D2FA9769-F726-FD57-FA31-928A05F23DC3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1348818"/>
            <a:ext cx="2114510" cy="28175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9300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281</TotalTime>
  <Words>142</Words>
  <Application>Microsoft Office PowerPoint</Application>
  <PresentationFormat>Произвольный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  </vt:lpstr>
      <vt:lpstr>  </vt:lpstr>
      <vt:lpstr>                      </vt:lpstr>
      <vt:lpstr>Слайд 4</vt:lpstr>
      <vt:lpstr>  </vt:lpstr>
      <vt:lpstr>  </vt:lpstr>
      <vt:lpstr>«Учите ребёнка каким-нибудь неизвестным ему пяти словам - он будет долго и напрасно мучиться, но свяжите двадцать таких слов с картинками, и он усвоит на лету».                     К . Д. Ушинский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Алина</dc:creator>
  <cp:lastModifiedBy>Metodist</cp:lastModifiedBy>
  <cp:revision>31</cp:revision>
  <dcterms:created xsi:type="dcterms:W3CDTF">2022-10-21T03:45:08Z</dcterms:created>
  <dcterms:modified xsi:type="dcterms:W3CDTF">2022-11-14T04:22:02Z</dcterms:modified>
</cp:coreProperties>
</file>