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3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6217FB33-B64F-472E-8B44-B1055E41CAB3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B66B05D0-0F8B-4D0E-B0F7-1A9821720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644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7FB33-B64F-472E-8B44-B1055E41CAB3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B05D0-0F8B-4D0E-B0F7-1A9821720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064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7FB33-B64F-472E-8B44-B1055E41CAB3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B05D0-0F8B-4D0E-B0F7-1A9821720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6938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7FB33-B64F-472E-8B44-B1055E41CAB3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B05D0-0F8B-4D0E-B0F7-1A9821720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255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7FB33-B64F-472E-8B44-B1055E41CAB3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B05D0-0F8B-4D0E-B0F7-1A9821720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896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7FB33-B64F-472E-8B44-B1055E41CAB3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B05D0-0F8B-4D0E-B0F7-1A9821720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5600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7FB33-B64F-472E-8B44-B1055E41CAB3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B05D0-0F8B-4D0E-B0F7-1A9821720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6179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6217FB33-B64F-472E-8B44-B1055E41CAB3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B05D0-0F8B-4D0E-B0F7-1A9821720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7204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6217FB33-B64F-472E-8B44-B1055E41CAB3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B05D0-0F8B-4D0E-B0F7-1A9821720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023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7FB33-B64F-472E-8B44-B1055E41CAB3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B05D0-0F8B-4D0E-B0F7-1A9821720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771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7FB33-B64F-472E-8B44-B1055E41CAB3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B05D0-0F8B-4D0E-B0F7-1A9821720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81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7FB33-B64F-472E-8B44-B1055E41CAB3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B05D0-0F8B-4D0E-B0F7-1A9821720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652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7FB33-B64F-472E-8B44-B1055E41CAB3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B05D0-0F8B-4D0E-B0F7-1A9821720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925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7FB33-B64F-472E-8B44-B1055E41CAB3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B05D0-0F8B-4D0E-B0F7-1A9821720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790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7FB33-B64F-472E-8B44-B1055E41CAB3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B05D0-0F8B-4D0E-B0F7-1A9821720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067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7FB33-B64F-472E-8B44-B1055E41CAB3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B05D0-0F8B-4D0E-B0F7-1A9821720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530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7FB33-B64F-472E-8B44-B1055E41CAB3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B05D0-0F8B-4D0E-B0F7-1A9821720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610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6217FB33-B64F-472E-8B44-B1055E41CAB3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66B05D0-0F8B-4D0E-B0F7-1A9821720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124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Сравнительная характеристика Моцарта и Сальери</a:t>
            </a:r>
            <a:br>
              <a:rPr lang="ru-RU" sz="4000" dirty="0" smtClean="0"/>
            </a:br>
            <a:r>
              <a:rPr lang="ru-RU" sz="4000" dirty="0" smtClean="0"/>
              <a:t>(по трагедии А.С. Пушкина «Моцарт и Сальери»)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36406" y="4803820"/>
            <a:ext cx="4331594" cy="1068946"/>
          </a:xfrm>
        </p:spPr>
        <p:txBody>
          <a:bodyPr/>
          <a:lstStyle/>
          <a:p>
            <a:r>
              <a:rPr lang="ru-RU" dirty="0" smtClean="0"/>
              <a:t>Подготовила </a:t>
            </a:r>
            <a:r>
              <a:rPr lang="ru-RU" dirty="0" err="1" smtClean="0"/>
              <a:t>Ванжа</a:t>
            </a:r>
            <a:r>
              <a:rPr lang="ru-RU" dirty="0" smtClean="0"/>
              <a:t> В.В.</a:t>
            </a:r>
          </a:p>
          <a:p>
            <a:r>
              <a:rPr lang="ru-RU" dirty="0" smtClean="0"/>
              <a:t>МБОУ «Некрасовская СОШ»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77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Вопросы по таблице: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400" b="1" dirty="0" smtClean="0"/>
              <a:t>Как </a:t>
            </a:r>
            <a:r>
              <a:rPr lang="ru-RU" sz="2400" b="1" dirty="0"/>
              <a:t>вы ответите на вопрос «Гений и злодейство совместимы или нет?»</a:t>
            </a:r>
            <a:endParaRPr lang="ru-RU" sz="2400" dirty="0"/>
          </a:p>
          <a:p>
            <a:pPr lvl="0"/>
            <a:r>
              <a:rPr lang="ru-RU" sz="2400" b="1" dirty="0"/>
              <a:t>Мешало ли Сальери творить и стать гением его отношение к жизни и музыке?</a:t>
            </a:r>
            <a:endParaRPr lang="ru-RU" sz="2400" dirty="0"/>
          </a:p>
          <a:p>
            <a:pPr lvl="0"/>
            <a:r>
              <a:rPr lang="ru-RU" sz="2400" b="1" dirty="0"/>
              <a:t>Что делает с человеком зависть? Помогает или разрушает?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181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Круги Эйлера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75828" y="2603500"/>
            <a:ext cx="3984156" cy="34163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Моцарт и Сальери при всех своих различиях, имеют схожие черты.</a:t>
            </a:r>
          </a:p>
          <a:p>
            <a:r>
              <a:rPr lang="ru-RU" sz="2000" b="1" dirty="0" smtClean="0"/>
              <a:t>Их мы покажем на месте пересечения кругов.</a:t>
            </a:r>
          </a:p>
          <a:p>
            <a:r>
              <a:rPr lang="ru-RU" sz="2000" b="1" dirty="0" smtClean="0"/>
              <a:t>Какие общие черты у них есть?</a:t>
            </a:r>
          </a:p>
          <a:p>
            <a:r>
              <a:rPr lang="ru-RU" sz="2000" b="1" dirty="0"/>
              <a:t> </a:t>
            </a:r>
            <a:r>
              <a:rPr lang="ru-RU" sz="2000" b="1" dirty="0" smtClean="0"/>
              <a:t>-любовь к музыке</a:t>
            </a:r>
          </a:p>
          <a:p>
            <a:r>
              <a:rPr lang="ru-RU" sz="2000" b="1" dirty="0" smtClean="0"/>
              <a:t>- народное признание</a:t>
            </a:r>
            <a:endParaRPr lang="ru-RU" sz="2000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254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Подведем итоги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7435254" cy="3416301"/>
          </a:xfrm>
        </p:spPr>
        <p:txBody>
          <a:bodyPr>
            <a:normAutofit lnSpcReduction="10000"/>
          </a:bodyPr>
          <a:lstStyle/>
          <a:p>
            <a:r>
              <a:rPr lang="ru-RU" sz="2000" b="1" dirty="0"/>
              <a:t>Самооценка </a:t>
            </a:r>
          </a:p>
          <a:p>
            <a:r>
              <a:rPr lang="ru-RU" sz="2000" b="1" dirty="0"/>
              <a:t>(закончи предложения)</a:t>
            </a:r>
          </a:p>
          <a:p>
            <a:r>
              <a:rPr lang="ru-RU" sz="2000" b="1" dirty="0"/>
              <a:t>1. В начале ……………… у нас была цель_ ___________________________</a:t>
            </a:r>
          </a:p>
          <a:p>
            <a:r>
              <a:rPr lang="ru-RU" sz="2000" b="1" dirty="0"/>
              <a:t>2.Особенно хорошо нам удалось _____________________________________</a:t>
            </a:r>
          </a:p>
          <a:p>
            <a:r>
              <a:rPr lang="ru-RU" sz="2000" b="1" dirty="0"/>
              <a:t>3.В следующий раз надо ещё лучше __________________________________</a:t>
            </a:r>
          </a:p>
          <a:p>
            <a:r>
              <a:rPr lang="ru-RU" sz="2000" b="1" dirty="0"/>
              <a:t>4.Свой результат можем оценить как _____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368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Запишите 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Напишите мини-сочинение на тему «Что такое зависть и к чему она приводит?»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0745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9652" y="3034287"/>
            <a:ext cx="8761413" cy="706964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Спасибо за внимание!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02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5" y="2603499"/>
            <a:ext cx="4769328" cy="3810179"/>
          </a:xfrm>
        </p:spPr>
        <p:txBody>
          <a:bodyPr>
            <a:noAutofit/>
          </a:bodyPr>
          <a:lstStyle/>
          <a:p>
            <a:r>
              <a:rPr lang="ru-RU" sz="2400" b="1" dirty="0"/>
              <a:t>- дать характеристику героям трагедии</a:t>
            </a:r>
          </a:p>
          <a:p>
            <a:r>
              <a:rPr lang="ru-RU" sz="2400" b="1" dirty="0"/>
              <a:t>- сравнить и провести сравнительный анализ характеров Моцарта и Сальери</a:t>
            </a:r>
          </a:p>
          <a:p>
            <a:r>
              <a:rPr lang="ru-RU" sz="2400" b="1" dirty="0"/>
              <a:t>- заполнить таблицу</a:t>
            </a:r>
          </a:p>
          <a:p>
            <a:r>
              <a:rPr lang="ru-RU" sz="2400" b="1" dirty="0" smtClean="0"/>
              <a:t>Сделать выводы и ответить на вопросы</a:t>
            </a:r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9137" y="1680632"/>
            <a:ext cx="3708096" cy="512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57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Критерии сравнения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 отношение к жизни</a:t>
            </a:r>
          </a:p>
          <a:p>
            <a:r>
              <a:rPr lang="ru-RU" dirty="0"/>
              <a:t>- отношение к музыке</a:t>
            </a:r>
          </a:p>
          <a:p>
            <a:r>
              <a:rPr lang="ru-RU" dirty="0"/>
              <a:t>- отношение к игре слепого музыканта</a:t>
            </a:r>
          </a:p>
          <a:p>
            <a:r>
              <a:rPr lang="ru-RU" dirty="0"/>
              <a:t>- отношение друг к другу</a:t>
            </a:r>
          </a:p>
          <a:p>
            <a:r>
              <a:rPr lang="ru-RU" dirty="0"/>
              <a:t>- отношение к гениальности и музыкальному дару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600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Таблица 1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5718655"/>
              </p:ext>
            </p:extLst>
          </p:nvPr>
        </p:nvGraphicFramePr>
        <p:xfrm>
          <a:off x="978795" y="1680632"/>
          <a:ext cx="9131120" cy="49755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96951">
                  <a:extLst>
                    <a:ext uri="{9D8B030D-6E8A-4147-A177-3AD203B41FA5}">
                      <a16:colId xmlns:a16="http://schemas.microsoft.com/office/drawing/2014/main" val="2318423795"/>
                    </a:ext>
                  </a:extLst>
                </a:gridCol>
                <a:gridCol w="4611137">
                  <a:extLst>
                    <a:ext uri="{9D8B030D-6E8A-4147-A177-3AD203B41FA5}">
                      <a16:colId xmlns:a16="http://schemas.microsoft.com/office/drawing/2014/main" val="2971787364"/>
                    </a:ext>
                  </a:extLst>
                </a:gridCol>
                <a:gridCol w="2823032">
                  <a:extLst>
                    <a:ext uri="{9D8B030D-6E8A-4147-A177-3AD203B41FA5}">
                      <a16:colId xmlns:a16="http://schemas.microsoft.com/office/drawing/2014/main" val="3978562182"/>
                    </a:ext>
                  </a:extLst>
                </a:gridCol>
              </a:tblGrid>
              <a:tr h="5462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Критерии сравнения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Моцарт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Сальери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27275491"/>
                  </a:ext>
                </a:extLst>
              </a:tr>
              <a:tr h="7330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Отношение к жизни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29331032"/>
                  </a:ext>
                </a:extLst>
              </a:tr>
              <a:tr h="6558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Отношение к музыке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15459458"/>
                  </a:ext>
                </a:extLst>
              </a:tr>
              <a:tr h="11069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Отношение к игре слепого музыканта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86874772"/>
                  </a:ext>
                </a:extLst>
              </a:tr>
              <a:tr h="8265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Отношение к друг к другу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39984510"/>
                  </a:ext>
                </a:extLst>
              </a:tr>
              <a:tr h="11069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Отношение к гениальности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608340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781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2539398"/>
              </p:ext>
            </p:extLst>
          </p:nvPr>
        </p:nvGraphicFramePr>
        <p:xfrm>
          <a:off x="1275008" y="695459"/>
          <a:ext cx="8976575" cy="58470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76878">
                  <a:extLst>
                    <a:ext uri="{9D8B030D-6E8A-4147-A177-3AD203B41FA5}">
                      <a16:colId xmlns:a16="http://schemas.microsoft.com/office/drawing/2014/main" val="1701205370"/>
                    </a:ext>
                  </a:extLst>
                </a:gridCol>
                <a:gridCol w="3592826">
                  <a:extLst>
                    <a:ext uri="{9D8B030D-6E8A-4147-A177-3AD203B41FA5}">
                      <a16:colId xmlns:a16="http://schemas.microsoft.com/office/drawing/2014/main" val="2974114219"/>
                    </a:ext>
                  </a:extLst>
                </a:gridCol>
                <a:gridCol w="3706871">
                  <a:extLst>
                    <a:ext uri="{9D8B030D-6E8A-4147-A177-3AD203B41FA5}">
                      <a16:colId xmlns:a16="http://schemas.microsoft.com/office/drawing/2014/main" val="1037148410"/>
                    </a:ext>
                  </a:extLst>
                </a:gridCol>
              </a:tblGrid>
              <a:tr h="8921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Критерии сравнения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Моцарт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Сальери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93484162"/>
                  </a:ext>
                </a:extLst>
              </a:tr>
              <a:tr h="49548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Социальное положение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Моцарт – бедный дворянин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«…Моцарт - безумец и ленивый гуляка, недостойный своего таланта (по мнению Сальери):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"...озаряет голову безумца, //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Гуляки праздного?.."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"Ты, Моцарт, недостоин сам себя." (Сальери о Моцарте)…»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dirty="0">
                          <a:effectLst/>
                        </a:rPr>
                        <a:t>Сальери – усердный и трудолюбивый человек: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dirty="0">
                          <a:effectLst/>
                        </a:rPr>
                        <a:t>«..не в награду //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dirty="0">
                          <a:effectLst/>
                        </a:rPr>
                        <a:t>Любви горящей, самоотверженья, //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Трудов, усердия, молений послан..»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67078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556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8532943"/>
              </p:ext>
            </p:extLst>
          </p:nvPr>
        </p:nvGraphicFramePr>
        <p:xfrm>
          <a:off x="515154" y="399245"/>
          <a:ext cx="10934164" cy="60774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42567">
                  <a:extLst>
                    <a:ext uri="{9D8B030D-6E8A-4147-A177-3AD203B41FA5}">
                      <a16:colId xmlns:a16="http://schemas.microsoft.com/office/drawing/2014/main" val="212184172"/>
                    </a:ext>
                  </a:extLst>
                </a:gridCol>
                <a:gridCol w="4376342">
                  <a:extLst>
                    <a:ext uri="{9D8B030D-6E8A-4147-A177-3AD203B41FA5}">
                      <a16:colId xmlns:a16="http://schemas.microsoft.com/office/drawing/2014/main" val="3862221423"/>
                    </a:ext>
                  </a:extLst>
                </a:gridCol>
                <a:gridCol w="4515255">
                  <a:extLst>
                    <a:ext uri="{9D8B030D-6E8A-4147-A177-3AD203B41FA5}">
                      <a16:colId xmlns:a16="http://schemas.microsoft.com/office/drawing/2014/main" val="3175615705"/>
                    </a:ext>
                  </a:extLst>
                </a:gridCol>
              </a:tblGrid>
              <a:tr h="60774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Музыкальный талант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37" marR="455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b="1" dirty="0">
                          <a:effectLst/>
                        </a:rPr>
                        <a:t>Моцарт за одну ночь с легкостью сочиняет произведения, которые оказываются прекрасными.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b="0" dirty="0">
                          <a:effectLst/>
                        </a:rPr>
                        <a:t>"...Нет — так; безделицу. Намедни ночью //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b="0" dirty="0">
                          <a:effectLst/>
                        </a:rPr>
                        <a:t>Бессонница моя меня томила, //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b="0" dirty="0">
                          <a:effectLst/>
                        </a:rPr>
                        <a:t>И в голову пришли мне две, три мысли. //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b="0" dirty="0">
                          <a:effectLst/>
                        </a:rPr>
                        <a:t>Сегодня их я набросал. " (Моцарт о себе)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b="0" dirty="0">
                          <a:effectLst/>
                        </a:rPr>
                        <a:t>"Какая глубина! //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b="0" dirty="0">
                          <a:effectLst/>
                        </a:rPr>
                        <a:t>Какая смелость и какая стройность!" (Сальери о работах Моцарта)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37" marR="455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Судя по всему, Сальери редко посещает вдохновение. Он хотел бы сочинить что-то великое, но у него не получается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0" dirty="0">
                          <a:effectLst/>
                        </a:rPr>
                        <a:t>"...Быть может, посетит меня восторг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0" dirty="0">
                          <a:effectLst/>
                        </a:rPr>
                        <a:t>И творческая ночь и вдохновенье..."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"...возмутив бескрылое желанье..." (у Сальери есть желание творить, но это желание "бескрыло")</a:t>
                      </a:r>
                      <a:endParaRPr lang="ru-RU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37" marR="45537" marT="0" marB="0"/>
                </a:tc>
                <a:extLst>
                  <a:ext uri="{0D108BD9-81ED-4DB2-BD59-A6C34878D82A}">
                    <a16:rowId xmlns:a16="http://schemas.microsoft.com/office/drawing/2014/main" val="17730087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350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5926053"/>
              </p:ext>
            </p:extLst>
          </p:nvPr>
        </p:nvGraphicFramePr>
        <p:xfrm>
          <a:off x="296214" y="476518"/>
          <a:ext cx="11281892" cy="60144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07525">
                  <a:extLst>
                    <a:ext uri="{9D8B030D-6E8A-4147-A177-3AD203B41FA5}">
                      <a16:colId xmlns:a16="http://schemas.microsoft.com/office/drawing/2014/main" val="807398495"/>
                    </a:ext>
                  </a:extLst>
                </a:gridCol>
                <a:gridCol w="4515517">
                  <a:extLst>
                    <a:ext uri="{9D8B030D-6E8A-4147-A177-3AD203B41FA5}">
                      <a16:colId xmlns:a16="http://schemas.microsoft.com/office/drawing/2014/main" val="3635531445"/>
                    </a:ext>
                  </a:extLst>
                </a:gridCol>
                <a:gridCol w="4658850">
                  <a:extLst>
                    <a:ext uri="{9D8B030D-6E8A-4147-A177-3AD203B41FA5}">
                      <a16:colId xmlns:a16="http://schemas.microsoft.com/office/drawing/2014/main" val="2855511964"/>
                    </a:ext>
                  </a:extLst>
                </a:gridCol>
              </a:tblGrid>
              <a:tr h="8599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Отношение к музыке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cs typeface="Aharoni" panose="02010803020104030203" pitchFamily="2" charset="-79"/>
                        </a:rPr>
                        <a:t>Любит музыку и относится с любовью.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haroni" panose="02010803020104030203" pitchFamily="2" charset="-79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Любит музыку, но относится к ней как к ремеслу.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96095926"/>
                  </a:ext>
                </a:extLst>
              </a:tr>
              <a:tr h="51544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Отношение к игре слепого музыканта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cs typeface="Aharoni" panose="02010803020104030203" pitchFamily="2" charset="-79"/>
                        </a:rPr>
                        <a:t>Моцарт веселится, когда слышит в трактире свои оперы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  <a:cs typeface="Aharoni" panose="02010803020104030203" pitchFamily="2" charset="-79"/>
                        </a:rPr>
                        <a:t>Смешнее отроду ты ничего //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  <a:cs typeface="Aharoni" panose="02010803020104030203" pitchFamily="2" charset="-79"/>
                        </a:rPr>
                        <a:t>Не слыхивал... Слепой </a:t>
                      </a:r>
                      <a:r>
                        <a:rPr lang="ru-RU" sz="1800" dirty="0" err="1">
                          <a:effectLst/>
                          <a:cs typeface="Aharoni" panose="02010803020104030203" pitchFamily="2" charset="-79"/>
                        </a:rPr>
                        <a:t>скрыпач</a:t>
                      </a:r>
                      <a:r>
                        <a:rPr lang="ru-RU" sz="1800" dirty="0">
                          <a:effectLst/>
                          <a:cs typeface="Aharoni" panose="02010803020104030203" pitchFamily="2" charset="-79"/>
                        </a:rPr>
                        <a:t> в трактире //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  <a:cs typeface="Aharoni" panose="02010803020104030203" pitchFamily="2" charset="-79"/>
                        </a:rPr>
                        <a:t>Разыгрывал </a:t>
                      </a:r>
                      <a:r>
                        <a:rPr lang="ru-RU" sz="1800" dirty="0" err="1">
                          <a:effectLst/>
                          <a:cs typeface="Aharoni" panose="02010803020104030203" pitchFamily="2" charset="-79"/>
                        </a:rPr>
                        <a:t>voi</a:t>
                      </a:r>
                      <a:r>
                        <a:rPr lang="ru-RU" sz="1800" dirty="0">
                          <a:effectLst/>
                          <a:cs typeface="Aharoni" panose="02010803020104030203" pitchFamily="2" charset="-79"/>
                        </a:rPr>
                        <a:t> </a:t>
                      </a:r>
                      <a:r>
                        <a:rPr lang="ru-RU" sz="1800" dirty="0" err="1">
                          <a:effectLst/>
                          <a:cs typeface="Aharoni" panose="02010803020104030203" pitchFamily="2" charset="-79"/>
                        </a:rPr>
                        <a:t>che</a:t>
                      </a:r>
                      <a:r>
                        <a:rPr lang="ru-RU" sz="1800" dirty="0">
                          <a:effectLst/>
                          <a:cs typeface="Aharoni" panose="02010803020104030203" pitchFamily="2" charset="-79"/>
                        </a:rPr>
                        <a:t> </a:t>
                      </a:r>
                      <a:r>
                        <a:rPr lang="ru-RU" sz="1800" dirty="0" err="1">
                          <a:effectLst/>
                          <a:cs typeface="Aharoni" panose="02010803020104030203" pitchFamily="2" charset="-79"/>
                        </a:rPr>
                        <a:t>sapete</a:t>
                      </a:r>
                      <a:r>
                        <a:rPr lang="ru-RU" sz="1800" dirty="0">
                          <a:effectLst/>
                          <a:cs typeface="Aharoni" panose="02010803020104030203" pitchFamily="2" charset="-79"/>
                        </a:rPr>
                        <a:t>*. Чудо!"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cs typeface="Aharoni" panose="02010803020104030203" pitchFamily="2" charset="-79"/>
                        </a:rPr>
                        <a:t>"Старик играет арию из Дон-Жуана; Моцарт хохочет."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haroni" panose="02010803020104030203" pitchFamily="2" charset="-79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Сальери не считает смешным то, что оперы Моцарта играют в трактирах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"Нет. //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Мне не смешно, когда маляр негодный //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Мне пачкает Мадонну Рафаэля..." (Сальери)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785612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680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096246"/>
              </p:ext>
            </p:extLst>
          </p:nvPr>
        </p:nvGraphicFramePr>
        <p:xfrm>
          <a:off x="643944" y="309094"/>
          <a:ext cx="10818253" cy="61174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0915">
                  <a:extLst>
                    <a:ext uri="{9D8B030D-6E8A-4147-A177-3AD203B41FA5}">
                      <a16:colId xmlns:a16="http://schemas.microsoft.com/office/drawing/2014/main" val="3030038570"/>
                    </a:ext>
                  </a:extLst>
                </a:gridCol>
                <a:gridCol w="4329948">
                  <a:extLst>
                    <a:ext uri="{9D8B030D-6E8A-4147-A177-3AD203B41FA5}">
                      <a16:colId xmlns:a16="http://schemas.microsoft.com/office/drawing/2014/main" val="2457120480"/>
                    </a:ext>
                  </a:extLst>
                </a:gridCol>
                <a:gridCol w="4467390">
                  <a:extLst>
                    <a:ext uri="{9D8B030D-6E8A-4147-A177-3AD203B41FA5}">
                      <a16:colId xmlns:a16="http://schemas.microsoft.com/office/drawing/2014/main" val="2394467587"/>
                    </a:ext>
                  </a:extLst>
                </a:gridCol>
              </a:tblGrid>
              <a:tr h="61174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Отношение к друг к другу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Моцарт искренне считает Сальери своим другом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>
                          <a:effectLst/>
                        </a:rPr>
                        <a:t>«…За твое //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>
                          <a:effectLst/>
                        </a:rPr>
                        <a:t>Здоровье, друг, за искренний союз, //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>
                          <a:effectLst/>
                        </a:rPr>
                        <a:t>Связующий Моцарта и Сальери, //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Двух сыновей гармонии.» (Моцарт о дружбе)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dirty="0">
                          <a:effectLst/>
                        </a:rPr>
                        <a:t>Сальери завидует Моцарту, хотя и называет его другом, и подсыпает ему смертельный яд  (согласно легенде):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dirty="0">
                          <a:effectLst/>
                        </a:rPr>
                        <a:t>"...Друг Моцарт, эти слезы...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dirty="0">
                          <a:effectLst/>
                        </a:rPr>
                        <a:t>Не замечай их. Продолжай, спеши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Еще наполнить звуками мне душу..."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87209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625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321795"/>
              </p:ext>
            </p:extLst>
          </p:nvPr>
        </p:nvGraphicFramePr>
        <p:xfrm>
          <a:off x="476516" y="463638"/>
          <a:ext cx="11256137" cy="57954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02713">
                  <a:extLst>
                    <a:ext uri="{9D8B030D-6E8A-4147-A177-3AD203B41FA5}">
                      <a16:colId xmlns:a16="http://schemas.microsoft.com/office/drawing/2014/main" val="1422535053"/>
                    </a:ext>
                  </a:extLst>
                </a:gridCol>
                <a:gridCol w="4505209">
                  <a:extLst>
                    <a:ext uri="{9D8B030D-6E8A-4147-A177-3AD203B41FA5}">
                      <a16:colId xmlns:a16="http://schemas.microsoft.com/office/drawing/2014/main" val="3963602997"/>
                    </a:ext>
                  </a:extLst>
                </a:gridCol>
                <a:gridCol w="4648215">
                  <a:extLst>
                    <a:ext uri="{9D8B030D-6E8A-4147-A177-3AD203B41FA5}">
                      <a16:colId xmlns:a16="http://schemas.microsoft.com/office/drawing/2014/main" val="1726149624"/>
                    </a:ext>
                  </a:extLst>
                </a:gridCol>
              </a:tblGrid>
              <a:tr h="57954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Отношение к гениальности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Моцарт шутливо говорит о своем таланте, хотя и понимает, что он – гений.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Моцарт считает, что гений и злодейство несовместимы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>
                          <a:effectLst/>
                        </a:rPr>
                        <a:t>"...Он же гений, //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>
                          <a:effectLst/>
                        </a:rPr>
                        <a:t>Как ты да я. А гений и злодейство — //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Две вещи несовместные. Не правда ль?"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Сальери всерьез говорит о божественном таланте Моцарта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Сальери считает, что гений и злодейство совместимы, но в итоге начинает сомневаться в этом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dirty="0">
                          <a:effectLst/>
                        </a:rPr>
                        <a:t>"Но ужель он прав,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dirty="0">
                          <a:effectLst/>
                        </a:rPr>
                        <a:t>И я не гений? Гений и злодейство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Две вещи несовместные."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629416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704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Совет директоров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Совет директоров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29</TotalTime>
  <Words>669</Words>
  <Application>Microsoft Office PowerPoint</Application>
  <PresentationFormat>Широкоэкранный</PresentationFormat>
  <Paragraphs>113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Aharoni</vt:lpstr>
      <vt:lpstr>Arial</vt:lpstr>
      <vt:lpstr>Calibri</vt:lpstr>
      <vt:lpstr>Century Gothic</vt:lpstr>
      <vt:lpstr>Times New Roman</vt:lpstr>
      <vt:lpstr>Wingdings 3</vt:lpstr>
      <vt:lpstr>Совет директоров</vt:lpstr>
      <vt:lpstr>Сравнительная характеристика Моцарта и Сальери (по трагедии А.С. Пушкина «Моцарт и Сальери»)</vt:lpstr>
      <vt:lpstr>Цели урока:</vt:lpstr>
      <vt:lpstr>Критерии сравнения</vt:lpstr>
      <vt:lpstr>Таблица 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Вопросы по таблице: </vt:lpstr>
      <vt:lpstr>Круги Эйлера</vt:lpstr>
      <vt:lpstr>Подведем итоги</vt:lpstr>
      <vt:lpstr>Запишите домашнее задание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Сравнительная характеристика Моцарта и Сальери (по трагедии А.С. Пушкина «Моцарт и Сальери»)</dc:title>
  <dc:creator>Пользователь</dc:creator>
  <cp:lastModifiedBy>Пользователь</cp:lastModifiedBy>
  <cp:revision>4</cp:revision>
  <dcterms:created xsi:type="dcterms:W3CDTF">2022-11-10T12:31:33Z</dcterms:created>
  <dcterms:modified xsi:type="dcterms:W3CDTF">2022-11-11T04:14:54Z</dcterms:modified>
</cp:coreProperties>
</file>