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1" r:id="rId4"/>
    <p:sldId id="262" r:id="rId5"/>
    <p:sldId id="263" r:id="rId6"/>
    <p:sldId id="277" r:id="rId7"/>
    <p:sldId id="264" r:id="rId8"/>
    <p:sldId id="267" r:id="rId9"/>
    <p:sldId id="268" r:id="rId10"/>
    <p:sldId id="270" r:id="rId11"/>
    <p:sldId id="271" r:id="rId12"/>
    <p:sldId id="278" r:id="rId13"/>
    <p:sldId id="279" r:id="rId14"/>
    <p:sldId id="280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9211" autoAdjust="0"/>
    <p:restoredTop sz="94660"/>
  </p:normalViewPr>
  <p:slideViewPr>
    <p:cSldViewPr>
      <p:cViewPr varScale="1">
        <p:scale>
          <a:sx n="79" d="100"/>
          <a:sy n="79" d="100"/>
        </p:scale>
        <p:origin x="-9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24BA-C63D-43E1-A300-8C7C4D2E56E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3595-01F8-41BA-8510-D1A22C35A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24BA-C63D-43E1-A300-8C7C4D2E56E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3595-01F8-41BA-8510-D1A22C35A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24BA-C63D-43E1-A300-8C7C4D2E56E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3595-01F8-41BA-8510-D1A22C35A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24BA-C63D-43E1-A300-8C7C4D2E56E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3595-01F8-41BA-8510-D1A22C35A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24BA-C63D-43E1-A300-8C7C4D2E56E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3595-01F8-41BA-8510-D1A22C35A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24BA-C63D-43E1-A300-8C7C4D2E56E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3595-01F8-41BA-8510-D1A22C35A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24BA-C63D-43E1-A300-8C7C4D2E56E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3595-01F8-41BA-8510-D1A22C35A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24BA-C63D-43E1-A300-8C7C4D2E56E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3595-01F8-41BA-8510-D1A22C35A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24BA-C63D-43E1-A300-8C7C4D2E56E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3595-01F8-41BA-8510-D1A22C35A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24BA-C63D-43E1-A300-8C7C4D2E56E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3595-01F8-41BA-8510-D1A22C35A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24BA-C63D-43E1-A300-8C7C4D2E56E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B393595-01F8-41BA-8510-D1A22C35A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9D24BA-C63D-43E1-A300-8C7C4D2E56E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393595-01F8-41BA-8510-D1A22C35ACB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648071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Цикл  наблюдений за ростом лука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3A7C6E1-36BA-45F5-A9CE-74CEA50E5F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91090" y="1966836"/>
            <a:ext cx="4263604" cy="34731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7DC2C65-55D0-4185-9783-3149E58DD9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8391" y="2100036"/>
            <a:ext cx="4628749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1614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ЛУЧОК ПОДРОС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7" y="1195702"/>
            <a:ext cx="5256583" cy="51288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</a:t>
            </a:r>
            <a:r>
              <a:rPr lang="ru-RU" sz="1800" dirty="0"/>
              <a:t>Спустя </a:t>
            </a:r>
            <a:r>
              <a:rPr lang="ru-RU" sz="1400" dirty="0"/>
              <a:t>некоторое время ЛУК ЗАМЕТНО ВЫРОС И СТАЛ ДЛИННЕЕ, САМЫЙ ДЛИННЫЙ ЛУК БЫЛ В КОНТЕЙНЕРЕ С ЗЕМЛЁЙ. </a:t>
            </a:r>
          </a:p>
          <a:p>
            <a:pPr>
              <a:buNone/>
            </a:pPr>
            <a:r>
              <a:rPr lang="ru-RU" sz="1400" dirty="0"/>
              <a:t>    Следовательно, благодаря питательным веществам, содержащихся в земле, лук  в определённый период начинает ими обогащаться и интенсивно расти, а лук, находящийся в контейнере с водой, напротив, прекращает свой рост, так как питательных веществ, находящихся в воде, ему не хватает.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FF8E6939-86E6-4C1F-A8B6-8F4D742532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8015" y="2466850"/>
            <a:ext cx="3972210" cy="303898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03A8C89-BE13-4793-9812-A23BA04CC3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6" y="3786190"/>
            <a:ext cx="3571868" cy="234631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/>
              <a:t>На заключительном этапе проектной деятельности ребятишки срезали лук</a:t>
            </a:r>
            <a:r>
              <a:rPr lang="en-US" sz="2800" dirty="0"/>
              <a:t>                                                                              </a:t>
            </a:r>
            <a:r>
              <a:rPr lang="ru-RU" sz="2800" dirty="0"/>
              <a:t>Дети с  удовольствием съели его на обед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329642" cy="5631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   </a:t>
            </a:r>
            <a:r>
              <a:rPr lang="ru-RU" dirty="0"/>
              <a:t/>
            </a:r>
            <a:br>
              <a:rPr lang="ru-RU" dirty="0"/>
            </a:br>
            <a:endParaRPr lang="ru-RU" sz="2400" dirty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="" xmlns:a16="http://schemas.microsoft.com/office/drawing/2014/main" id="{DE6E39DF-0877-4F04-A2EB-FE9BBA4AFF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90141454"/>
              </p:ext>
            </p:extLst>
          </p:nvPr>
        </p:nvGraphicFramePr>
        <p:xfrm>
          <a:off x="785786" y="1"/>
          <a:ext cx="7429552" cy="67007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1055">
                  <a:extLst>
                    <a:ext uri="{9D8B030D-6E8A-4147-A177-3AD203B41FA5}">
                      <a16:colId xmlns="" xmlns:a16="http://schemas.microsoft.com/office/drawing/2014/main" val="1192880936"/>
                    </a:ext>
                  </a:extLst>
                </a:gridCol>
                <a:gridCol w="5066150">
                  <a:extLst>
                    <a:ext uri="{9D8B030D-6E8A-4147-A177-3AD203B41FA5}">
                      <a16:colId xmlns="" xmlns:a16="http://schemas.microsoft.com/office/drawing/2014/main" val="1718074027"/>
                    </a:ext>
                  </a:extLst>
                </a:gridCol>
                <a:gridCol w="1382347">
                  <a:extLst>
                    <a:ext uri="{9D8B030D-6E8A-4147-A177-3AD203B41FA5}">
                      <a16:colId xmlns="" xmlns:a16="http://schemas.microsoft.com/office/drawing/2014/main" val="4084379848"/>
                    </a:ext>
                  </a:extLst>
                </a:gridCol>
              </a:tblGrid>
              <a:tr h="3127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Дата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Что мы наблюдали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Фото</a:t>
                      </a:r>
                    </a:p>
                  </a:txBody>
                  <a:tcPr marL="7345" marR="7345" marT="7345" marB="7345" anchor="ctr"/>
                </a:tc>
                <a:extLst>
                  <a:ext uri="{0D108BD9-81ED-4DB2-BD59-A6C34878D82A}">
                    <a16:rowId xmlns="" xmlns:a16="http://schemas.microsoft.com/office/drawing/2014/main" val="4057744757"/>
                  </a:ext>
                </a:extLst>
              </a:tr>
              <a:tr h="15043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25 февраля  2021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Сухую луковицу мы посадили в стакан с водой таким образом, чтобы вода закрывала корень. Длина сухих корешков ~ 1 см. Сосуд с луковицей поставили в хорошо освещенное место (на подоконник), t воздуха в помещении +23 градуса.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dirty="0"/>
                    </a:p>
                  </a:txBody>
                  <a:tcPr marL="7345" marR="7345" marT="7345" marB="7345" anchor="ctr"/>
                </a:tc>
                <a:extLst>
                  <a:ext uri="{0D108BD9-81ED-4DB2-BD59-A6C34878D82A}">
                    <a16:rowId xmlns="" xmlns:a16="http://schemas.microsoft.com/office/drawing/2014/main" val="920121190"/>
                  </a:ext>
                </a:extLst>
              </a:tr>
              <a:tr h="963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26 февраля  2021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Вода в стакане пожелтела, на стенках стакана появились пузырьки.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dirty="0"/>
                    </a:p>
                  </a:txBody>
                  <a:tcPr marL="7345" marR="7345" marT="7345" marB="7345" anchor="ctr"/>
                </a:tc>
                <a:extLst>
                  <a:ext uri="{0D108BD9-81ED-4DB2-BD59-A6C34878D82A}">
                    <a16:rowId xmlns="" xmlns:a16="http://schemas.microsoft.com/office/drawing/2014/main" val="2475463762"/>
                  </a:ext>
                </a:extLst>
              </a:tr>
              <a:tr h="9085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27 февраля  2021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Вода в стакане остается желтой, пузырьки со стенок стакана исчезли. Длина корешков - 1 см 2 мм.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dirty="0"/>
                    </a:p>
                  </a:txBody>
                  <a:tcPr marL="7345" marR="7345" marT="7345" marB="7345" anchor="ctr"/>
                </a:tc>
                <a:extLst>
                  <a:ext uri="{0D108BD9-81ED-4DB2-BD59-A6C34878D82A}">
                    <a16:rowId xmlns="" xmlns:a16="http://schemas.microsoft.com/office/drawing/2014/main" val="2931225029"/>
                  </a:ext>
                </a:extLst>
              </a:tr>
              <a:tr h="610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1 марта 2021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Длина корешка 22 мм (+10 мм за 24 часа).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dirty="0"/>
                    </a:p>
                  </a:txBody>
                  <a:tcPr marL="7345" marR="7345" marT="7345" marB="7345" anchor="ctr"/>
                </a:tc>
                <a:extLst>
                  <a:ext uri="{0D108BD9-81ED-4DB2-BD59-A6C34878D82A}">
                    <a16:rowId xmlns="" xmlns:a16="http://schemas.microsoft.com/office/drawing/2014/main" val="996777673"/>
                  </a:ext>
                </a:extLst>
              </a:tr>
              <a:tr h="610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3 марта 2021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Появился второй корешок белого цвета. Длина самого длинного корешка - 35 мм.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dirty="0"/>
                    </a:p>
                  </a:txBody>
                  <a:tcPr marL="7345" marR="7345" marT="7345" marB="7345" anchor="ctr"/>
                </a:tc>
                <a:extLst>
                  <a:ext uri="{0D108BD9-81ED-4DB2-BD59-A6C34878D82A}">
                    <a16:rowId xmlns="" xmlns:a16="http://schemas.microsoft.com/office/drawing/2014/main" val="1597067423"/>
                  </a:ext>
                </a:extLst>
              </a:tr>
              <a:tr h="9085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5 марта 2021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Выросло 6 свежих корешков. Длина самого длинного корешка 50 мм. На дне стакана появился осадок в виде хлопьев.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dirty="0"/>
                    </a:p>
                  </a:txBody>
                  <a:tcPr marL="7345" marR="7345" marT="7345" marB="7345" anchor="ctr"/>
                </a:tc>
                <a:extLst>
                  <a:ext uri="{0D108BD9-81ED-4DB2-BD59-A6C34878D82A}">
                    <a16:rowId xmlns="" xmlns:a16="http://schemas.microsoft.com/office/drawing/2014/main" val="2876238573"/>
                  </a:ext>
                </a:extLst>
              </a:tr>
              <a:tr h="610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9 марта 2021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У луковицы - 13 свежих корешков, самый длинный достигает 65 мм.</a:t>
                      </a:r>
                    </a:p>
                  </a:txBody>
                  <a:tcPr marL="7345" marR="7345" marT="7345" marB="73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dirty="0"/>
                    </a:p>
                  </a:txBody>
                  <a:tcPr marL="7345" marR="7345" marT="7345" marB="7345" anchor="ctr"/>
                </a:tc>
                <a:extLst>
                  <a:ext uri="{0D108BD9-81ED-4DB2-BD59-A6C34878D82A}">
                    <a16:rowId xmlns="" xmlns:a16="http://schemas.microsoft.com/office/drawing/2014/main" val="675610789"/>
                  </a:ext>
                </a:extLst>
              </a:tr>
            </a:tbl>
          </a:graphicData>
        </a:graphic>
      </p:graphicFrame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31B75764-BF65-40BE-B591-2F1445A625D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96" y="2071678"/>
            <a:ext cx="1071570" cy="867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4" name="Рисунок 1">
            <a:extLst>
              <a:ext uri="{FF2B5EF4-FFF2-40B4-BE49-F238E27FC236}">
                <a16:creationId xmlns="" xmlns:a16="http://schemas.microsoft.com/office/drawing/2014/main" id="{97179D18-0F13-4750-BB37-42FE4F774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564" y="719574"/>
            <a:ext cx="11430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>
            <a:extLst>
              <a:ext uri="{FF2B5EF4-FFF2-40B4-BE49-F238E27FC236}">
                <a16:creationId xmlns="" xmlns:a16="http://schemas.microsoft.com/office/drawing/2014/main" id="{93BC2182-4E88-4ED2-81DF-A77A4F7F0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714356"/>
            <a:ext cx="11430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1">
            <a:extLst>
              <a:ext uri="{FF2B5EF4-FFF2-40B4-BE49-F238E27FC236}">
                <a16:creationId xmlns="" xmlns:a16="http://schemas.microsoft.com/office/drawing/2014/main" id="{159776E2-91F9-48C7-B1C5-0AFB20B3EE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782" y="3212976"/>
            <a:ext cx="1041718" cy="787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1">
            <a:extLst>
              <a:ext uri="{FF2B5EF4-FFF2-40B4-BE49-F238E27FC236}">
                <a16:creationId xmlns="" xmlns:a16="http://schemas.microsoft.com/office/drawing/2014/main" id="{47A76BFF-B5E8-4A95-A113-A2342CB31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079" y="4365104"/>
            <a:ext cx="1019815" cy="8498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1">
            <a:extLst>
              <a:ext uri="{FF2B5EF4-FFF2-40B4-BE49-F238E27FC236}">
                <a16:creationId xmlns="" xmlns:a16="http://schemas.microsoft.com/office/drawing/2014/main" id="{E20073E0-A927-4B2B-9A34-9658772B2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72" y="5286388"/>
            <a:ext cx="857256" cy="7143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">
            <a:extLst>
              <a:ext uri="{FF2B5EF4-FFF2-40B4-BE49-F238E27FC236}">
                <a16:creationId xmlns="" xmlns:a16="http://schemas.microsoft.com/office/drawing/2014/main" id="{DF63E884-242F-482E-9F06-A88081166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828" y="6065375"/>
            <a:ext cx="951151" cy="792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06409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329642" cy="5631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   </a:t>
            </a:r>
            <a:r>
              <a:rPr lang="ru-RU" dirty="0"/>
              <a:t/>
            </a:r>
            <a:br>
              <a:rPr lang="ru-RU" dirty="0"/>
            </a:br>
            <a:endParaRPr lang="ru-RU" sz="2400" dirty="0"/>
          </a:p>
        </p:txBody>
      </p:sp>
      <p:graphicFrame>
        <p:nvGraphicFramePr>
          <p:cNvPr id="13" name="Таблица 12">
            <a:extLst>
              <a:ext uri="{FF2B5EF4-FFF2-40B4-BE49-F238E27FC236}">
                <a16:creationId xmlns="" xmlns:a16="http://schemas.microsoft.com/office/drawing/2014/main" id="{B1553D0A-0FFA-4B98-8103-C305E2A8AE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87892693"/>
              </p:ext>
            </p:extLst>
          </p:nvPr>
        </p:nvGraphicFramePr>
        <p:xfrm>
          <a:off x="142844" y="642918"/>
          <a:ext cx="7572396" cy="5429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1009">
                  <a:extLst>
                    <a:ext uri="{9D8B030D-6E8A-4147-A177-3AD203B41FA5}">
                      <a16:colId xmlns="" xmlns:a16="http://schemas.microsoft.com/office/drawing/2014/main" val="2602392139"/>
                    </a:ext>
                  </a:extLst>
                </a:gridCol>
                <a:gridCol w="5392462">
                  <a:extLst>
                    <a:ext uri="{9D8B030D-6E8A-4147-A177-3AD203B41FA5}">
                      <a16:colId xmlns="" xmlns:a16="http://schemas.microsoft.com/office/drawing/2014/main" val="1494573904"/>
                    </a:ext>
                  </a:extLst>
                </a:gridCol>
                <a:gridCol w="1408925">
                  <a:extLst>
                    <a:ext uri="{9D8B030D-6E8A-4147-A177-3AD203B41FA5}">
                      <a16:colId xmlns="" xmlns:a16="http://schemas.microsoft.com/office/drawing/2014/main" val="3149725585"/>
                    </a:ext>
                  </a:extLst>
                </a:gridCol>
              </a:tblGrid>
              <a:tr h="1141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11 марта 2021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29 корешков. Почти все корешки достигают в длину 65 мм. Они расположены по окружности корневища (диаметр 20 мм), в середине неразвитые коричневые корни 5-7 мм.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extLst>
                  <a:ext uri="{0D108BD9-81ED-4DB2-BD59-A6C34878D82A}">
                    <a16:rowId xmlns="" xmlns:a16="http://schemas.microsoft.com/office/drawing/2014/main" val="2081429821"/>
                  </a:ext>
                </a:extLst>
              </a:tr>
              <a:tr h="10874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12 марта 2021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Длина корешков 70 мм. Кожура в нижней части луковицы, которая находится в воде, лопнула. Некоторые корешки стали коричневыми.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</a:rPr>
                        <a:t> 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extLst>
                  <a:ext uri="{0D108BD9-81ED-4DB2-BD59-A6C34878D82A}">
                    <a16:rowId xmlns="" xmlns:a16="http://schemas.microsoft.com/office/drawing/2014/main" val="3187897743"/>
                  </a:ext>
                </a:extLst>
              </a:tr>
              <a:tr h="1035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13 марта 2021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Длина корешков 75 мм. В верхней части луковицы проглядывает бледно-зеленое перо.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              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extLst>
                  <a:ext uri="{0D108BD9-81ED-4DB2-BD59-A6C34878D82A}">
                    <a16:rowId xmlns="" xmlns:a16="http://schemas.microsoft.com/office/drawing/2014/main" val="2372240767"/>
                  </a:ext>
                </a:extLst>
              </a:tr>
              <a:tr h="10771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15 марта 2021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Верх луковицы раскололся, появилось перо длиной 10 мм, длина корней 85 мм. Все больше корней становятся коричневыми.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  </a:t>
                      </a:r>
                      <a:r>
                        <a:rPr lang="ru-RU" sz="1000">
                          <a:effectLst/>
                        </a:rPr>
                        <a:t>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extLst>
                  <a:ext uri="{0D108BD9-81ED-4DB2-BD59-A6C34878D82A}">
                    <a16:rowId xmlns="" xmlns:a16="http://schemas.microsoft.com/office/drawing/2014/main" val="2720745894"/>
                  </a:ext>
                </a:extLst>
              </a:tr>
              <a:tr h="10874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16 марта 2021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Длина пера 1 - 30 мм, пера 2 - 20 мм, длина корней 85 мм. Перо раздвоилось, цвет стал более насыщенным (от бледно-зеленого до светло-зеленого).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  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73" marR="8373" marT="8373" marB="8373" anchor="ctr"/>
                </a:tc>
                <a:extLst>
                  <a:ext uri="{0D108BD9-81ED-4DB2-BD59-A6C34878D82A}">
                    <a16:rowId xmlns="" xmlns:a16="http://schemas.microsoft.com/office/drawing/2014/main" val="697944532"/>
                  </a:ext>
                </a:extLst>
              </a:tr>
            </a:tbl>
          </a:graphicData>
        </a:graphic>
      </p:graphicFrame>
      <p:pic>
        <p:nvPicPr>
          <p:cNvPr id="15" name="Рисунок 3">
            <a:extLst>
              <a:ext uri="{FF2B5EF4-FFF2-40B4-BE49-F238E27FC236}">
                <a16:creationId xmlns="" xmlns:a16="http://schemas.microsoft.com/office/drawing/2014/main" id="{06708235-9250-4E9A-BC40-8D764029F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714356"/>
            <a:ext cx="821975" cy="9626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4">
            <a:extLst>
              <a:ext uri="{FF2B5EF4-FFF2-40B4-BE49-F238E27FC236}">
                <a16:creationId xmlns="" xmlns:a16="http://schemas.microsoft.com/office/drawing/2014/main" id="{D3F278F3-5E0E-4C64-8E98-1780460BB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8" y="3071810"/>
            <a:ext cx="692081" cy="765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2">
            <a:extLst>
              <a:ext uri="{FF2B5EF4-FFF2-40B4-BE49-F238E27FC236}">
                <a16:creationId xmlns="" xmlns:a16="http://schemas.microsoft.com/office/drawing/2014/main" id="{3D9E4796-2F62-405E-876C-590EE694A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8" y="1928802"/>
            <a:ext cx="845647" cy="8538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15">
            <a:extLst>
              <a:ext uri="{FF2B5EF4-FFF2-40B4-BE49-F238E27FC236}">
                <a16:creationId xmlns="" xmlns:a16="http://schemas.microsoft.com/office/drawing/2014/main" id="{B811AE93-F49D-4F9E-A7EF-06300E6ED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8" y="4000504"/>
            <a:ext cx="772565" cy="8910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4">
            <a:extLst>
              <a:ext uri="{FF2B5EF4-FFF2-40B4-BE49-F238E27FC236}">
                <a16:creationId xmlns="" xmlns:a16="http://schemas.microsoft.com/office/drawing/2014/main" id="{3CCED64B-EFEC-4E15-A0EC-EECD9A083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5072074"/>
            <a:ext cx="616257" cy="9115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5">
            <a:extLst>
              <a:ext uri="{FF2B5EF4-FFF2-40B4-BE49-F238E27FC236}">
                <a16:creationId xmlns="" xmlns:a16="http://schemas.microsoft.com/office/drawing/2014/main" id="{FE9DA646-8501-4E67-A09F-D2868E224A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586" y="4857760"/>
            <a:ext cx="872274" cy="1268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55169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329642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   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104ACC9A-6D29-4572-92D8-0C80B8543F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13368394"/>
              </p:ext>
            </p:extLst>
          </p:nvPr>
        </p:nvGraphicFramePr>
        <p:xfrm>
          <a:off x="214282" y="1500174"/>
          <a:ext cx="6750511" cy="1784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1096">
                  <a:extLst>
                    <a:ext uri="{9D8B030D-6E8A-4147-A177-3AD203B41FA5}">
                      <a16:colId xmlns="" xmlns:a16="http://schemas.microsoft.com/office/drawing/2014/main" val="3208266999"/>
                    </a:ext>
                  </a:extLst>
                </a:gridCol>
                <a:gridCol w="4497158">
                  <a:extLst>
                    <a:ext uri="{9D8B030D-6E8A-4147-A177-3AD203B41FA5}">
                      <a16:colId xmlns="" xmlns:a16="http://schemas.microsoft.com/office/drawing/2014/main" val="3451290744"/>
                    </a:ext>
                  </a:extLst>
                </a:gridCol>
                <a:gridCol w="1582257">
                  <a:extLst>
                    <a:ext uri="{9D8B030D-6E8A-4147-A177-3AD203B41FA5}">
                      <a16:colId xmlns="" xmlns:a16="http://schemas.microsoft.com/office/drawing/2014/main" val="2634769800"/>
                    </a:ext>
                  </a:extLst>
                </a:gridCol>
              </a:tblGrid>
              <a:tr h="8921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17 марта 2021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Длина корней - 90 мм, перья: L1=45 мм, L2=40 мм.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="" xmlns:a16="http://schemas.microsoft.com/office/drawing/2014/main" val="3860749160"/>
                  </a:ext>
                </a:extLst>
              </a:tr>
              <a:tr h="8921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20 марта 2021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Длина корней 95 мм, корни стали очень густыми (36 корешков); перья L1=90 мм, L2=78 мм. В воде осадок ввиде хлопьев.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="" xmlns:a16="http://schemas.microsoft.com/office/drawing/2014/main" val="2848168596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D533AEBA-D75F-40D1-B89F-9844676BD21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1142984"/>
            <a:ext cx="960487" cy="1150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4D614C8-91C7-4BD2-A5A7-6ED561440AA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2714620"/>
            <a:ext cx="952500" cy="1311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67457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/>
              <a:t>Результат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329642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   1. Дети научились сажать и ухаживать за луком, познакомились с условием роста лука, научились определять пользу зелёного лука. Познакомились с пословицами и поговорками об этом зелёном витамине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2400" dirty="0"/>
              <a:t>2. У детей сформировались знания и представления о росте зелёного лука в комнатных условиях, как в контейнере с почвой так и в контейнере с водой</a:t>
            </a:r>
            <a:r>
              <a:rPr lang="ru-RU" dirty="0"/>
              <a:t>.</a:t>
            </a:r>
            <a:br>
              <a:rPr lang="ru-RU" dirty="0"/>
            </a:b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0950" y="1556792"/>
            <a:ext cx="8587330" cy="4767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Цель: </a:t>
            </a:r>
            <a:r>
              <a:rPr lang="ru-RU" sz="2000" dirty="0">
                <a:solidFill>
                  <a:prstClr val="black"/>
                </a:solidFill>
              </a:rPr>
              <a:t>Расширять знания о строении луковицы и о его пользе.</a:t>
            </a:r>
            <a:r>
              <a:rPr lang="ru-RU" sz="2000" dirty="0"/>
              <a:t>                  </a:t>
            </a:r>
            <a:r>
              <a:rPr lang="ru-RU" sz="2000" b="1" dirty="0"/>
              <a:t>Задачи: </a:t>
            </a:r>
            <a:r>
              <a:rPr lang="ru-RU" sz="2000" dirty="0"/>
              <a:t>Показать зависимость роста  лука  от  состояния  природных  процессов;</a:t>
            </a:r>
          </a:p>
          <a:p>
            <a:pPr marL="0" indent="0">
              <a:buNone/>
            </a:pPr>
            <a:r>
              <a:rPr lang="ru-RU" sz="2000" dirty="0"/>
              <a:t>Формировать  представления  детей  о необходимости света, тепла, влаги, почвы для роста луковицы</a:t>
            </a:r>
          </a:p>
          <a:p>
            <a:pPr marL="0" indent="0">
              <a:buNone/>
            </a:pPr>
            <a:r>
              <a:rPr lang="ru-RU" sz="2000" dirty="0"/>
              <a:t>Фиксировать представление детей  об изменениях роста луковиц в стакане  воды и в контейнере с почвой;</a:t>
            </a:r>
          </a:p>
          <a:p>
            <a:pPr marL="0" indent="0">
              <a:buNone/>
            </a:pPr>
            <a:r>
              <a:rPr lang="ru-RU" sz="2000" dirty="0"/>
              <a:t>Научить детей видеть результат своего труда.</a:t>
            </a:r>
            <a:endParaRPr lang="ru-RU" sz="2000" dirty="0">
              <a:solidFill>
                <a:prstClr val="black"/>
              </a:solidFill>
            </a:endParaRPr>
          </a:p>
          <a:p>
            <a:pPr>
              <a:buNone/>
            </a:pPr>
            <a:r>
              <a:rPr lang="ru-RU" sz="2000" dirty="0">
                <a:solidFill>
                  <a:prstClr val="black"/>
                </a:solidFill>
              </a:rPr>
              <a:t/>
            </a:r>
            <a:br>
              <a:rPr lang="ru-RU" sz="2000" dirty="0">
                <a:solidFill>
                  <a:prstClr val="black"/>
                </a:solidFill>
              </a:rPr>
            </a:b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>Выбираем одинаковые луковицы и помещаем их в разные условия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Посадка лука в землю и воду.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22084802-4A04-4995-AF9F-D505CA314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4544" y="2659860"/>
            <a:ext cx="4165004" cy="308827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9F3654C2-D540-4BD0-BE8F-A319CA1C00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97246" y="2654114"/>
            <a:ext cx="4210377" cy="305443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0628D8FE-9165-4DF6-973B-A492DB9CF5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42403" y="5130167"/>
            <a:ext cx="1158022" cy="13275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Появление белых корешков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404426" cy="460851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sz="3000" dirty="0"/>
              <a:t>Да, это действительно корни лука и место, где они</a:t>
            </a:r>
          </a:p>
          <a:p>
            <a:pPr>
              <a:buNone/>
            </a:pPr>
            <a:r>
              <a:rPr lang="ru-RU" sz="3000" dirty="0"/>
              <a:t>растут, называется «донце», как дно у кастрюльки. </a:t>
            </a:r>
          </a:p>
          <a:p>
            <a:pPr>
              <a:buNone/>
            </a:pPr>
            <a:r>
              <a:rPr lang="ru-RU" sz="3000" dirty="0"/>
              <a:t>Они похожи</a:t>
            </a:r>
          </a:p>
          <a:p>
            <a:pPr>
              <a:buNone/>
            </a:pPr>
            <a:r>
              <a:rPr lang="ru-RU" sz="3000" dirty="0"/>
              <a:t>на ниточки. </a:t>
            </a:r>
          </a:p>
          <a:p>
            <a:pPr>
              <a:buNone/>
            </a:pPr>
            <a:r>
              <a:rPr lang="ru-RU" sz="3000" dirty="0"/>
              <a:t>Благодаря им, </a:t>
            </a:r>
          </a:p>
          <a:p>
            <a:pPr>
              <a:buNone/>
            </a:pPr>
            <a:r>
              <a:rPr lang="ru-RU" sz="3000" dirty="0"/>
              <a:t> лучок</a:t>
            </a:r>
          </a:p>
          <a:p>
            <a:pPr>
              <a:buNone/>
            </a:pPr>
            <a:r>
              <a:rPr lang="ru-RU" sz="3000" dirty="0"/>
              <a:t>питается, </a:t>
            </a:r>
          </a:p>
          <a:p>
            <a:pPr>
              <a:buNone/>
            </a:pPr>
            <a:r>
              <a:rPr lang="ru-RU" sz="3000" dirty="0"/>
              <a:t>растет.</a:t>
            </a:r>
            <a:br>
              <a:rPr lang="ru-RU" sz="3000" dirty="0"/>
            </a:br>
            <a:endParaRPr lang="ru-RU" sz="3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1FFEE55-0610-4871-92D7-B46BB1DA8D3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72630" y="3381559"/>
            <a:ext cx="3240360" cy="2615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0A62E8E-C48A-44F5-A933-57F6EBF211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46909" y="3537868"/>
            <a:ext cx="3370682" cy="243286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110" y="435804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Наблюдение: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4110" y="1578804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   Прошла неделя, и мы вместе с детьми рассмотрели контейнеры с луком, растущими в воде и земле.   Отметили изменения, произошедшие с луковицами. У лука, растущего в земле, появились первые «пёрышки» зелени.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9AB551-FBA9-44DB-AC3A-5A78AE324D4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4000504"/>
            <a:ext cx="3429024" cy="2155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EB778A2-AAC5-4016-AE24-ADE5C8D9901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4071942"/>
            <a:ext cx="3534092" cy="22362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410445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/>
              <a:t>Спустя два дня зелёные «пёрышки» появились и у лука, растущего в воде. Созданные условия при этом были одинаковые. Спустя ещё неделю «пёрышки» лука во всех контейнерах  заметно подросли. На протяжении всего времени дети с удовольствием ухаживали за  </a:t>
            </a:r>
          </a:p>
          <a:p>
            <a:pPr>
              <a:buNone/>
            </a:pPr>
            <a:r>
              <a:rPr lang="ru-RU" sz="2000" dirty="0"/>
              <a:t>луком, с интересом</a:t>
            </a:r>
          </a:p>
          <a:p>
            <a:pPr>
              <a:buNone/>
            </a:pPr>
            <a:r>
              <a:rPr lang="ru-RU" sz="2000" dirty="0"/>
              <a:t>наблюдали за </a:t>
            </a:r>
          </a:p>
          <a:p>
            <a:pPr>
              <a:buNone/>
            </a:pPr>
            <a:r>
              <a:rPr lang="ru-RU" sz="2000" dirty="0"/>
              <a:t>происходящими </a:t>
            </a:r>
          </a:p>
          <a:p>
            <a:pPr>
              <a:buNone/>
            </a:pPr>
            <a:r>
              <a:rPr lang="ru-RU" sz="2000" dirty="0"/>
              <a:t>изменениями.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7F587B4-E6DE-4ED9-B91A-FA781DAD98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78450" y="1636666"/>
            <a:ext cx="3665911" cy="28214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7470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/>
              <a:t>Рассмотрели корни лука во всех контейнерах. Побеседовали с детьми о их необходимости и нужности растениям. Сделали  вывод: что благодаря им лук питается, растёт, живёт.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/>
              <a:t>  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9E0347F-6083-416F-A3DA-F333CBE7D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2643182"/>
            <a:ext cx="5836618" cy="3597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         </a:t>
            </a:r>
            <a:r>
              <a:rPr lang="ru-RU" dirty="0"/>
              <a:t>Дети поливают лучок 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="" xmlns:a16="http://schemas.microsoft.com/office/drawing/2014/main" id="{38E0197D-9D7C-4B25-B68E-A835B55432B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214554"/>
            <a:ext cx="6964256" cy="40261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Наблюдение за луком в контейнерах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19256" cy="4839816"/>
          </a:xfrm>
        </p:spPr>
        <p:txBody>
          <a:bodyPr/>
          <a:lstStyle/>
          <a:p>
            <a:pPr algn="ctr">
              <a:buNone/>
            </a:pPr>
            <a:r>
              <a:rPr lang="ru-RU" sz="2000" dirty="0"/>
              <a:t>    Через несколько дней заметили, что зелёные «пёрышки» потянулись к свету и наклонились в сторону окна . Луку необходимы не только вода, тепло, но и солнечный свет</a:t>
            </a:r>
            <a:r>
              <a:rPr lang="ru-RU" dirty="0"/>
              <a:t>.</a:t>
            </a:r>
          </a:p>
        </p:txBody>
      </p:sp>
      <p:pic>
        <p:nvPicPr>
          <p:cNvPr id="2050" name="Picture 2" descr="C:\Users\Ивашка\Desktop\ker\Фото0411.jpg"/>
          <p:cNvPicPr>
            <a:picLocks noChangeAspect="1" noChangeArrowheads="1"/>
          </p:cNvPicPr>
          <p:nvPr/>
        </p:nvPicPr>
        <p:blipFill rotWithShape="1">
          <a:blip r:embed="rId2" cstate="print"/>
          <a:srcRect/>
          <a:stretch/>
        </p:blipFill>
        <p:spPr bwMode="auto">
          <a:xfrm>
            <a:off x="2357423" y="2643182"/>
            <a:ext cx="4071966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881</TotalTime>
  <Words>756</Words>
  <Application>Microsoft Office PowerPoint</Application>
  <PresentationFormat>Экран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Цикл  наблюдений за ростом лука</vt:lpstr>
      <vt:lpstr>Слайд 2</vt:lpstr>
      <vt:lpstr>Выбираем одинаковые луковицы и помещаем их в разные условия</vt:lpstr>
      <vt:lpstr>Появление белых корешков</vt:lpstr>
      <vt:lpstr>Наблюдение:</vt:lpstr>
      <vt:lpstr>Слайд 6</vt:lpstr>
      <vt:lpstr>Рассмотрели корни лука во всех контейнерах. Побеседовали с детьми о их необходимости и нужности растениям. Сделали  вывод: что благодаря им лук питается, растёт, живёт.</vt:lpstr>
      <vt:lpstr>         Дети поливают лучок </vt:lpstr>
      <vt:lpstr>Наблюдение за луком в контейнерах</vt:lpstr>
      <vt:lpstr>ЛУЧОК ПОДРОС</vt:lpstr>
      <vt:lpstr>На заключительном этапе проектной деятельности ребятишки срезали лук                                                                              Дети с  удовольствием съели его на обед</vt:lpstr>
      <vt:lpstr>Слайд 12</vt:lpstr>
      <vt:lpstr>Слайд 13</vt:lpstr>
      <vt:lpstr>Слайд 14</vt:lpstr>
      <vt:lpstr>Результат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краткосрочный  проект . Эксперимент- наблюдение за ростом лука.</dc:title>
  <dc:creator>ЛЮБОВЬ</dc:creator>
  <cp:lastModifiedBy>Пользователь</cp:lastModifiedBy>
  <cp:revision>100</cp:revision>
  <dcterms:created xsi:type="dcterms:W3CDTF">2014-03-10T10:34:07Z</dcterms:created>
  <dcterms:modified xsi:type="dcterms:W3CDTF">2022-11-14T14:46:51Z</dcterms:modified>
</cp:coreProperties>
</file>