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89" r:id="rId3"/>
    <p:sldId id="290" r:id="rId4"/>
    <p:sldId id="273" r:id="rId5"/>
    <p:sldId id="275" r:id="rId6"/>
    <p:sldId id="276" r:id="rId7"/>
    <p:sldId id="279" r:id="rId8"/>
    <p:sldId id="280" r:id="rId9"/>
    <p:sldId id="260" r:id="rId10"/>
    <p:sldId id="262" r:id="rId11"/>
    <p:sldId id="263" r:id="rId12"/>
    <p:sldId id="261" r:id="rId13"/>
    <p:sldId id="265" r:id="rId14"/>
    <p:sldId id="266" r:id="rId15"/>
    <p:sldId id="267" r:id="rId16"/>
    <p:sldId id="268" r:id="rId17"/>
    <p:sldId id="269" r:id="rId18"/>
    <p:sldId id="271" r:id="rId19"/>
    <p:sldId id="277" r:id="rId20"/>
    <p:sldId id="286" r:id="rId21"/>
    <p:sldId id="288"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35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EF1293BC-8675-4A4F-B823-0503F3226CEC}" type="datetimeFigureOut">
              <a:rPr lang="ru-RU" smtClean="0"/>
              <a:pPr/>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D80019-054E-4E42-870B-046660528FA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1293BC-8675-4A4F-B823-0503F3226CEC}" type="datetimeFigureOut">
              <a:rPr lang="ru-RU" smtClean="0"/>
              <a:pPr/>
              <a:t>14.11.2022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D80019-054E-4E42-870B-046660528FA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ru.wikipedia.org/wiki/%D0%A8%D0%B0%D1%88%D0%B5%D1%87%D0%BD%D0%B0%D1%8F_%D0%B4%D0%BE%D1%81%D0%BA%D0%B0" TargetMode="External"/><Relationship Id="rId2" Type="http://schemas.openxmlformats.org/officeDocument/2006/relationships/hyperlink" Target="https://ru.wikipedia.org/wiki/%D0%9D%D0%B0%D1%81%D1%82%D0%BE%D0%BB%D1%8C%D0%BD%D0%B0%D1%8F_%D0%B8%D0%B3%D1%80%D0%B0" TargetMode="Externa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54595"/>
            <a:ext cx="7772400" cy="1808445"/>
          </a:xfrm>
        </p:spPr>
        <p:txBody>
          <a:bodyPr>
            <a:noAutofit/>
          </a:bodyPr>
          <a:lstStyle/>
          <a:p>
            <a:r>
              <a:rPr lang="ru-RU" sz="3200" dirty="0"/>
              <a:t>Консультация для родителей                                   «Почему важно играть с ребенком  в настольно-печатные игры»</a:t>
            </a:r>
          </a:p>
        </p:txBody>
      </p:sp>
      <p:pic>
        <p:nvPicPr>
          <p:cNvPr id="6148" name="Picture 4" descr="http://akademigra.ru.opt-images.1c-bitrix-cdn.ru/upload/iblock/275/275fea684f7f90e68c5c7a313a5b3705.jpg?146607048653263"/>
          <p:cNvPicPr>
            <a:picLocks noChangeAspect="1" noChangeArrowheads="1"/>
          </p:cNvPicPr>
          <p:nvPr/>
        </p:nvPicPr>
        <p:blipFill>
          <a:blip r:embed="rId2" cstate="print"/>
          <a:srcRect/>
          <a:stretch>
            <a:fillRect/>
          </a:stretch>
        </p:blipFill>
        <p:spPr bwMode="auto">
          <a:xfrm>
            <a:off x="10775" y="2263040"/>
            <a:ext cx="3481105" cy="2174073"/>
          </a:xfrm>
          <a:prstGeom prst="rect">
            <a:avLst/>
          </a:prstGeom>
          <a:noFill/>
        </p:spPr>
      </p:pic>
      <p:pic>
        <p:nvPicPr>
          <p:cNvPr id="6150" name="Picture 6" descr="http://zalulu.ru/wp-content/uploads/2015/11/im168.jpg"/>
          <p:cNvPicPr>
            <a:picLocks noChangeAspect="1" noChangeArrowheads="1"/>
          </p:cNvPicPr>
          <p:nvPr/>
        </p:nvPicPr>
        <p:blipFill>
          <a:blip r:embed="rId3" cstate="print"/>
          <a:srcRect/>
          <a:stretch>
            <a:fillRect/>
          </a:stretch>
        </p:blipFill>
        <p:spPr bwMode="auto">
          <a:xfrm>
            <a:off x="5207586" y="2276872"/>
            <a:ext cx="3925639" cy="2736304"/>
          </a:xfrm>
          <a:prstGeom prst="rect">
            <a:avLst/>
          </a:prstGeom>
          <a:noFill/>
        </p:spPr>
      </p:pic>
      <p:sp>
        <p:nvSpPr>
          <p:cNvPr id="9" name="TextBox 8">
            <a:extLst>
              <a:ext uri="{FF2B5EF4-FFF2-40B4-BE49-F238E27FC236}">
                <a16:creationId xmlns:a16="http://schemas.microsoft.com/office/drawing/2014/main" xmlns="" id="{EA77D895-5D4E-4248-9DDF-6198C2F3D877}"/>
              </a:ext>
            </a:extLst>
          </p:cNvPr>
          <p:cNvSpPr txBox="1"/>
          <p:nvPr/>
        </p:nvSpPr>
        <p:spPr>
          <a:xfrm>
            <a:off x="1835696" y="188640"/>
            <a:ext cx="5022304" cy="369332"/>
          </a:xfrm>
          <a:prstGeom prst="rect">
            <a:avLst/>
          </a:prstGeom>
          <a:noFill/>
        </p:spPr>
        <p:txBody>
          <a:bodyPr wrap="square">
            <a:spAutoFit/>
          </a:bodyPr>
          <a:lstStyle/>
          <a:p>
            <a:pPr algn="ctr" fontAlgn="base"/>
            <a:r>
              <a:rPr lang="ru-RU" sz="1800" b="1" kern="1200" dirty="0">
                <a:effectLst/>
                <a:latin typeface="Times New Roman" panose="02020603050405020304" pitchFamily="18" charset="0"/>
                <a:ea typeface="Times New Roman" panose="02020603050405020304" pitchFamily="18" charset="0"/>
              </a:rPr>
              <a:t>МДОАУ "Детский сад № 101"</a:t>
            </a:r>
            <a:endParaRPr lang="ru-RU" sz="1400" b="1" dirty="0">
              <a:effectLst/>
              <a:latin typeface="Times New Roman" panose="02020603050405020304" pitchFamily="18" charset="0"/>
              <a:ea typeface="Times New Roman" panose="02020603050405020304" pitchFamily="18" charset="0"/>
            </a:endParaRPr>
          </a:p>
        </p:txBody>
      </p:sp>
      <p:sp>
        <p:nvSpPr>
          <p:cNvPr id="11" name="TextBox 10">
            <a:extLst>
              <a:ext uri="{FF2B5EF4-FFF2-40B4-BE49-F238E27FC236}">
                <a16:creationId xmlns:a16="http://schemas.microsoft.com/office/drawing/2014/main" xmlns="" id="{C64612E3-0BB3-49AC-BC4F-ED8560EDBBD6}"/>
              </a:ext>
            </a:extLst>
          </p:cNvPr>
          <p:cNvSpPr txBox="1"/>
          <p:nvPr/>
        </p:nvSpPr>
        <p:spPr>
          <a:xfrm>
            <a:off x="2298503" y="5210616"/>
            <a:ext cx="6834722" cy="646331"/>
          </a:xfrm>
          <a:prstGeom prst="rect">
            <a:avLst/>
          </a:prstGeom>
          <a:noFill/>
        </p:spPr>
        <p:txBody>
          <a:bodyPr wrap="square">
            <a:spAutoFit/>
          </a:bodyPr>
          <a:lstStyle/>
          <a:p>
            <a:pPr algn="ctr"/>
            <a:r>
              <a:rPr lang="ru-RU" sz="1800" b="1" dirty="0">
                <a:effectLst/>
                <a:latin typeface="Times New Roman" panose="02020603050405020304" pitchFamily="18" charset="0"/>
                <a:ea typeface="Times New Roman" panose="02020603050405020304" pitchFamily="18" charset="0"/>
              </a:rPr>
              <a:t>       Воспитатель: </a:t>
            </a:r>
            <a:endParaRPr lang="ru-RU" sz="1600" b="1" dirty="0">
              <a:effectLst/>
              <a:latin typeface="Times New Roman" panose="02020603050405020304" pitchFamily="18" charset="0"/>
              <a:ea typeface="Times New Roman" panose="02020603050405020304" pitchFamily="18" charset="0"/>
            </a:endParaRPr>
          </a:p>
          <a:p>
            <a:pPr algn="ctr">
              <a:tabLst>
                <a:tab pos="6153150" algn="l"/>
                <a:tab pos="8830945" algn="r"/>
              </a:tabLst>
            </a:pPr>
            <a:r>
              <a:rPr lang="ru-RU" sz="1800" b="1" dirty="0">
                <a:effectLst/>
                <a:latin typeface="Times New Roman" panose="02020603050405020304" pitchFamily="18" charset="0"/>
                <a:ea typeface="Times New Roman" panose="02020603050405020304" pitchFamily="18" charset="0"/>
              </a:rPr>
              <a:t>                                         </a:t>
            </a:r>
            <a:r>
              <a:rPr lang="ru-RU" sz="1800" b="1" dirty="0" err="1">
                <a:effectLst/>
                <a:latin typeface="Times New Roman" panose="02020603050405020304" pitchFamily="18" charset="0"/>
                <a:ea typeface="Times New Roman" panose="02020603050405020304" pitchFamily="18" charset="0"/>
              </a:rPr>
              <a:t>Воскобоева</a:t>
            </a:r>
            <a:r>
              <a:rPr lang="ru-RU" sz="1800" b="1" dirty="0">
                <a:effectLst/>
                <a:latin typeface="Times New Roman" panose="02020603050405020304" pitchFamily="18" charset="0"/>
                <a:ea typeface="Times New Roman" panose="02020603050405020304" pitchFamily="18" charset="0"/>
              </a:rPr>
              <a:t> Лариса </a:t>
            </a:r>
            <a:r>
              <a:rPr lang="ru-RU" sz="1800" b="1" dirty="0" err="1">
                <a:effectLst/>
                <a:latin typeface="Times New Roman" panose="02020603050405020304" pitchFamily="18" charset="0"/>
                <a:ea typeface="Times New Roman" panose="02020603050405020304" pitchFamily="18" charset="0"/>
              </a:rPr>
              <a:t>Мансуровна</a:t>
            </a:r>
            <a:endParaRPr lang="ru-RU" sz="1600" b="1" dirty="0">
              <a:effectLst/>
              <a:latin typeface="Times New Roman" panose="02020603050405020304" pitchFamily="18" charset="0"/>
              <a:ea typeface="Times New Roman" panose="02020603050405020304" pitchFamily="18" charset="0"/>
            </a:endParaRPr>
          </a:p>
        </p:txBody>
      </p:sp>
      <p:sp>
        <p:nvSpPr>
          <p:cNvPr id="13" name="TextBox 12">
            <a:extLst>
              <a:ext uri="{FF2B5EF4-FFF2-40B4-BE49-F238E27FC236}">
                <a16:creationId xmlns:a16="http://schemas.microsoft.com/office/drawing/2014/main" xmlns="" id="{E4F49ADB-047D-4967-856D-DE0B52215808}"/>
              </a:ext>
            </a:extLst>
          </p:cNvPr>
          <p:cNvSpPr txBox="1"/>
          <p:nvPr/>
        </p:nvSpPr>
        <p:spPr>
          <a:xfrm>
            <a:off x="2195736" y="6245558"/>
            <a:ext cx="4572000" cy="369332"/>
          </a:xfrm>
          <a:prstGeom prst="rect">
            <a:avLst/>
          </a:prstGeom>
          <a:noFill/>
        </p:spPr>
        <p:txBody>
          <a:bodyPr wrap="square">
            <a:spAutoFit/>
          </a:bodyPr>
          <a:lstStyle/>
          <a:p>
            <a:pPr algn="ctr"/>
            <a:r>
              <a:rPr lang="ru-RU" sz="1800" b="1" dirty="0">
                <a:effectLst/>
                <a:latin typeface="Times New Roman" panose="02020603050405020304" pitchFamily="18" charset="0"/>
                <a:ea typeface="Times New Roman" panose="02020603050405020304" pitchFamily="18" charset="0"/>
              </a:rPr>
              <a:t>Оренбург, 2022 г.</a:t>
            </a:r>
          </a:p>
        </p:txBody>
      </p:sp>
      <p:pic>
        <p:nvPicPr>
          <p:cNvPr id="14" name="Picture 2" descr="http://skazkilesaspb.ru/data/big/kapt.jpg">
            <a:extLst>
              <a:ext uri="{FF2B5EF4-FFF2-40B4-BE49-F238E27FC236}">
                <a16:creationId xmlns:a16="http://schemas.microsoft.com/office/drawing/2014/main" xmlns="" id="{9C9B40E4-0F49-475D-BC29-0A9452021578}"/>
              </a:ext>
            </a:extLst>
          </p:cNvPr>
          <p:cNvPicPr>
            <a:picLocks noChangeAspect="1" noChangeArrowheads="1"/>
          </p:cNvPicPr>
          <p:nvPr/>
        </p:nvPicPr>
        <p:blipFill>
          <a:blip r:embed="rId4" cstate="print"/>
          <a:srcRect/>
          <a:stretch>
            <a:fillRect/>
          </a:stretch>
        </p:blipFill>
        <p:spPr bwMode="auto">
          <a:xfrm>
            <a:off x="-1" y="4437113"/>
            <a:ext cx="3481105" cy="2420887"/>
          </a:xfrm>
          <a:prstGeom prst="rect">
            <a:avLst/>
          </a:prstGeom>
          <a:noFill/>
        </p:spPr>
      </p:pic>
    </p:spTree>
    <p:extLst>
      <p:ext uri="{BB962C8B-B14F-4D97-AF65-F5344CB8AC3E}">
        <p14:creationId xmlns:p14="http://schemas.microsoft.com/office/powerpoint/2010/main" xmlns="" val="4059264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0"/>
            <a:ext cx="8219256" cy="6126163"/>
          </a:xfrm>
        </p:spPr>
        <p:txBody>
          <a:bodyPr/>
          <a:lstStyle/>
          <a:p>
            <a:pPr>
              <a:buNone/>
            </a:pPr>
            <a:r>
              <a:rPr lang="ru-RU" dirty="0"/>
              <a:t>    </a:t>
            </a:r>
            <a:r>
              <a:rPr lang="ru-RU" sz="1600" b="1" dirty="0"/>
              <a:t>Развивающая игра для дошкольников "Животные и птицы: как говорят и что едят" </a:t>
            </a:r>
            <a:r>
              <a:rPr lang="ru-RU" sz="1600" dirty="0"/>
              <a:t>развивает внимание, речь, знакомит детей с животными и птицами, а также с тем, как они "говорят" и что едят. </a:t>
            </a:r>
          </a:p>
          <a:p>
            <a:endParaRPr lang="ru-RU" dirty="0"/>
          </a:p>
        </p:txBody>
      </p:sp>
      <p:pic>
        <p:nvPicPr>
          <p:cNvPr id="4" name="Рисунок 3" descr="http://static.vkusnyasha.ru/igri_logika/zveri.jpg"/>
          <p:cNvPicPr/>
          <p:nvPr/>
        </p:nvPicPr>
        <p:blipFill>
          <a:blip r:embed="rId2" cstate="print"/>
          <a:srcRect/>
          <a:stretch>
            <a:fillRect/>
          </a:stretch>
        </p:blipFill>
        <p:spPr bwMode="auto">
          <a:xfrm>
            <a:off x="611560" y="1412776"/>
            <a:ext cx="7776864" cy="475252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16632"/>
            <a:ext cx="8291264" cy="6009531"/>
          </a:xfrm>
        </p:spPr>
        <p:txBody>
          <a:bodyPr/>
          <a:lstStyle/>
          <a:p>
            <a:pPr>
              <a:buNone/>
            </a:pPr>
            <a:r>
              <a:rPr lang="ru-RU" dirty="0"/>
              <a:t>    </a:t>
            </a:r>
            <a:r>
              <a:rPr lang="ru-RU" sz="1600" b="1" dirty="0"/>
              <a:t>Настольная развивающая игра-лото "Загадочные животные" </a:t>
            </a:r>
            <a:r>
              <a:rPr lang="ru-RU" sz="1600" dirty="0"/>
              <a:t>для детей дошкольного возраста поможет малышам развить зрительное восприятие, внимание и воображение .</a:t>
            </a:r>
          </a:p>
          <a:p>
            <a:endParaRPr lang="ru-RU" dirty="0"/>
          </a:p>
        </p:txBody>
      </p:sp>
      <p:pic>
        <p:nvPicPr>
          <p:cNvPr id="4" name="Рисунок 3" descr="http://static.vkusnyasha.ru/igri_logika/zagad_zhiv.jpg"/>
          <p:cNvPicPr/>
          <p:nvPr/>
        </p:nvPicPr>
        <p:blipFill>
          <a:blip r:embed="rId2" cstate="print"/>
          <a:srcRect/>
          <a:stretch>
            <a:fillRect/>
          </a:stretch>
        </p:blipFill>
        <p:spPr bwMode="auto">
          <a:xfrm>
            <a:off x="683568" y="1318456"/>
            <a:ext cx="7704856" cy="4990864"/>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363272" cy="6126163"/>
          </a:xfrm>
        </p:spPr>
        <p:txBody>
          <a:bodyPr/>
          <a:lstStyle/>
          <a:p>
            <a:pPr>
              <a:buNone/>
            </a:pPr>
            <a:r>
              <a:rPr lang="ru-RU" dirty="0"/>
              <a:t>    </a:t>
            </a:r>
            <a:r>
              <a:rPr lang="ru-RU" sz="1600" b="1" dirty="0"/>
              <a:t>Игра "</a:t>
            </a:r>
            <a:r>
              <a:rPr lang="ru-RU" sz="1600" b="1" dirty="0" err="1"/>
              <a:t>Размышляйка</a:t>
            </a:r>
            <a:r>
              <a:rPr lang="ru-RU" sz="1600" b="1" dirty="0"/>
              <a:t>" </a:t>
            </a:r>
            <a:r>
              <a:rPr lang="ru-RU" sz="1600" dirty="0"/>
              <a:t>- это занимательный материал для детей дошкольного возраста, который в увлекательной форме поможет малышам развить зрительное восприятие, внимание, память, логическое мышление. Предложено несколько вариантов игр: "Что перепутал художник?", "Что изменилось?" и </a:t>
            </a:r>
            <a:r>
              <a:rPr lang="ru-RU" sz="1600" dirty="0" err="1"/>
              <a:t>др</a:t>
            </a:r>
            <a:r>
              <a:rPr lang="ru-RU" sz="1600" dirty="0"/>
              <a:t> .</a:t>
            </a:r>
          </a:p>
          <a:p>
            <a:endParaRPr lang="ru-RU" dirty="0"/>
          </a:p>
        </p:txBody>
      </p:sp>
      <p:pic>
        <p:nvPicPr>
          <p:cNvPr id="5" name="Рисунок 4" descr="http://static.vkusnyasha.ru/igri_logika/razmish.jpg"/>
          <p:cNvPicPr/>
          <p:nvPr/>
        </p:nvPicPr>
        <p:blipFill>
          <a:blip r:embed="rId2" cstate="print"/>
          <a:srcRect/>
          <a:stretch>
            <a:fillRect/>
          </a:stretch>
        </p:blipFill>
        <p:spPr bwMode="auto">
          <a:xfrm>
            <a:off x="827584" y="1556792"/>
            <a:ext cx="7056784" cy="4464496"/>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
            <a:ext cx="8291264" cy="4077072"/>
          </a:xfrm>
        </p:spPr>
        <p:txBody>
          <a:bodyPr>
            <a:normAutofit/>
          </a:bodyPr>
          <a:lstStyle/>
          <a:p>
            <a:pPr>
              <a:buNone/>
            </a:pPr>
            <a:r>
              <a:rPr lang="ru-RU" sz="1600" dirty="0"/>
              <a:t>      </a:t>
            </a:r>
            <a:r>
              <a:rPr lang="ru-RU" sz="1600" b="1" dirty="0"/>
              <a:t>Что же такое "Парочки"? </a:t>
            </a:r>
            <a:r>
              <a:rPr lang="ru-RU" sz="1600" dirty="0"/>
              <a:t>Всё очень просто! Парочка - это две одинаковые картинки. В каждом тематическом выпуске этой игры 24 парочки с прекрасными изображениями цветов и деревьев, птиц и зверей, насекомых . Знакомство с ними обязательно для каждого дошкольника. В комплект входят две пары листов с картинками. Из каждой пары возьмите по листу и разрежьте их пополам. Два других листа разрежьте на маленькие карточки. Итак, у вас готов комплект для игр: 4 большие карточки и 24 маленькие.  </a:t>
            </a:r>
          </a:p>
        </p:txBody>
      </p:sp>
      <p:pic>
        <p:nvPicPr>
          <p:cNvPr id="4" name="Рисунок 3" descr="http://static.vkusnyasha.ru/igri_logika/parochki1.jpg"/>
          <p:cNvPicPr/>
          <p:nvPr/>
        </p:nvPicPr>
        <p:blipFill>
          <a:blip r:embed="rId2" cstate="print"/>
          <a:srcRect/>
          <a:stretch>
            <a:fillRect/>
          </a:stretch>
        </p:blipFill>
        <p:spPr bwMode="auto">
          <a:xfrm>
            <a:off x="683568" y="1926272"/>
            <a:ext cx="7416824" cy="445505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3568" y="1"/>
            <a:ext cx="8003232" cy="4149080"/>
          </a:xfrm>
        </p:spPr>
        <p:txBody>
          <a:bodyPr>
            <a:normAutofit/>
          </a:bodyPr>
          <a:lstStyle/>
          <a:p>
            <a:pPr>
              <a:buNone/>
            </a:pPr>
            <a:r>
              <a:rPr lang="ru-RU" dirty="0"/>
              <a:t>      </a:t>
            </a:r>
            <a:r>
              <a:rPr lang="ru-RU" sz="1600" dirty="0"/>
              <a:t>Увлекательная и познавательная игра-лото для детей от 5 лет и их родителей. Умение вести себя за столом, правильно обращаться со столовыми приборами характеризует общий уровень культуры человека. Этот занимательный урок мы советуем преподать детям, которые только начинают осваивать непростую науку под названием "Этикет". Благодаря интересной игре дети научатся вести себя за столом; усвоят знания о том, какие блюда и продукты при помощи каких столовых приборов едят; разовьют умение правильно обращаться со столовыми приборам</a:t>
            </a:r>
            <a:endParaRPr lang="ru-RU" dirty="0"/>
          </a:p>
          <a:p>
            <a:endParaRPr lang="ru-RU" dirty="0"/>
          </a:p>
        </p:txBody>
      </p:sp>
      <p:pic>
        <p:nvPicPr>
          <p:cNvPr id="4" name="Рисунок 3" descr="http://static.vkusnyasha.ru/igri_logika/etiket2.jpg"/>
          <p:cNvPicPr/>
          <p:nvPr/>
        </p:nvPicPr>
        <p:blipFill>
          <a:blip r:embed="rId2" cstate="print"/>
          <a:srcRect/>
          <a:stretch>
            <a:fillRect/>
          </a:stretch>
        </p:blipFill>
        <p:spPr bwMode="auto">
          <a:xfrm>
            <a:off x="1331640" y="2060848"/>
            <a:ext cx="6696744" cy="4608512"/>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0"/>
            <a:ext cx="8147248" cy="6126163"/>
          </a:xfrm>
        </p:spPr>
        <p:txBody>
          <a:bodyPr>
            <a:normAutofit/>
          </a:bodyPr>
          <a:lstStyle/>
          <a:p>
            <a:pPr>
              <a:buNone/>
            </a:pPr>
            <a:r>
              <a:rPr lang="ru-RU" sz="1400" dirty="0"/>
              <a:t>     Развивающая, эмоционально-коммуникативная игра "Азбука настроений" поможет вам познакомить детей с основными человеческими эмоциями и способами их выражения. В комплект входят правила игры и 36 игровых карточек, на которых 6 персонажей МУЖЧИНА, ЖЕНЩИНА, КОШКА, ПОПУГАЙ, РЫБКА, МЫШКА выражают одно из 6 настроений РАДОСТЬ, ГОРЕ, САМОДОВОЛЬСТВО, ИСПУГ, АГРЕССИЯ, НЕДОВОЛЬСТВО .</a:t>
            </a:r>
          </a:p>
          <a:p>
            <a:endParaRPr lang="ru-RU" dirty="0"/>
          </a:p>
        </p:txBody>
      </p:sp>
      <p:pic>
        <p:nvPicPr>
          <p:cNvPr id="4" name="Рисунок 3" descr="http://static.vkusnyasha.ru/igri_logika/azbuka_nastr.jpg"/>
          <p:cNvPicPr/>
          <p:nvPr/>
        </p:nvPicPr>
        <p:blipFill>
          <a:blip r:embed="rId2" cstate="print"/>
          <a:srcRect/>
          <a:stretch>
            <a:fillRect/>
          </a:stretch>
        </p:blipFill>
        <p:spPr bwMode="auto">
          <a:xfrm>
            <a:off x="1835696" y="1772816"/>
            <a:ext cx="4680520" cy="4176464"/>
          </a:xfrm>
          <a:prstGeom prst="rect">
            <a:avLst/>
          </a:prstGeom>
          <a:noFill/>
          <a:ln w="9525">
            <a:noFill/>
            <a:miter lim="800000"/>
            <a:headEnd/>
            <a:tailEnd/>
          </a:ln>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1"/>
            <a:ext cx="8229600" cy="3888432"/>
          </a:xfrm>
        </p:spPr>
        <p:txBody>
          <a:bodyPr>
            <a:normAutofit/>
          </a:bodyPr>
          <a:lstStyle/>
          <a:p>
            <a:pPr>
              <a:buNone/>
            </a:pPr>
            <a:r>
              <a:rPr lang="ru-RU" dirty="0"/>
              <a:t>    </a:t>
            </a:r>
            <a:r>
              <a:rPr lang="ru-RU" sz="1700" dirty="0"/>
              <a:t>Классическая игра, ведущая свою историю от начала 12 века. Развивает внимание, наблюдательность, логическое мышление. В комплект входят 28 карточек и инструкция с наиболее распространенным вариантом игры. Благодаря изображению известных детям </a:t>
            </a:r>
            <a:r>
              <a:rPr lang="ru-RU" sz="1700" dirty="0" err="1"/>
              <a:t>мультяшных</a:t>
            </a:r>
            <a:r>
              <a:rPr lang="ru-RU" sz="1700" dirty="0"/>
              <a:t> героев игра в домино становится более интересна. Развивает: внимание, наблюдательность, логическое мышление. </a:t>
            </a:r>
          </a:p>
          <a:p>
            <a:endParaRPr lang="ru-RU" dirty="0"/>
          </a:p>
        </p:txBody>
      </p:sp>
      <p:pic>
        <p:nvPicPr>
          <p:cNvPr id="4" name="Рисунок 3" descr="http://static.vkusnyasha.ru/igri_logika/leopold.jpg"/>
          <p:cNvPicPr/>
          <p:nvPr/>
        </p:nvPicPr>
        <p:blipFill>
          <a:blip r:embed="rId2" cstate="print"/>
          <a:srcRect/>
          <a:stretch>
            <a:fillRect/>
          </a:stretch>
        </p:blipFill>
        <p:spPr bwMode="auto">
          <a:xfrm>
            <a:off x="827584" y="2132856"/>
            <a:ext cx="7344816" cy="424847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229600" cy="4525963"/>
          </a:xfrm>
        </p:spPr>
        <p:txBody>
          <a:bodyPr>
            <a:normAutofit/>
          </a:bodyPr>
          <a:lstStyle/>
          <a:p>
            <a:pPr>
              <a:buNone/>
            </a:pPr>
            <a:r>
              <a:rPr lang="ru-RU" sz="1400" dirty="0"/>
              <a:t>      </a:t>
            </a:r>
          </a:p>
          <a:p>
            <a:pPr>
              <a:buNone/>
            </a:pPr>
            <a:r>
              <a:rPr lang="ru-RU" sz="1400" b="1" dirty="0"/>
              <a:t>Лото для малышей "Основы безопасности" </a:t>
            </a:r>
            <a:r>
              <a:rPr lang="ru-RU" sz="1400" dirty="0"/>
              <a:t>знакомит детей с опасными ситуациями, которые могут встретить их на прогулке, улице, воде и т.д. Учит детей избегать таких ситуаций. В комплект входит 9 больших карточек и 3 листа с опасными ситуациями. Количество игроков может быть от 2 и более. </a:t>
            </a:r>
          </a:p>
          <a:p>
            <a:pPr>
              <a:buNone/>
            </a:pPr>
            <a:r>
              <a:rPr lang="ru-RU" dirty="0"/>
              <a:t> </a:t>
            </a:r>
          </a:p>
          <a:p>
            <a:endParaRPr lang="ru-RU" dirty="0"/>
          </a:p>
        </p:txBody>
      </p:sp>
      <p:pic>
        <p:nvPicPr>
          <p:cNvPr id="4" name="Рисунок 3" descr="http://static.vkusnyasha.ru/igri_logika/02.jpg"/>
          <p:cNvPicPr/>
          <p:nvPr/>
        </p:nvPicPr>
        <p:blipFill>
          <a:blip r:embed="rId2" cstate="print"/>
          <a:srcRect/>
          <a:stretch>
            <a:fillRect/>
          </a:stretch>
        </p:blipFill>
        <p:spPr bwMode="auto">
          <a:xfrm>
            <a:off x="683568" y="1412775"/>
            <a:ext cx="7560840" cy="482453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1"/>
            <a:ext cx="8229600" cy="4464496"/>
          </a:xfrm>
        </p:spPr>
        <p:txBody>
          <a:bodyPr>
            <a:normAutofit/>
          </a:bodyPr>
          <a:lstStyle/>
          <a:p>
            <a:pPr>
              <a:buNone/>
            </a:pPr>
            <a:r>
              <a:rPr lang="ru-RU" sz="1600" dirty="0"/>
              <a:t>      </a:t>
            </a:r>
            <a:r>
              <a:rPr lang="ru-RU" sz="1600" b="1" dirty="0"/>
              <a:t>«Читаем сами» </a:t>
            </a:r>
            <a:r>
              <a:rPr lang="ru-RU" sz="1600" dirty="0"/>
              <a:t>- детское лото, которое поможет малышам в овладении чтением. В процессе игры дети научатся читать слова, состоящие из одного и нескольких слогов, подбирать схемы к словам, а также смогут развить свое внимание, память, слуховое и зрительное восприятие. Эта настольная игра дает большой простор фантазии родителей. Помимо всем известной игры в лото можно предложить детям подобрать схемы к написанным словам, дав им таким образом понятие о гласных, твердых и мягких согласных звуках, можно попросить ребенка разложить картинки на группы по какому-либо принципу («</a:t>
            </a:r>
            <a:r>
              <a:rPr lang="ru-RU" sz="1600" dirty="0" err="1"/>
              <a:t>живое-неживое</a:t>
            </a:r>
            <a:r>
              <a:rPr lang="ru-RU" sz="1600" dirty="0"/>
              <a:t>», «</a:t>
            </a:r>
            <a:r>
              <a:rPr lang="ru-RU" sz="1600" dirty="0" err="1"/>
              <a:t>съедобное-несъедобное</a:t>
            </a:r>
            <a:r>
              <a:rPr lang="ru-RU" sz="1600" dirty="0"/>
              <a:t>» и т.д.). </a:t>
            </a:r>
          </a:p>
          <a:p>
            <a:endParaRPr lang="ru-RU" dirty="0"/>
          </a:p>
        </p:txBody>
      </p:sp>
      <p:pic>
        <p:nvPicPr>
          <p:cNvPr id="5" name="Рисунок 4" descr="http://static.vkusnyasha.ru/igri_logika/chitaem_sami.jpg"/>
          <p:cNvPicPr/>
          <p:nvPr/>
        </p:nvPicPr>
        <p:blipFill>
          <a:blip r:embed="rId2" cstate="print"/>
          <a:srcRect/>
          <a:stretch>
            <a:fillRect/>
          </a:stretch>
        </p:blipFill>
        <p:spPr bwMode="auto">
          <a:xfrm>
            <a:off x="899592" y="2348879"/>
            <a:ext cx="7272808" cy="4320479"/>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8686800" cy="576064"/>
          </a:xfrm>
        </p:spPr>
        <p:txBody>
          <a:bodyPr>
            <a:normAutofit/>
          </a:bodyPr>
          <a:lstStyle/>
          <a:p>
            <a:r>
              <a:rPr lang="ru-RU" sz="1800" b="1" dirty="0"/>
              <a:t>Шашки</a:t>
            </a:r>
            <a:r>
              <a:rPr lang="ru-RU" sz="1800" dirty="0"/>
              <a:t> </a:t>
            </a:r>
          </a:p>
        </p:txBody>
      </p:sp>
      <p:sp>
        <p:nvSpPr>
          <p:cNvPr id="3" name="Содержимое 2"/>
          <p:cNvSpPr>
            <a:spLocks noGrp="1"/>
          </p:cNvSpPr>
          <p:nvPr>
            <p:ph idx="1"/>
          </p:nvPr>
        </p:nvSpPr>
        <p:spPr>
          <a:xfrm>
            <a:off x="539552" y="620688"/>
            <a:ext cx="8208912" cy="5976664"/>
          </a:xfrm>
        </p:spPr>
        <p:txBody>
          <a:bodyPr>
            <a:normAutofit/>
          </a:bodyPr>
          <a:lstStyle/>
          <a:p>
            <a:pPr>
              <a:buNone/>
            </a:pPr>
            <a:r>
              <a:rPr lang="ru-RU" b="1" dirty="0"/>
              <a:t>   </a:t>
            </a:r>
            <a:r>
              <a:rPr lang="ru-RU" sz="2800" b="1" dirty="0"/>
              <a:t> </a:t>
            </a:r>
            <a:r>
              <a:rPr lang="ru-RU" sz="1400" b="1" dirty="0"/>
              <a:t>Шашки</a:t>
            </a:r>
            <a:r>
              <a:rPr lang="ru-RU" sz="1400" dirty="0"/>
              <a:t> — </a:t>
            </a:r>
            <a:r>
              <a:rPr lang="ru-RU" sz="1400" u="sng" dirty="0">
                <a:hlinkClick r:id="rId2" tooltip="Настольная игра">
                  <a:extLst>
                    <a:ext uri="{A12FA001-AC4F-418D-AE19-62706E023703}">
                      <ahyp:hlinkClr xmlns:ahyp="http://schemas.microsoft.com/office/drawing/2018/hyperlinkcolor" xmlns="" val="tx"/>
                    </a:ext>
                  </a:extLst>
                </a:hlinkClick>
              </a:rPr>
              <a:t>настольная игра</a:t>
            </a:r>
            <a:r>
              <a:rPr lang="ru-RU" sz="1400" u="sng" dirty="0"/>
              <a:t> </a:t>
            </a:r>
            <a:r>
              <a:rPr lang="ru-RU" sz="1400" dirty="0"/>
              <a:t>для двух игроков, заключающаяся в передвижении определённым образом фишек-шашек по клеткам </a:t>
            </a:r>
            <a:r>
              <a:rPr lang="ru-RU" sz="1400" dirty="0">
                <a:hlinkClick r:id="rId3" tooltip="Шашечная доска">
                  <a:extLst>
                    <a:ext uri="{A12FA001-AC4F-418D-AE19-62706E023703}">
                      <ahyp:hlinkClr xmlns:ahyp="http://schemas.microsoft.com/office/drawing/2018/hyperlinkcolor" xmlns="" val="tx"/>
                    </a:ext>
                  </a:extLst>
                </a:hlinkClick>
              </a:rPr>
              <a:t>шашечной доски</a:t>
            </a:r>
            <a:r>
              <a:rPr lang="ru-RU" sz="1400" dirty="0"/>
              <a:t>. Во время партии каждому игроку принадлежат шашки одного цвета: чёрного или белого. Цель игры — лишить противника возможности хода путём взятия или запирания всех его шашек. Существует множество вариантов шашек, отличающихся правилами и размерами игрового поля.</a:t>
            </a:r>
          </a:p>
        </p:txBody>
      </p:sp>
      <p:pic>
        <p:nvPicPr>
          <p:cNvPr id="8" name="Picture 4" descr="http://allshashki.ru/_nw/0/s51132998.jpg"/>
          <p:cNvPicPr>
            <a:picLocks noChangeAspect="1" noChangeArrowheads="1"/>
          </p:cNvPicPr>
          <p:nvPr/>
        </p:nvPicPr>
        <p:blipFill>
          <a:blip r:embed="rId4" cstate="print"/>
          <a:srcRect/>
          <a:stretch>
            <a:fillRect/>
          </a:stretch>
        </p:blipFill>
        <p:spPr bwMode="auto">
          <a:xfrm>
            <a:off x="1043608" y="2276872"/>
            <a:ext cx="6192688" cy="388843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120680"/>
          </a:xfrm>
        </p:spPr>
        <p:txBody>
          <a:bodyPr>
            <a:normAutofit fontScale="62500" lnSpcReduction="20000"/>
          </a:bodyPr>
          <a:lstStyle/>
          <a:p>
            <a:pPr>
              <a:lnSpc>
                <a:spcPct val="107000"/>
              </a:lnSpc>
              <a:spcAft>
                <a:spcPts val="800"/>
              </a:spcAft>
            </a:pPr>
            <a:r>
              <a:rPr lang="ru-RU" sz="2300" b="1" i="1" dirty="0">
                <a:cs typeface="Arial" panose="020B0604020202020204" pitchFamily="34" charset="0"/>
              </a:rPr>
              <a:t> </a:t>
            </a:r>
            <a:r>
              <a:rPr lang="ru-RU" sz="2200" b="1" dirty="0">
                <a:cs typeface="Arial" panose="020B0604020202020204" pitchFamily="34" charset="0"/>
              </a:rPr>
              <a:t>Настольно - печатные игры</a:t>
            </a:r>
            <a:r>
              <a:rPr lang="ru-RU" sz="2200" dirty="0">
                <a:cs typeface="Arial" panose="020B0604020202020204" pitchFamily="34" charset="0"/>
              </a:rPr>
              <a:t> </a:t>
            </a:r>
            <a:r>
              <a:rPr lang="ru-RU" sz="2200" i="1" dirty="0">
                <a:cs typeface="Arial" panose="020B0604020202020204" pitchFamily="34" charset="0"/>
              </a:rPr>
              <a:t>–   </a:t>
            </a:r>
            <a:r>
              <a:rPr lang="ru-RU" sz="2200" dirty="0">
                <a:cs typeface="Arial" panose="020B0604020202020204" pitchFamily="34" charset="0"/>
              </a:rPr>
              <a:t>это  интересное занятие для детей при ознакомлении с окружающим  миром,  миром животных и растений, явлениями живой и неживой природы.                          Они разнообразны по видам: лото, домино, </a:t>
            </a:r>
            <a:r>
              <a:rPr lang="ru-RU" sz="2200" dirty="0" err="1">
                <a:cs typeface="Arial" panose="020B0604020202020204" pitchFamily="34" charset="0"/>
              </a:rPr>
              <a:t>пазлы</a:t>
            </a:r>
            <a:r>
              <a:rPr lang="ru-RU" sz="2200" dirty="0">
                <a:cs typeface="Arial" panose="020B0604020202020204" pitchFamily="34" charset="0"/>
              </a:rPr>
              <a:t>, парные картинки, разрезные </a:t>
            </a:r>
            <a:r>
              <a:rPr lang="ru-RU" sz="2200" dirty="0" err="1">
                <a:cs typeface="Arial" panose="020B0604020202020204" pitchFamily="34" charset="0"/>
              </a:rPr>
              <a:t>картинки,мозаика</a:t>
            </a:r>
            <a:r>
              <a:rPr lang="ru-RU" sz="2200" dirty="0">
                <a:cs typeface="Arial" panose="020B0604020202020204" pitchFamily="34" charset="0"/>
              </a:rPr>
              <a:t>, шашки, шахматы и т. д. С помощью настольно-печатных игр можно успешно  развивать речевые навыки, математические способности, логику, внимание, учиться моделировать жизненные схемы и принимать решения, развивать навыки самоконтроля.                                                                                                                                                                            </a:t>
            </a:r>
            <a:r>
              <a:rPr lang="ru-RU" sz="2200" dirty="0">
                <a:effectLst/>
                <a:ea typeface="Calibri" panose="020F0502020204030204" pitchFamily="34" charset="0"/>
                <a:cs typeface="Arial" panose="020B0604020202020204" pitchFamily="34" charset="0"/>
              </a:rPr>
              <a:t>Какую пользу несут настольные игры и почему в возрасте 5-7лет они имеют большое значение?</a:t>
            </a:r>
          </a:p>
          <a:p>
            <a:pPr>
              <a:lnSpc>
                <a:spcPct val="107000"/>
              </a:lnSpc>
              <a:spcAft>
                <a:spcPts val="800"/>
              </a:spcAft>
            </a:pPr>
            <a:r>
              <a:rPr lang="ru-RU" sz="2200" dirty="0">
                <a:effectLst/>
                <a:ea typeface="Calibri" panose="020F0502020204030204" pitchFamily="34" charset="0"/>
                <a:cs typeface="Arial" panose="020B0604020202020204" pitchFamily="34" charset="0"/>
              </a:rPr>
              <a:t>Во-первых, даже самые простые настольные игры оказывают полезное влияние на ребенка, развивая зрительную память, внимание, сообразительность, логику,  воображение и образное и логическое мышление. Настольные игры могут быть с различной тематикой, с сюжетами для мальчиков и для девочек, направлены на обогащение словарного запаса, в процессе игры дети могут знакомиться с окружающим миром – животными, растениями, профессиями, ситуациями, узнать о правилах поведения на дороге или выучить алфавит, научиться считать.</a:t>
            </a:r>
          </a:p>
          <a:p>
            <a:pPr>
              <a:lnSpc>
                <a:spcPct val="107000"/>
              </a:lnSpc>
              <a:spcAft>
                <a:spcPts val="800"/>
              </a:spcAft>
            </a:pPr>
            <a:r>
              <a:rPr lang="ru-RU" sz="2200" dirty="0">
                <a:effectLst/>
                <a:ea typeface="Calibri" panose="020F0502020204030204" pitchFamily="34" charset="0"/>
                <a:cs typeface="Arial" panose="020B0604020202020204" pitchFamily="34" charset="0"/>
              </a:rPr>
              <a:t>Во-вторых, настольные игры подразумевают участие нескольких игроков. Взаимодействуя между собой в процессе игры и подчиняясь ее правилам, дети учатся правильно общаться друг с другом, терпеливо ожидать своей очереди, чтобы сделать ход, сопереживать соперникам, учатся договариваться, уступать, а не «тянуть одеяло на себя». У настольных игр есть очередность хода и четкие заранее оговоренные правила, обязательные для всех игроков. Играя в настольную игру, ребенок учится соблюдать эти правила, контролировать свои желания, эмоции, темперамент.</a:t>
            </a:r>
          </a:p>
          <a:p>
            <a:pPr>
              <a:lnSpc>
                <a:spcPct val="107000"/>
              </a:lnSpc>
              <a:spcAft>
                <a:spcPts val="800"/>
              </a:spcAft>
            </a:pPr>
            <a:r>
              <a:rPr lang="ru-RU" sz="2200" dirty="0">
                <a:effectLst/>
                <a:ea typeface="Calibri" panose="020F0502020204030204" pitchFamily="34" charset="0"/>
                <a:cs typeface="Arial" panose="020B0604020202020204" pitchFamily="34" charset="0"/>
              </a:rPr>
              <a:t>Играя в эти игры, ребёнок начинает понимать, что кроме него есть другие «я», и его действия не должны нарушать их прав в установленных правилами пределах – нельзя перебросить кубик, если не понравилось выпавшее значение, нельзя сделать ход вне очереди, нельзя схватить с поля и посмотреть закрытую карточку просто потому, что любопытно, и что, как ни обзывай того, кто первым дошел до финиша, всё равно останешься проигравшим. Во время игры обратите внимание, что возможно вы даже и не подозревали, что ваш сын или дочь не умеют проигрывать.</a:t>
            </a:r>
          </a:p>
          <a:p>
            <a:pPr>
              <a:buNone/>
            </a:pPr>
            <a:endParaRPr lang="ru-RU" sz="2200" dirty="0">
              <a:cs typeface="Arial" panose="020B0604020202020204" pitchFamily="34" charset="0"/>
            </a:endParaRPr>
          </a:p>
          <a:p>
            <a:endParaRPr lang="ru-RU" dirty="0"/>
          </a:p>
        </p:txBody>
      </p:sp>
    </p:spTree>
    <p:extLst>
      <p:ext uri="{BB962C8B-B14F-4D97-AF65-F5344CB8AC3E}">
        <p14:creationId xmlns:p14="http://schemas.microsoft.com/office/powerpoint/2010/main" xmlns="" val="1685920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20BA5659-46D2-4EBB-8096-B7B68638A612}"/>
              </a:ext>
            </a:extLst>
          </p:cNvPr>
          <p:cNvSpPr txBox="1"/>
          <p:nvPr/>
        </p:nvSpPr>
        <p:spPr>
          <a:xfrm>
            <a:off x="251520" y="1124744"/>
            <a:ext cx="8784976" cy="4907736"/>
          </a:xfrm>
          <a:prstGeom prst="rect">
            <a:avLst/>
          </a:prstGeom>
          <a:noFill/>
        </p:spPr>
        <p:txBody>
          <a:bodyPr wrap="square">
            <a:spAutoFit/>
          </a:bodyPr>
          <a:lstStyle/>
          <a:p>
            <a:pPr>
              <a:lnSpc>
                <a:spcPct val="107000"/>
              </a:lnSpc>
              <a:spcAft>
                <a:spcPts val="800"/>
              </a:spcAft>
            </a:pPr>
            <a:r>
              <a:rPr lang="ru-RU" sz="1600" dirty="0">
                <a:effectLst/>
                <a:ea typeface="Calibri" panose="020F0502020204030204" pitchFamily="34" charset="0"/>
                <a:cs typeface="Times New Roman" panose="02020603050405020304" pitchFamily="18" charset="0"/>
              </a:rPr>
              <a:t>Играть в настольные игры особенно полезно детям, ведь вместе с увлекательным приключением                   они получают массу пользы как в эмоциональном, так и в интеллектуальном плане.</a:t>
            </a:r>
          </a:p>
          <a:p>
            <a:pPr>
              <a:lnSpc>
                <a:spcPct val="107000"/>
              </a:lnSpc>
              <a:spcAft>
                <a:spcPts val="800"/>
              </a:spcAft>
            </a:pPr>
            <a:r>
              <a:rPr lang="ru-RU" sz="1600" dirty="0">
                <a:effectLst/>
                <a:ea typeface="Calibri" panose="020F0502020204030204" pitchFamily="34" charset="0"/>
                <a:cs typeface="Times New Roman" panose="02020603050405020304" pitchFamily="18" charset="0"/>
              </a:rPr>
              <a:t>Давайте подробно рассмотрим преимущества и пользу настольных игр для детей и их родителей.</a:t>
            </a:r>
          </a:p>
          <a:p>
            <a:pPr>
              <a:lnSpc>
                <a:spcPct val="107000"/>
              </a:lnSpc>
              <a:spcAft>
                <a:spcPts val="800"/>
              </a:spcAft>
            </a:pPr>
            <a:r>
              <a:rPr lang="ru-RU" sz="1600" dirty="0">
                <a:effectLst/>
                <a:ea typeface="Calibri" panose="020F0502020204030204" pitchFamily="34" charset="0"/>
                <a:cs typeface="Times New Roman" panose="02020603050405020304" pitchFamily="18" charset="0"/>
              </a:rPr>
              <a:t>1. Это отличный вариант совместного времяпрепровождения всей семьей</a:t>
            </a:r>
          </a:p>
          <a:p>
            <a:pPr>
              <a:lnSpc>
                <a:spcPct val="107000"/>
              </a:lnSpc>
              <a:spcAft>
                <a:spcPts val="800"/>
              </a:spcAft>
            </a:pPr>
            <a:r>
              <a:rPr lang="ru-RU" sz="1600" dirty="0">
                <a:effectLst/>
                <a:ea typeface="Calibri" panose="020F0502020204030204" pitchFamily="34" charset="0"/>
                <a:cs typeface="Times New Roman" panose="02020603050405020304" pitchFamily="18" charset="0"/>
              </a:rPr>
              <a:t>Главный плюс настольных игр перед компьютерными — общение. Провести время вместе с родителями, почувствовать единение и общее увлечение игрой — это та ценность, которую никогда не заменит компьютер или планшет. Командные игры помогут сблизиться с ребенком и больше узнать о его интересах, пообщаться неформально и дружески, вдохновиться и развлечься с пользой для ума.                                                                                                                                                                                              2. Настольные игры развивают сосредоточенность и усидчивость</a:t>
            </a:r>
          </a:p>
          <a:p>
            <a:pPr>
              <a:lnSpc>
                <a:spcPct val="107000"/>
              </a:lnSpc>
              <a:spcAft>
                <a:spcPts val="800"/>
              </a:spcAft>
            </a:pPr>
            <a:r>
              <a:rPr lang="ru-RU" sz="1600" dirty="0">
                <a:effectLst/>
                <a:ea typeface="Calibri" panose="020F0502020204030204" pitchFamily="34" charset="0"/>
                <a:cs typeface="Times New Roman" panose="02020603050405020304" pitchFamily="18" charset="0"/>
              </a:rPr>
              <a:t>В момент увлеченной игры ребенок легче приноравливается к сидению на одном месте и планомерному достижению результата без отрыва от процесса. Это умение здорово поможет ему легче и быстрее делать уроки и писать контрольные в школе.                                                                                                       3. Во время игры развивается мелкая моторика</a:t>
            </a:r>
          </a:p>
          <a:p>
            <a:pPr>
              <a:lnSpc>
                <a:spcPct val="107000"/>
              </a:lnSpc>
              <a:spcAft>
                <a:spcPts val="800"/>
              </a:spcAft>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9458074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20BA5659-46D2-4EBB-8096-B7B68638A612}"/>
              </a:ext>
            </a:extLst>
          </p:cNvPr>
          <p:cNvSpPr txBox="1"/>
          <p:nvPr/>
        </p:nvSpPr>
        <p:spPr>
          <a:xfrm>
            <a:off x="107504" y="44624"/>
            <a:ext cx="9071992" cy="6486969"/>
          </a:xfrm>
          <a:prstGeom prst="rect">
            <a:avLst/>
          </a:prstGeom>
          <a:noFill/>
        </p:spPr>
        <p:txBody>
          <a:bodyPr wrap="square">
            <a:spAutoFit/>
          </a:bodyPr>
          <a:lstStyle/>
          <a:p>
            <a:pPr>
              <a:lnSpc>
                <a:spcPct val="107000"/>
              </a:lnSpc>
              <a:spcAft>
                <a:spcPts val="800"/>
              </a:spcAft>
            </a:pPr>
            <a:r>
              <a:rPr lang="ru-RU" sz="1600" dirty="0">
                <a:effectLst/>
                <a:ea typeface="Calibri" panose="020F0502020204030204" pitchFamily="34" charset="0"/>
                <a:cs typeface="Times New Roman" panose="02020603050405020304" pitchFamily="18" charset="0"/>
              </a:rPr>
              <a:t>Многие настольные игры созданы специально для того, чтобы тренировать ловкость и скорость реакции. Где-то важна максимальная сосредоточенность и точность движений (например, игра </a:t>
            </a:r>
            <a:r>
              <a:rPr lang="ru-RU" sz="1600" dirty="0" err="1">
                <a:effectLst/>
                <a:ea typeface="Calibri" panose="020F0502020204030204" pitchFamily="34" charset="0"/>
                <a:cs typeface="Times New Roman" panose="02020603050405020304" pitchFamily="18" charset="0"/>
              </a:rPr>
              <a:t>Дженга</a:t>
            </a:r>
            <a:r>
              <a:rPr lang="ru-RU" sz="1600" dirty="0">
                <a:effectLst/>
                <a:ea typeface="Calibri" panose="020F0502020204030204" pitchFamily="34" charset="0"/>
                <a:cs typeface="Times New Roman" panose="02020603050405020304" pitchFamily="18" charset="0"/>
              </a:rPr>
              <a:t>, где нужно перестраивать башню из деревянных брусков так, чтобы она как можно дольше не разваливалась).</a:t>
            </a:r>
          </a:p>
          <a:p>
            <a:pPr>
              <a:lnSpc>
                <a:spcPct val="107000"/>
              </a:lnSpc>
              <a:spcAft>
                <a:spcPts val="800"/>
              </a:spcAft>
            </a:pPr>
            <a:r>
              <a:rPr lang="ru-RU" sz="1600" dirty="0">
                <a:effectLst/>
                <a:ea typeface="Calibri" panose="020F0502020204030204" pitchFamily="34" charset="0"/>
                <a:cs typeface="Times New Roman" panose="02020603050405020304" pitchFamily="18" charset="0"/>
              </a:rPr>
              <a:t>Игры на планшете тоже развивают мелкую моторику, но минимально. И только взаимодействуя с настоящими фигурками, кубиками или частями конструктора, ребенок активно тренирует движения и координацию пальцев. Как известно, развитие мелкой моторики — это один из способов интенсивного развития интеллекта.</a:t>
            </a:r>
          </a:p>
          <a:p>
            <a:pPr>
              <a:lnSpc>
                <a:spcPct val="107000"/>
              </a:lnSpc>
              <a:spcAft>
                <a:spcPts val="800"/>
              </a:spcAft>
            </a:pPr>
            <a:r>
              <a:rPr lang="ru-RU" sz="1600" dirty="0">
                <a:effectLst/>
                <a:ea typeface="Calibri" panose="020F0502020204030204" pitchFamily="34" charset="0"/>
                <a:cs typeface="Times New Roman" panose="02020603050405020304" pitchFamily="18" charset="0"/>
              </a:rPr>
              <a:t>4. Развивают речь, словарный запас, навыки коммуникации</a:t>
            </a:r>
          </a:p>
          <a:p>
            <a:pPr>
              <a:lnSpc>
                <a:spcPct val="107000"/>
              </a:lnSpc>
              <a:spcAft>
                <a:spcPts val="800"/>
              </a:spcAft>
            </a:pPr>
            <a:r>
              <a:rPr lang="ru-RU" sz="1600" dirty="0">
                <a:effectLst/>
                <a:ea typeface="Calibri" panose="020F0502020204030204" pitchFamily="34" charset="0"/>
                <a:cs typeface="Times New Roman" panose="02020603050405020304" pitchFamily="18" charset="0"/>
              </a:rPr>
              <a:t>Сейчас есть огромные выбор игр, главное в которых — способность донести мысль до оппонента. </a:t>
            </a:r>
            <a:r>
              <a:rPr lang="ru-RU" sz="1600" dirty="0" err="1">
                <a:effectLst/>
                <a:ea typeface="Calibri" panose="020F0502020204030204" pitchFamily="34" charset="0"/>
                <a:cs typeface="Times New Roman" panose="02020603050405020304" pitchFamily="18" charset="0"/>
              </a:rPr>
              <a:t>Активити</a:t>
            </a:r>
            <a:r>
              <a:rPr lang="ru-RU" sz="1600" dirty="0">
                <a:effectLst/>
                <a:ea typeface="Calibri" panose="020F0502020204030204" pitchFamily="34" charset="0"/>
                <a:cs typeface="Times New Roman" panose="02020603050405020304" pitchFamily="18" charset="0"/>
              </a:rPr>
              <a:t>, Элиас или Табу — в каждой игре своя фишка, но все они так или иначе построены на необходимости можно быстрее объяснять значение слов. Это отличный способ развития словарного запаса, быстроты формулировок и скорости речи в принципе.</a:t>
            </a:r>
          </a:p>
          <a:p>
            <a:pPr>
              <a:lnSpc>
                <a:spcPct val="107000"/>
              </a:lnSpc>
              <a:spcAft>
                <a:spcPts val="800"/>
              </a:spcAft>
            </a:pPr>
            <a:r>
              <a:rPr lang="ru-RU" sz="1600" dirty="0">
                <a:effectLst/>
                <a:ea typeface="Calibri" panose="020F0502020204030204" pitchFamily="34" charset="0"/>
                <a:cs typeface="Times New Roman" panose="02020603050405020304" pitchFamily="18" charset="0"/>
              </a:rPr>
              <a:t>5. Развивают память, воображение и пространственное мышление</a:t>
            </a:r>
          </a:p>
          <a:p>
            <a:r>
              <a:rPr lang="ru-RU" sz="1600" dirty="0">
                <a:effectLst/>
                <a:ea typeface="Calibri" panose="020F0502020204030204" pitchFamily="34" charset="0"/>
              </a:rPr>
              <a:t>Ролевые игры, стратегии и квесты — это целые миры с множеством интересных локаций и персонажей, в которых дети могут проявить всю свою </a:t>
            </a:r>
            <a:r>
              <a:rPr lang="ru-RU" sz="1600" dirty="0">
                <a:effectLst/>
                <a:ea typeface="Calibri" panose="020F0502020204030204" pitchFamily="34" charset="0"/>
                <a:cs typeface="Times New Roman" panose="02020603050405020304" pitchFamily="18" charset="0"/>
              </a:rPr>
              <a:t>фантазию и находчивость.                                                    Это одна из самых интересных форм развития интеллекта — через фантазию. Настольные игры провоцируют ее развитие и этим ценны. Создавая сюжеты в воображении, дети развивают пространственное мышление. И общий эффект — тренировка памяти.                                                                    Любая семья сможет подобрать настольную игру, которая придется по душе и детям, и взрослым.                  Не отказывайте себе в удовольствии провести время с детьми увлекательно и весело.</a:t>
            </a:r>
          </a:p>
          <a:p>
            <a:r>
              <a:rPr lang="ru-RU" sz="1600" dirty="0">
                <a:effectLst/>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xmlns="" val="2727938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472608"/>
          </a:xfrm>
        </p:spPr>
        <p:txBody>
          <a:bodyPr>
            <a:normAutofit/>
          </a:bodyPr>
          <a:lstStyle/>
          <a:p>
            <a:pPr>
              <a:lnSpc>
                <a:spcPct val="107000"/>
              </a:lnSpc>
              <a:spcAft>
                <a:spcPts val="800"/>
              </a:spcAft>
            </a:pPr>
            <a:r>
              <a:rPr lang="ru-RU" sz="1600" dirty="0">
                <a:effectLst/>
                <a:ea typeface="Calibri" panose="020F0502020204030204" pitchFamily="34" charset="0"/>
                <a:cs typeface="Times New Roman" panose="02020603050405020304" pitchFamily="18" charset="0"/>
              </a:rPr>
              <a:t>Дети проигрыш воспринимают по-разному.                                                                                                      Кто-то умеет выигрывать и проигрывать достойно - это важный социальный навык, который пригодится ребенку в любой сфере его жизни. При проигрыше ребенок может злиться, плакать, кричать                                                                                                                               Играя с ребенком в настольные игры, необходимо показывать ему пример достойного спортивного поведения. Необходимо похвалить, поздравить ребёнка с выигрышем, мальчикам можно пожать руку, когда они выигрывают, не слишком хвастайтесь, когда выигрываете вы.                                                                                                                                              Через некоторое время после поражения или проигрыша надо поговорить с ребенком о том, что произошло.</a:t>
            </a:r>
          </a:p>
          <a:p>
            <a:pPr>
              <a:lnSpc>
                <a:spcPct val="107000"/>
              </a:lnSpc>
              <a:spcAft>
                <a:spcPts val="800"/>
              </a:spcAft>
            </a:pPr>
            <a:r>
              <a:rPr lang="ru-RU" sz="1600" b="1" dirty="0">
                <a:effectLst/>
                <a:ea typeface="Calibri" panose="020F0502020204030204" pitchFamily="34" charset="0"/>
                <a:cs typeface="Times New Roman" panose="02020603050405020304" pitchFamily="18" charset="0"/>
              </a:rPr>
              <a:t>ВИДЫ НАСТОЛЬНЫХ ИГР                                                                                                                                   </a:t>
            </a:r>
            <a:r>
              <a:rPr lang="ru-RU" sz="1600" dirty="0">
                <a:effectLst/>
                <a:ea typeface="Calibri" panose="020F0502020204030204" pitchFamily="34" charset="0"/>
                <a:cs typeface="Times New Roman" panose="02020603050405020304" pitchFamily="18" charset="0"/>
              </a:rPr>
              <a:t>На сегодняшний день существует большое разнообразие детских развивающих настольных игр. Для ребенка всегда можно выбрать наиболее подходящий вариант, в зависимости от возраста, потребностей и возможностей.</a:t>
            </a:r>
          </a:p>
        </p:txBody>
      </p:sp>
    </p:spTree>
    <p:extLst>
      <p:ext uri="{BB962C8B-B14F-4D97-AF65-F5344CB8AC3E}">
        <p14:creationId xmlns:p14="http://schemas.microsoft.com/office/powerpoint/2010/main" xmlns="" val="51533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0"/>
            <a:ext cx="8229600" cy="764704"/>
          </a:xfrm>
        </p:spPr>
        <p:txBody>
          <a:bodyPr>
            <a:normAutofit/>
          </a:bodyPr>
          <a:lstStyle/>
          <a:p>
            <a:r>
              <a:rPr lang="ru-RU" sz="1800" b="1" dirty="0"/>
              <a:t>Разрезные картинки</a:t>
            </a:r>
          </a:p>
        </p:txBody>
      </p:sp>
      <p:sp>
        <p:nvSpPr>
          <p:cNvPr id="3" name="Содержимое 2"/>
          <p:cNvSpPr>
            <a:spLocks noGrp="1"/>
          </p:cNvSpPr>
          <p:nvPr>
            <p:ph idx="1"/>
          </p:nvPr>
        </p:nvSpPr>
        <p:spPr>
          <a:xfrm>
            <a:off x="539552" y="692696"/>
            <a:ext cx="8229600" cy="5505475"/>
          </a:xfrm>
        </p:spPr>
        <p:txBody>
          <a:bodyPr>
            <a:noAutofit/>
          </a:bodyPr>
          <a:lstStyle/>
          <a:p>
            <a:pPr>
              <a:buNone/>
            </a:pPr>
            <a:r>
              <a:rPr lang="ru-RU" sz="2800" dirty="0"/>
              <a:t>    </a:t>
            </a:r>
            <a:r>
              <a:rPr lang="ru-RU" sz="1600" dirty="0"/>
              <a:t>Разрезные картинки широко используются в работе с дошкольниками. Успешность складывания картинок из частей - важный показатель оценки уровня умственного развития у дошкольников</a:t>
            </a:r>
            <a:br>
              <a:rPr lang="ru-RU" sz="1600" dirty="0"/>
            </a:br>
            <a:r>
              <a:rPr lang="ru-RU" sz="1600" b="1" dirty="0"/>
              <a:t>Цель:</a:t>
            </a:r>
            <a:r>
              <a:rPr lang="ru-RU" sz="1600" dirty="0"/>
              <a:t> выявление умения составлять целое из частей</a:t>
            </a:r>
            <a:br>
              <a:rPr lang="ru-RU" sz="1600" dirty="0"/>
            </a:br>
            <a:r>
              <a:rPr lang="ru-RU" sz="1600" b="1" dirty="0"/>
              <a:t>Задачи:</a:t>
            </a:r>
            <a:r>
              <a:rPr lang="ru-RU" sz="1600" dirty="0"/>
              <a:t/>
            </a:r>
            <a:br>
              <a:rPr lang="ru-RU" sz="1600" dirty="0"/>
            </a:br>
            <a:r>
              <a:rPr lang="ru-RU" sz="1600" dirty="0"/>
              <a:t>-ориентироваться в свойствах предметов (цвет, форма, величина)</a:t>
            </a:r>
            <a:br>
              <a:rPr lang="ru-RU" sz="1600" dirty="0"/>
            </a:br>
            <a:r>
              <a:rPr lang="ru-RU" sz="1600" dirty="0"/>
              <a:t>-выявить сформированность наглядно-действенного и наглядно-образного мышления</a:t>
            </a:r>
            <a:br>
              <a:rPr lang="ru-RU" sz="1600" dirty="0"/>
            </a:br>
            <a:r>
              <a:rPr lang="ru-RU" sz="1600" dirty="0"/>
              <a:t>-координировать движение рук и мелкой моторики</a:t>
            </a:r>
          </a:p>
        </p:txBody>
      </p:sp>
      <p:pic>
        <p:nvPicPr>
          <p:cNvPr id="6" name="Picture 8" descr="http://cs624023.vk.me/v624023330/17472/8s6sYDeXcSs.jpg">
            <a:extLst>
              <a:ext uri="{FF2B5EF4-FFF2-40B4-BE49-F238E27FC236}">
                <a16:creationId xmlns:a16="http://schemas.microsoft.com/office/drawing/2014/main" xmlns="" id="{584BBABC-7F1C-4E70-A162-E7D8D7A02624}"/>
              </a:ext>
            </a:extLst>
          </p:cNvPr>
          <p:cNvPicPr>
            <a:picLocks noChangeAspect="1" noChangeArrowheads="1"/>
          </p:cNvPicPr>
          <p:nvPr/>
        </p:nvPicPr>
        <p:blipFill>
          <a:blip r:embed="rId2" cstate="print"/>
          <a:srcRect/>
          <a:stretch>
            <a:fillRect/>
          </a:stretch>
        </p:blipFill>
        <p:spPr bwMode="auto">
          <a:xfrm>
            <a:off x="428596" y="4000504"/>
            <a:ext cx="3500430" cy="2294672"/>
          </a:xfrm>
          <a:prstGeom prst="rect">
            <a:avLst/>
          </a:prstGeom>
          <a:noFill/>
        </p:spPr>
      </p:pic>
      <p:pic>
        <p:nvPicPr>
          <p:cNvPr id="8" name="Picture 4" descr="http://babycot.ru/wp-content/uploads/2016/08/27607_800x600__3.jpg">
            <a:extLst>
              <a:ext uri="{FF2B5EF4-FFF2-40B4-BE49-F238E27FC236}">
                <a16:creationId xmlns:a16="http://schemas.microsoft.com/office/drawing/2014/main" xmlns="" id="{C9E1083A-FD10-44DF-85A4-D0F0BBCAB5AF}"/>
              </a:ext>
            </a:extLst>
          </p:cNvPr>
          <p:cNvPicPr>
            <a:picLocks noChangeAspect="1" noChangeArrowheads="1"/>
          </p:cNvPicPr>
          <p:nvPr/>
        </p:nvPicPr>
        <p:blipFill>
          <a:blip r:embed="rId3" cstate="print"/>
          <a:srcRect/>
          <a:stretch>
            <a:fillRect/>
          </a:stretch>
        </p:blipFill>
        <p:spPr bwMode="auto">
          <a:xfrm>
            <a:off x="5072066" y="3990574"/>
            <a:ext cx="3500462" cy="232121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52736"/>
          </a:xfrm>
        </p:spPr>
        <p:txBody>
          <a:bodyPr>
            <a:normAutofit/>
          </a:bodyPr>
          <a:lstStyle/>
          <a:p>
            <a:r>
              <a:rPr lang="ru-RU" sz="1800" b="1" dirty="0" err="1"/>
              <a:t>Танграм</a:t>
            </a:r>
            <a:endParaRPr lang="ru-RU" sz="1800" dirty="0"/>
          </a:p>
        </p:txBody>
      </p:sp>
      <p:sp>
        <p:nvSpPr>
          <p:cNvPr id="3" name="Содержимое 2"/>
          <p:cNvSpPr>
            <a:spLocks noGrp="1"/>
          </p:cNvSpPr>
          <p:nvPr>
            <p:ph idx="1"/>
          </p:nvPr>
        </p:nvSpPr>
        <p:spPr>
          <a:xfrm>
            <a:off x="457200" y="908720"/>
            <a:ext cx="8229600" cy="5217443"/>
          </a:xfrm>
        </p:spPr>
        <p:txBody>
          <a:bodyPr/>
          <a:lstStyle/>
          <a:p>
            <a:pPr>
              <a:buNone/>
            </a:pPr>
            <a:r>
              <a:rPr lang="ru-RU" b="1" dirty="0"/>
              <a:t>   </a:t>
            </a:r>
            <a:r>
              <a:rPr lang="ru-RU" sz="1600" b="1" dirty="0" err="1"/>
              <a:t>Танграм</a:t>
            </a:r>
            <a:r>
              <a:rPr lang="ru-RU" sz="1600" dirty="0"/>
              <a:t> — головоломка, состоящая из семи плоских фигур, которые складывают определённым образом для получения другой, более сложной, фигуры (изображающей человека, животное, предмет домашнего обихода...</a:t>
            </a:r>
          </a:p>
        </p:txBody>
      </p:sp>
      <p:pic>
        <p:nvPicPr>
          <p:cNvPr id="27650" name="Picture 2" descr="https://im0-tub-ru.yandex.net/i?id=9079363ca4cd386559e7054be34246a8&amp;n=33&amp;h=215&amp;w=287"/>
          <p:cNvPicPr>
            <a:picLocks noChangeAspect="1" noChangeArrowheads="1"/>
          </p:cNvPicPr>
          <p:nvPr/>
        </p:nvPicPr>
        <p:blipFill>
          <a:blip r:embed="rId2" cstate="print"/>
          <a:srcRect/>
          <a:stretch>
            <a:fillRect/>
          </a:stretch>
        </p:blipFill>
        <p:spPr bwMode="auto">
          <a:xfrm>
            <a:off x="428596" y="2428868"/>
            <a:ext cx="4003215" cy="2731174"/>
          </a:xfrm>
          <a:prstGeom prst="rect">
            <a:avLst/>
          </a:prstGeom>
          <a:noFill/>
        </p:spPr>
      </p:pic>
      <p:pic>
        <p:nvPicPr>
          <p:cNvPr id="27652" name="Picture 4" descr="http://blogiceo.nq.pl/matematycznyblog/files/2013/01/tangram4.png"/>
          <p:cNvPicPr>
            <a:picLocks noChangeAspect="1" noChangeArrowheads="1"/>
          </p:cNvPicPr>
          <p:nvPr/>
        </p:nvPicPr>
        <p:blipFill>
          <a:blip r:embed="rId3" cstate="print"/>
          <a:srcRect/>
          <a:stretch>
            <a:fillRect/>
          </a:stretch>
        </p:blipFill>
        <p:spPr bwMode="auto">
          <a:xfrm>
            <a:off x="5143504" y="3000372"/>
            <a:ext cx="3320980" cy="287397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1800" b="1" dirty="0" err="1"/>
              <a:t>Колумбово</a:t>
            </a:r>
            <a:r>
              <a:rPr lang="ru-RU" sz="1800" dirty="0"/>
              <a:t> </a:t>
            </a:r>
            <a:r>
              <a:rPr lang="ru-RU" sz="1800" b="1" dirty="0"/>
              <a:t>яйцо</a:t>
            </a:r>
            <a:endParaRPr lang="ru-RU" sz="1800" dirty="0"/>
          </a:p>
        </p:txBody>
      </p:sp>
      <p:sp>
        <p:nvSpPr>
          <p:cNvPr id="3" name="Содержимое 2"/>
          <p:cNvSpPr>
            <a:spLocks noGrp="1"/>
          </p:cNvSpPr>
          <p:nvPr>
            <p:ph idx="1"/>
          </p:nvPr>
        </p:nvSpPr>
        <p:spPr>
          <a:xfrm>
            <a:off x="457200" y="980728"/>
            <a:ext cx="8229600" cy="5145435"/>
          </a:xfrm>
        </p:spPr>
        <p:txBody>
          <a:bodyPr/>
          <a:lstStyle/>
          <a:p>
            <a:pPr>
              <a:buNone/>
            </a:pPr>
            <a:r>
              <a:rPr lang="ru-RU" sz="1800" b="1" dirty="0" err="1"/>
              <a:t>Колумбово</a:t>
            </a:r>
            <a:r>
              <a:rPr lang="ru-RU" sz="1800" dirty="0"/>
              <a:t> </a:t>
            </a:r>
            <a:r>
              <a:rPr lang="ru-RU" sz="1800" b="1" dirty="0"/>
              <a:t>яйцо</a:t>
            </a:r>
            <a:r>
              <a:rPr lang="ru-RU" sz="1800" dirty="0"/>
              <a:t> представляет собой овал, который необходимо разрезать на 10 частей. В результате получатся треугольники, трапеции с ровными и округлыми сторонами.</a:t>
            </a:r>
          </a:p>
        </p:txBody>
      </p:sp>
      <p:pic>
        <p:nvPicPr>
          <p:cNvPr id="28674" name="Picture 2" descr="https://arhivurokov.ru/multiurok/a/6/9/a69a9ae3fea1a8c07d02dfd7125648e61e127b77/plan-proviedieniia-niedieli-nachal-nykh-klassov-4_1.jpeg"/>
          <p:cNvPicPr>
            <a:picLocks noChangeAspect="1" noChangeArrowheads="1"/>
          </p:cNvPicPr>
          <p:nvPr/>
        </p:nvPicPr>
        <p:blipFill>
          <a:blip r:embed="rId2" cstate="print"/>
          <a:srcRect/>
          <a:stretch>
            <a:fillRect/>
          </a:stretch>
        </p:blipFill>
        <p:spPr bwMode="auto">
          <a:xfrm>
            <a:off x="241168" y="2041277"/>
            <a:ext cx="3826776" cy="4579694"/>
          </a:xfrm>
          <a:prstGeom prst="rect">
            <a:avLst/>
          </a:prstGeom>
          <a:noFill/>
        </p:spPr>
      </p:pic>
      <p:pic>
        <p:nvPicPr>
          <p:cNvPr id="28676" name="Picture 4" descr="http://img0.liveinternet.ru/images/attach/c/11/116/32/116032100_3390f069c32cab6bff278ed1f5a0b5ed.jpg"/>
          <p:cNvPicPr>
            <a:picLocks noChangeAspect="1" noChangeArrowheads="1"/>
          </p:cNvPicPr>
          <p:nvPr/>
        </p:nvPicPr>
        <p:blipFill>
          <a:blip r:embed="rId3" cstate="print"/>
          <a:srcRect/>
          <a:stretch>
            <a:fillRect/>
          </a:stretch>
        </p:blipFill>
        <p:spPr bwMode="auto">
          <a:xfrm>
            <a:off x="5436096" y="2041277"/>
            <a:ext cx="3394720" cy="457969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1800" dirty="0" err="1"/>
              <a:t>Пазлы</a:t>
            </a:r>
            <a:endParaRPr lang="ru-RU" sz="1800" dirty="0"/>
          </a:p>
        </p:txBody>
      </p:sp>
      <p:sp>
        <p:nvSpPr>
          <p:cNvPr id="3" name="Содержимое 2"/>
          <p:cNvSpPr>
            <a:spLocks noGrp="1"/>
          </p:cNvSpPr>
          <p:nvPr>
            <p:ph idx="1"/>
          </p:nvPr>
        </p:nvSpPr>
        <p:spPr>
          <a:xfrm>
            <a:off x="457200" y="620688"/>
            <a:ext cx="8229600" cy="3960441"/>
          </a:xfrm>
        </p:spPr>
        <p:txBody>
          <a:bodyPr>
            <a:normAutofit/>
          </a:bodyPr>
          <a:lstStyle/>
          <a:p>
            <a:pPr>
              <a:buNone/>
            </a:pPr>
            <a:r>
              <a:rPr lang="ru-RU" sz="1900" dirty="0"/>
              <a:t>       </a:t>
            </a:r>
            <a:r>
              <a:rPr lang="ru-RU" sz="1500" dirty="0" err="1"/>
              <a:t>Пазлы</a:t>
            </a:r>
            <a:r>
              <a:rPr lang="ru-RU" sz="1500" dirty="0"/>
              <a:t> полезны для всестороннего развития ребенка, поскольку благодаря этой простой игре:</a:t>
            </a:r>
          </a:p>
          <a:p>
            <a:r>
              <a:rPr lang="ru-RU" sz="1500" dirty="0"/>
              <a:t>совершенствуется визуальное восприятие, зрительно-моторная координация;</a:t>
            </a:r>
          </a:p>
          <a:p>
            <a:r>
              <a:rPr lang="ru-RU" sz="1500" dirty="0"/>
              <a:t>развивается способность соотносить часть и целое;</a:t>
            </a:r>
          </a:p>
          <a:p>
            <a:r>
              <a:rPr lang="ru-RU" sz="1500" dirty="0"/>
              <a:t>улучшается память, концентрация внимания;</a:t>
            </a:r>
          </a:p>
          <a:p>
            <a:r>
              <a:rPr lang="ru-RU" sz="1500" dirty="0"/>
              <a:t>ребенок учится организовывать и выстраивать стратегию процесса складывания, развивая логику и образное мышление;</a:t>
            </a:r>
          </a:p>
          <a:p>
            <a:r>
              <a:rPr lang="ru-RU" sz="1500" dirty="0" err="1"/>
              <a:t>пазлы</a:t>
            </a:r>
            <a:r>
              <a:rPr lang="ru-RU" sz="1500" dirty="0"/>
              <a:t> являются замечательным тренажером по развитию мелкой моторики;</a:t>
            </a:r>
          </a:p>
          <a:p>
            <a:r>
              <a:rPr lang="ru-RU" sz="1500" dirty="0"/>
              <a:t>кропотливая работа развивает терпение, усидчивость, старательность и настойчивость.</a:t>
            </a:r>
          </a:p>
          <a:p>
            <a:r>
              <a:rPr lang="ru-RU" sz="1500" dirty="0"/>
              <a:t>Правильно выбранный </a:t>
            </a:r>
            <a:r>
              <a:rPr lang="ru-RU" sz="1500" dirty="0" err="1"/>
              <a:t>пазл</a:t>
            </a:r>
            <a:r>
              <a:rPr lang="ru-RU" sz="1500" dirty="0"/>
              <a:t> является развивающей игрой, приносящей радость и удовлетворение, а слишком сложный или простой, напротив, вызывает разочарование у ребенка</a:t>
            </a:r>
          </a:p>
          <a:p>
            <a:endParaRPr lang="ru-RU" dirty="0"/>
          </a:p>
        </p:txBody>
      </p:sp>
      <p:pic>
        <p:nvPicPr>
          <p:cNvPr id="1026" name="Picture 2" descr="https://im3-tub-ru.yandex.net/i?id=a3697f060a0f06440a8d33019b253864&amp;n=33&amp;h=215&amp;w=274"/>
          <p:cNvPicPr>
            <a:picLocks noChangeAspect="1" noChangeArrowheads="1"/>
          </p:cNvPicPr>
          <p:nvPr/>
        </p:nvPicPr>
        <p:blipFill>
          <a:blip r:embed="rId2" cstate="print"/>
          <a:srcRect/>
          <a:stretch>
            <a:fillRect/>
          </a:stretch>
        </p:blipFill>
        <p:spPr bwMode="auto">
          <a:xfrm>
            <a:off x="785786" y="3786190"/>
            <a:ext cx="3286116" cy="2550322"/>
          </a:xfrm>
          <a:prstGeom prst="rect">
            <a:avLst/>
          </a:prstGeom>
          <a:noFill/>
        </p:spPr>
      </p:pic>
      <p:pic>
        <p:nvPicPr>
          <p:cNvPr id="1028" name="Picture 4" descr="https://www.puzzle-puzzle.cz/ImgZbozi/Maxi/m-domaci-zvirata-4v1-3168.jpg"/>
          <p:cNvPicPr>
            <a:picLocks noChangeAspect="1" noChangeArrowheads="1"/>
          </p:cNvPicPr>
          <p:nvPr/>
        </p:nvPicPr>
        <p:blipFill>
          <a:blip r:embed="rId3" cstate="print"/>
          <a:srcRect/>
          <a:stretch>
            <a:fillRect/>
          </a:stretch>
        </p:blipFill>
        <p:spPr bwMode="auto">
          <a:xfrm>
            <a:off x="4503540" y="3714752"/>
            <a:ext cx="4015376" cy="271462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1600" dirty="0"/>
              <a:t>Мозаика</a:t>
            </a:r>
          </a:p>
        </p:txBody>
      </p:sp>
      <p:sp>
        <p:nvSpPr>
          <p:cNvPr id="3" name="Содержимое 2"/>
          <p:cNvSpPr>
            <a:spLocks noGrp="1"/>
          </p:cNvSpPr>
          <p:nvPr>
            <p:ph idx="1"/>
          </p:nvPr>
        </p:nvSpPr>
        <p:spPr>
          <a:xfrm>
            <a:off x="457200" y="908720"/>
            <a:ext cx="8229600" cy="3024337"/>
          </a:xfrm>
        </p:spPr>
        <p:txBody>
          <a:bodyPr>
            <a:normAutofit/>
          </a:bodyPr>
          <a:lstStyle/>
          <a:p>
            <a:pPr>
              <a:buNone/>
            </a:pPr>
            <a:r>
              <a:rPr lang="ru-RU" sz="1600" dirty="0"/>
              <a:t>       Одна из самых интересных и увлекательных развивающих игрушек для детей - мозаика. Она представляет собой составление определенного рисунка из разноцветных мелких деталей. Материал, из которого они изготавливаются, различный: пластик, дерево, картон на клейкой основе, фигурки с магнитным основанием и прочие. Большое разнообразие наборов с различным размером и количеством деталей позволяет использовать данную игрушку для полноценного развития вашего ребенка, начиная с самого раннего возраста.</a:t>
            </a:r>
          </a:p>
        </p:txBody>
      </p:sp>
      <p:pic>
        <p:nvPicPr>
          <p:cNvPr id="32770" name="Picture 2" descr="http://ogoshka.ua/images/3364t4003.jpg"/>
          <p:cNvPicPr>
            <a:picLocks noChangeAspect="1" noChangeArrowheads="1"/>
          </p:cNvPicPr>
          <p:nvPr/>
        </p:nvPicPr>
        <p:blipFill>
          <a:blip r:embed="rId2" cstate="print"/>
          <a:srcRect/>
          <a:stretch>
            <a:fillRect/>
          </a:stretch>
        </p:blipFill>
        <p:spPr bwMode="auto">
          <a:xfrm>
            <a:off x="215174" y="2913410"/>
            <a:ext cx="3888432" cy="3307458"/>
          </a:xfrm>
          <a:prstGeom prst="rect">
            <a:avLst/>
          </a:prstGeom>
          <a:noFill/>
        </p:spPr>
      </p:pic>
      <p:pic>
        <p:nvPicPr>
          <p:cNvPr id="32772" name="Picture 4" descr="https://cdn3.imgbb.ru/community/209/2097851/201602/6186aa8030484cfcb0fc09c4f9808a7d.jpg"/>
          <p:cNvPicPr>
            <a:picLocks noChangeAspect="1" noChangeArrowheads="1"/>
          </p:cNvPicPr>
          <p:nvPr/>
        </p:nvPicPr>
        <p:blipFill>
          <a:blip r:embed="rId3" cstate="print"/>
          <a:srcRect/>
          <a:stretch>
            <a:fillRect/>
          </a:stretch>
        </p:blipFill>
        <p:spPr bwMode="auto">
          <a:xfrm>
            <a:off x="4138484" y="2946928"/>
            <a:ext cx="4753996" cy="329038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3568" y="116632"/>
            <a:ext cx="8013576" cy="5937523"/>
          </a:xfrm>
        </p:spPr>
        <p:txBody>
          <a:bodyPr/>
          <a:lstStyle/>
          <a:p>
            <a:pPr>
              <a:buNone/>
            </a:pPr>
            <a:r>
              <a:rPr lang="ru-RU" dirty="0"/>
              <a:t>    </a:t>
            </a:r>
            <a:r>
              <a:rPr lang="ru-RU" sz="1600" b="1" dirty="0"/>
              <a:t>Перед вами игра-занятие «Истории в картинках». </a:t>
            </a:r>
            <a:r>
              <a:rPr lang="ru-RU" sz="1600" dirty="0"/>
              <a:t>Разрезав карты по пунктирным линиям, вы получите несколько комплектов карточек, используя которые дети смогут составить забавные рассказы. Количество историй может быть любым и ограничено лишь фантазией детей </a:t>
            </a:r>
          </a:p>
        </p:txBody>
      </p:sp>
      <p:pic>
        <p:nvPicPr>
          <p:cNvPr id="8" name="Рисунок 7" descr="http://static.vkusnyasha.ru/igri_logika/istorii1.jpg"/>
          <p:cNvPicPr/>
          <p:nvPr/>
        </p:nvPicPr>
        <p:blipFill>
          <a:blip r:embed="rId2" cstate="print"/>
          <a:srcRect/>
          <a:stretch>
            <a:fillRect/>
          </a:stretch>
        </p:blipFill>
        <p:spPr bwMode="auto">
          <a:xfrm>
            <a:off x="971600" y="1916832"/>
            <a:ext cx="7200800" cy="460851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1298</Words>
  <Application>Microsoft Office PowerPoint</Application>
  <PresentationFormat>Экран (4:3)</PresentationFormat>
  <Paragraphs>54</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Консультация для родителей                                   «Почему важно играть с ребенком  в настольно-печатные игры»</vt:lpstr>
      <vt:lpstr>Слайд 2</vt:lpstr>
      <vt:lpstr>Слайд 3</vt:lpstr>
      <vt:lpstr>Разрезные картинки</vt:lpstr>
      <vt:lpstr>Танграм</vt:lpstr>
      <vt:lpstr>Колумбово яйцо</vt:lpstr>
      <vt:lpstr>Пазлы</vt:lpstr>
      <vt:lpstr>Мозаика</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Шашки </vt:lpstr>
      <vt:lpstr>Слайд 20</vt:lpstr>
      <vt:lpstr>Слайд 21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«НАСТОЛЬНО-ПЕЧАТНЫЕ ИГРЫ В ЖИЗНИ ДОШКОЛЬНИКА»</dc:title>
  <dc:creator>Nikita</dc:creator>
  <cp:lastModifiedBy>Пользователь</cp:lastModifiedBy>
  <cp:revision>22</cp:revision>
  <dcterms:created xsi:type="dcterms:W3CDTF">2016-12-31T13:38:40Z</dcterms:created>
  <dcterms:modified xsi:type="dcterms:W3CDTF">2022-11-14T14:52:08Z</dcterms:modified>
</cp:coreProperties>
</file>